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7" r:id="rId2"/>
    <p:sldId id="288" r:id="rId3"/>
    <p:sldId id="281" r:id="rId4"/>
    <p:sldId id="289" r:id="rId5"/>
    <p:sldId id="290" r:id="rId6"/>
    <p:sldId id="291" r:id="rId7"/>
    <p:sldId id="293" r:id="rId8"/>
    <p:sldId id="294" r:id="rId9"/>
    <p:sldId id="295" r:id="rId10"/>
    <p:sldId id="296" r:id="rId11"/>
    <p:sldId id="297" r:id="rId12"/>
    <p:sldId id="274" r:id="rId13"/>
    <p:sldId id="260" r:id="rId14"/>
    <p:sldId id="263" r:id="rId15"/>
    <p:sldId id="264" r:id="rId16"/>
    <p:sldId id="286" r:id="rId17"/>
    <p:sldId id="311" r:id="rId18"/>
    <p:sldId id="299" r:id="rId19"/>
    <p:sldId id="313" r:id="rId20"/>
    <p:sldId id="303" r:id="rId21"/>
    <p:sldId id="292" r:id="rId22"/>
    <p:sldId id="301" r:id="rId23"/>
    <p:sldId id="304" r:id="rId24"/>
    <p:sldId id="280" r:id="rId25"/>
    <p:sldId id="307" r:id="rId26"/>
    <p:sldId id="283" r:id="rId27"/>
    <p:sldId id="312" r:id="rId28"/>
    <p:sldId id="285" r:id="rId29"/>
    <p:sldId id="314" r:id="rId30"/>
    <p:sldId id="306" r:id="rId31"/>
    <p:sldId id="305" r:id="rId32"/>
    <p:sldId id="308" r:id="rId33"/>
    <p:sldId id="315" r:id="rId34"/>
    <p:sldId id="276" r:id="rId35"/>
    <p:sldId id="310"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DA1F9"/>
    <a:srgbClr val="A50021"/>
    <a:srgbClr val="FFFFDD"/>
    <a:srgbClr val="CCFFFF"/>
    <a:srgbClr val="E33175"/>
    <a:srgbClr val="F7321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68" y="-6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D856CC3-B670-44EA-A049-10855F730B01}" type="slidenum">
              <a:rPr lang="en-US" altLang="en-US"/>
              <a:pPr>
                <a:defRPr/>
              </a:pPr>
              <a:t>‹#›</a:t>
            </a:fld>
            <a:endParaRPr lang="en-US" altLang="en-US"/>
          </a:p>
        </p:txBody>
      </p:sp>
    </p:spTree>
    <p:extLst>
      <p:ext uri="{BB962C8B-B14F-4D97-AF65-F5344CB8AC3E}">
        <p14:creationId xmlns:p14="http://schemas.microsoft.com/office/powerpoint/2010/main" val="240780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idx="2"/>
          </p:nvPr>
        </p:nvSpPr>
        <p:spPr>
          <a:ln/>
        </p:spPr>
      </p:sp>
      <p:sp>
        <p:nvSpPr>
          <p:cNvPr id="5123" name="文本占位符 2"/>
          <p:cNvSpPr>
            <a:spLocks noGrp="1"/>
          </p:cNvSpPr>
          <p:nvPr>
            <p:ph type="body" idx="3"/>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extLst>
      <p:ext uri="{BB962C8B-B14F-4D97-AF65-F5344CB8AC3E}">
        <p14:creationId xmlns:p14="http://schemas.microsoft.com/office/powerpoint/2010/main" val="240242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a:t>
            </a:r>
            <a:endParaRPr lang="vi-VN" altLang="en-US" smtClean="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B2DDE-5F4D-4510-BD57-C6E8ACCCEB79}" type="slidenum">
              <a:rPr lang="vi-VN" altLang="en-US" b="1" smtClean="0">
                <a:solidFill>
                  <a:srgbClr val="000000"/>
                </a:solidFill>
                <a:latin typeface="Tahoma" panose="020B0604030504040204" pitchFamily="34" charset="0"/>
              </a:rPr>
              <a:pPr/>
              <a:t>6</a:t>
            </a:fld>
            <a:endParaRPr lang="vi-VN" altLang="en-US" b="1" smtClean="0">
              <a:solidFill>
                <a:srgbClr val="000000"/>
              </a:solidFill>
              <a:latin typeface="Tahoma" panose="020B0604030504040204" pitchFamily="34" charset="0"/>
            </a:endParaRPr>
          </a:p>
        </p:txBody>
      </p:sp>
    </p:spTree>
    <p:extLst>
      <p:ext uri="{BB962C8B-B14F-4D97-AF65-F5344CB8AC3E}">
        <p14:creationId xmlns:p14="http://schemas.microsoft.com/office/powerpoint/2010/main" val="287624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a:t>
            </a:r>
            <a:endParaRPr lang="vi-VN" altLang="en-US" smtClean="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B2DDE-5F4D-4510-BD57-C6E8ACCCEB79}" type="slidenum">
              <a:rPr lang="vi-VN" altLang="en-US" b="1" smtClean="0">
                <a:solidFill>
                  <a:srgbClr val="000000"/>
                </a:solidFill>
                <a:latin typeface="Tahoma" panose="020B0604030504040204" pitchFamily="34" charset="0"/>
              </a:rPr>
              <a:pPr/>
              <a:t>19</a:t>
            </a:fld>
            <a:endParaRPr lang="vi-VN" altLang="en-US" b="1" smtClean="0">
              <a:solidFill>
                <a:srgbClr val="000000"/>
              </a:solidFill>
              <a:latin typeface="Tahoma" panose="020B0604030504040204" pitchFamily="34" charset="0"/>
            </a:endParaRPr>
          </a:p>
        </p:txBody>
      </p:sp>
    </p:spTree>
    <p:extLst>
      <p:ext uri="{BB962C8B-B14F-4D97-AF65-F5344CB8AC3E}">
        <p14:creationId xmlns:p14="http://schemas.microsoft.com/office/powerpoint/2010/main" val="287624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a:t>
            </a:r>
            <a:endParaRPr lang="vi-VN" altLang="en-US" smtClean="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B2DDE-5F4D-4510-BD57-C6E8ACCCEB79}" type="slidenum">
              <a:rPr lang="vi-VN" altLang="en-US" b="1" smtClean="0">
                <a:solidFill>
                  <a:srgbClr val="000000"/>
                </a:solidFill>
                <a:latin typeface="Tahoma" panose="020B0604030504040204" pitchFamily="34" charset="0"/>
              </a:rPr>
              <a:pPr/>
              <a:t>29</a:t>
            </a:fld>
            <a:endParaRPr lang="vi-VN" altLang="en-US" b="1" smtClean="0">
              <a:solidFill>
                <a:srgbClr val="000000"/>
              </a:solidFill>
              <a:latin typeface="Tahoma" panose="020B0604030504040204" pitchFamily="34" charset="0"/>
            </a:endParaRPr>
          </a:p>
        </p:txBody>
      </p:sp>
    </p:spTree>
    <p:extLst>
      <p:ext uri="{BB962C8B-B14F-4D97-AF65-F5344CB8AC3E}">
        <p14:creationId xmlns:p14="http://schemas.microsoft.com/office/powerpoint/2010/main" val="287624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a:t>
            </a:r>
            <a:endParaRPr lang="vi-VN" altLang="en-US" smtClean="0"/>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B2DDE-5F4D-4510-BD57-C6E8ACCCEB79}" type="slidenum">
              <a:rPr lang="vi-VN" altLang="en-US" b="1" smtClean="0">
                <a:solidFill>
                  <a:srgbClr val="000000"/>
                </a:solidFill>
                <a:latin typeface="Tahoma" panose="020B0604030504040204" pitchFamily="34" charset="0"/>
              </a:rPr>
              <a:pPr/>
              <a:t>33</a:t>
            </a:fld>
            <a:endParaRPr lang="vi-VN" altLang="en-US" b="1" smtClean="0">
              <a:solidFill>
                <a:srgbClr val="000000"/>
              </a:solidFill>
              <a:latin typeface="Tahoma" panose="020B0604030504040204" pitchFamily="34" charset="0"/>
            </a:endParaRPr>
          </a:p>
        </p:txBody>
      </p:sp>
    </p:spTree>
    <p:extLst>
      <p:ext uri="{BB962C8B-B14F-4D97-AF65-F5344CB8AC3E}">
        <p14:creationId xmlns:p14="http://schemas.microsoft.com/office/powerpoint/2010/main" val="2876242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F844D7-127E-4720-8E65-175D596FF7A2}" type="slidenum">
              <a:rPr lang="en-US" altLang="en-US"/>
              <a:pPr>
                <a:defRPr/>
              </a:pPr>
              <a:t>‹#›</a:t>
            </a:fld>
            <a:endParaRPr lang="en-US" altLang="en-US"/>
          </a:p>
        </p:txBody>
      </p:sp>
    </p:spTree>
    <p:extLst>
      <p:ext uri="{BB962C8B-B14F-4D97-AF65-F5344CB8AC3E}">
        <p14:creationId xmlns:p14="http://schemas.microsoft.com/office/powerpoint/2010/main" val="3796765348"/>
      </p:ext>
    </p:extLst>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5E7BA0-F99C-4F6B-966D-C35086F115BC}" type="slidenum">
              <a:rPr lang="en-US" altLang="en-US"/>
              <a:pPr>
                <a:defRPr/>
              </a:pPr>
              <a:t>‹#›</a:t>
            </a:fld>
            <a:endParaRPr lang="en-US" altLang="en-US"/>
          </a:p>
        </p:txBody>
      </p:sp>
    </p:spTree>
    <p:extLst>
      <p:ext uri="{BB962C8B-B14F-4D97-AF65-F5344CB8AC3E}">
        <p14:creationId xmlns:p14="http://schemas.microsoft.com/office/powerpoint/2010/main" val="2107706769"/>
      </p:ext>
    </p:extLst>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6D82A1-119C-44AE-91AF-9D12A8083A27}" type="slidenum">
              <a:rPr lang="en-US" altLang="en-US"/>
              <a:pPr>
                <a:defRPr/>
              </a:pPr>
              <a:t>‹#›</a:t>
            </a:fld>
            <a:endParaRPr lang="en-US" altLang="en-US"/>
          </a:p>
        </p:txBody>
      </p:sp>
    </p:spTree>
    <p:extLst>
      <p:ext uri="{BB962C8B-B14F-4D97-AF65-F5344CB8AC3E}">
        <p14:creationId xmlns:p14="http://schemas.microsoft.com/office/powerpoint/2010/main" val="3897802299"/>
      </p:ext>
    </p:extLst>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2" name="Straight Connector 1"/>
          <p:cNvCxnSpPr/>
          <p:nvPr userDrawn="1"/>
        </p:nvCxnSpPr>
        <p:spPr>
          <a:xfrm>
            <a:off x="242888" y="868363"/>
            <a:ext cx="10221912" cy="0"/>
          </a:xfrm>
          <a:prstGeom prst="line">
            <a:avLst/>
          </a:prstGeom>
          <a:ln>
            <a:solidFill>
              <a:srgbClr val="1A5145"/>
            </a:solidFill>
          </a:ln>
        </p:spPr>
        <p:style>
          <a:lnRef idx="1">
            <a:schemeClr val="accent1"/>
          </a:lnRef>
          <a:fillRef idx="0">
            <a:schemeClr val="accent1"/>
          </a:fillRef>
          <a:effectRef idx="0">
            <a:schemeClr val="accent1"/>
          </a:effectRef>
          <a:fontRef idx="minor">
            <a:schemeClr val="tx1"/>
          </a:fontRef>
        </p:style>
      </p:cxnSp>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r="12186" b="14931"/>
          <a:stretch>
            <a:fillRect/>
          </a:stretch>
        </p:blipFill>
        <p:spPr bwMode="auto">
          <a:xfrm>
            <a:off x="0" y="2406650"/>
            <a:ext cx="65405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76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7DC6D0-4444-4622-A993-C91E8F1AF8A8}" type="slidenum">
              <a:rPr lang="en-US" altLang="en-US"/>
              <a:pPr>
                <a:defRPr/>
              </a:pPr>
              <a:t>‹#›</a:t>
            </a:fld>
            <a:endParaRPr lang="en-US" altLang="en-US"/>
          </a:p>
        </p:txBody>
      </p:sp>
    </p:spTree>
    <p:extLst>
      <p:ext uri="{BB962C8B-B14F-4D97-AF65-F5344CB8AC3E}">
        <p14:creationId xmlns:p14="http://schemas.microsoft.com/office/powerpoint/2010/main" val="117516173"/>
      </p:ext>
    </p:extLst>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9A6E07-C0EB-4A3F-A398-DBC1DFCB326C}" type="slidenum">
              <a:rPr lang="en-US" altLang="en-US"/>
              <a:pPr>
                <a:defRPr/>
              </a:pPr>
              <a:t>‹#›</a:t>
            </a:fld>
            <a:endParaRPr lang="en-US" altLang="en-US"/>
          </a:p>
        </p:txBody>
      </p:sp>
    </p:spTree>
    <p:extLst>
      <p:ext uri="{BB962C8B-B14F-4D97-AF65-F5344CB8AC3E}">
        <p14:creationId xmlns:p14="http://schemas.microsoft.com/office/powerpoint/2010/main" val="222420790"/>
      </p:ext>
    </p:extLst>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3BCDE5E-C5CA-409F-AC2C-0EB75FA5C033}" type="slidenum">
              <a:rPr lang="en-US" altLang="en-US"/>
              <a:pPr>
                <a:defRPr/>
              </a:pPr>
              <a:t>‹#›</a:t>
            </a:fld>
            <a:endParaRPr lang="en-US" altLang="en-US"/>
          </a:p>
        </p:txBody>
      </p:sp>
    </p:spTree>
    <p:extLst>
      <p:ext uri="{BB962C8B-B14F-4D97-AF65-F5344CB8AC3E}">
        <p14:creationId xmlns:p14="http://schemas.microsoft.com/office/powerpoint/2010/main" val="1475352245"/>
      </p:ext>
    </p:extLst>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8C4C40B-9DA7-4498-8FF7-CBFD135233C1}" type="slidenum">
              <a:rPr lang="en-US" altLang="en-US"/>
              <a:pPr>
                <a:defRPr/>
              </a:pPr>
              <a:t>‹#›</a:t>
            </a:fld>
            <a:endParaRPr lang="en-US" altLang="en-US"/>
          </a:p>
        </p:txBody>
      </p:sp>
    </p:spTree>
    <p:extLst>
      <p:ext uri="{BB962C8B-B14F-4D97-AF65-F5344CB8AC3E}">
        <p14:creationId xmlns:p14="http://schemas.microsoft.com/office/powerpoint/2010/main" val="4207786159"/>
      </p:ext>
    </p:extLst>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9611A82-AA7C-4C95-BC1C-C4843B61E354}" type="slidenum">
              <a:rPr lang="en-US" altLang="en-US"/>
              <a:pPr>
                <a:defRPr/>
              </a:pPr>
              <a:t>‹#›</a:t>
            </a:fld>
            <a:endParaRPr lang="en-US" altLang="en-US"/>
          </a:p>
        </p:txBody>
      </p:sp>
    </p:spTree>
    <p:extLst>
      <p:ext uri="{BB962C8B-B14F-4D97-AF65-F5344CB8AC3E}">
        <p14:creationId xmlns:p14="http://schemas.microsoft.com/office/powerpoint/2010/main" val="3071871401"/>
      </p:ext>
    </p:extLst>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4FE52FC-A0BC-4D95-BEA8-8DAA53AB2C6D}" type="slidenum">
              <a:rPr lang="en-US" altLang="en-US"/>
              <a:pPr>
                <a:defRPr/>
              </a:pPr>
              <a:t>‹#›</a:t>
            </a:fld>
            <a:endParaRPr lang="en-US" altLang="en-US"/>
          </a:p>
        </p:txBody>
      </p:sp>
    </p:spTree>
    <p:extLst>
      <p:ext uri="{BB962C8B-B14F-4D97-AF65-F5344CB8AC3E}">
        <p14:creationId xmlns:p14="http://schemas.microsoft.com/office/powerpoint/2010/main" val="3122894463"/>
      </p:ext>
    </p:extLst>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FB7B32-2D8B-4F0D-BF30-EBA7903EC48F}" type="slidenum">
              <a:rPr lang="en-US" altLang="en-US"/>
              <a:pPr>
                <a:defRPr/>
              </a:pPr>
              <a:t>‹#›</a:t>
            </a:fld>
            <a:endParaRPr lang="en-US" altLang="en-US"/>
          </a:p>
        </p:txBody>
      </p:sp>
    </p:spTree>
    <p:extLst>
      <p:ext uri="{BB962C8B-B14F-4D97-AF65-F5344CB8AC3E}">
        <p14:creationId xmlns:p14="http://schemas.microsoft.com/office/powerpoint/2010/main" val="3545390436"/>
      </p:ext>
    </p:extLst>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A1BD159-7CEA-4929-9C4E-4260FA40BF24}" type="slidenum">
              <a:rPr lang="en-US" altLang="en-US"/>
              <a:pPr>
                <a:defRPr/>
              </a:pPr>
              <a:t>‹#›</a:t>
            </a:fld>
            <a:endParaRPr lang="en-US" altLang="en-US"/>
          </a:p>
        </p:txBody>
      </p:sp>
    </p:spTree>
    <p:extLst>
      <p:ext uri="{BB962C8B-B14F-4D97-AF65-F5344CB8AC3E}">
        <p14:creationId xmlns:p14="http://schemas.microsoft.com/office/powerpoint/2010/main" val="28399369"/>
      </p:ext>
    </p:extLst>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FE818CB-2287-4620-9B1D-50CC7E4752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wheel/>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69"/>
          <p:cNvGrpSpPr>
            <a:grpSpLocks/>
          </p:cNvGrpSpPr>
          <p:nvPr/>
        </p:nvGrpSpPr>
        <p:grpSpPr bwMode="auto">
          <a:xfrm>
            <a:off x="1557338" y="4525963"/>
            <a:ext cx="9144000" cy="2338387"/>
            <a:chOff x="2927351" y="2571750"/>
            <a:chExt cx="6337300" cy="1620838"/>
          </a:xfrm>
        </p:grpSpPr>
        <p:sp>
          <p:nvSpPr>
            <p:cNvPr id="4106" name="Freeform 5"/>
            <p:cNvSpPr>
              <a:spLocks/>
            </p:cNvSpPr>
            <p:nvPr/>
          </p:nvSpPr>
          <p:spPr bwMode="auto">
            <a:xfrm>
              <a:off x="4402138" y="2933700"/>
              <a:ext cx="152400" cy="406400"/>
            </a:xfrm>
            <a:custGeom>
              <a:avLst/>
              <a:gdLst>
                <a:gd name="T0" fmla="*/ 2147483646 w 36"/>
                <a:gd name="T1" fmla="*/ 2147483646 h 95"/>
                <a:gd name="T2" fmla="*/ 2147483646 w 36"/>
                <a:gd name="T3" fmla="*/ 0 h 95"/>
                <a:gd name="T4" fmla="*/ 2147483646 w 36"/>
                <a:gd name="T5" fmla="*/ 0 h 95"/>
                <a:gd name="T6" fmla="*/ 2147483646 w 36"/>
                <a:gd name="T7" fmla="*/ 2147483646 h 95"/>
                <a:gd name="T8" fmla="*/ 0 60000 65536"/>
                <a:gd name="T9" fmla="*/ 0 60000 65536"/>
                <a:gd name="T10" fmla="*/ 0 60000 65536"/>
                <a:gd name="T11" fmla="*/ 0 60000 65536"/>
                <a:gd name="T12" fmla="*/ 0 w 36"/>
                <a:gd name="T13" fmla="*/ 0 h 95"/>
                <a:gd name="T14" fmla="*/ 36 w 36"/>
                <a:gd name="T15" fmla="*/ 95 h 95"/>
              </a:gdLst>
              <a:ahLst/>
              <a:cxnLst>
                <a:cxn ang="T8">
                  <a:pos x="T0" y="T1"/>
                </a:cxn>
                <a:cxn ang="T9">
                  <a:pos x="T2" y="T3"/>
                </a:cxn>
                <a:cxn ang="T10">
                  <a:pos x="T4" y="T5"/>
                </a:cxn>
                <a:cxn ang="T11">
                  <a:pos x="T6" y="T7"/>
                </a:cxn>
              </a:cxnLst>
              <a:rect l="T12" t="T13" r="T14" b="T15"/>
              <a:pathLst>
                <a:path w="36" h="95">
                  <a:moveTo>
                    <a:pt x="15" y="78"/>
                  </a:moveTo>
                  <a:cubicBezTo>
                    <a:pt x="9" y="53"/>
                    <a:pt x="0" y="26"/>
                    <a:pt x="2" y="0"/>
                  </a:cubicBezTo>
                  <a:cubicBezTo>
                    <a:pt x="3" y="0"/>
                    <a:pt x="5" y="0"/>
                    <a:pt x="6" y="0"/>
                  </a:cubicBezTo>
                  <a:cubicBezTo>
                    <a:pt x="9" y="31"/>
                    <a:pt x="25" y="69"/>
                    <a:pt x="36" y="95"/>
                  </a:cubicBezTo>
                </a:path>
              </a:pathLst>
            </a:custGeom>
            <a:solidFill>
              <a:srgbClr val="743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6"/>
            <p:cNvSpPr>
              <a:spLocks/>
            </p:cNvSpPr>
            <p:nvPr/>
          </p:nvSpPr>
          <p:spPr bwMode="auto">
            <a:xfrm>
              <a:off x="4465638" y="2963863"/>
              <a:ext cx="98425" cy="187325"/>
            </a:xfrm>
            <a:custGeom>
              <a:avLst/>
              <a:gdLst>
                <a:gd name="T0" fmla="*/ 0 w 23"/>
                <a:gd name="T1" fmla="*/ 2147483646 h 44"/>
                <a:gd name="T2" fmla="*/ 2147483646 w 23"/>
                <a:gd name="T3" fmla="*/ 0 h 44"/>
                <a:gd name="T4" fmla="*/ 0 w 23"/>
                <a:gd name="T5" fmla="*/ 2147483646 h 44"/>
                <a:gd name="T6" fmla="*/ 0 60000 65536"/>
                <a:gd name="T7" fmla="*/ 0 60000 65536"/>
                <a:gd name="T8" fmla="*/ 0 60000 65536"/>
                <a:gd name="T9" fmla="*/ 0 w 23"/>
                <a:gd name="T10" fmla="*/ 0 h 44"/>
                <a:gd name="T11" fmla="*/ 23 w 23"/>
                <a:gd name="T12" fmla="*/ 44 h 44"/>
              </a:gdLst>
              <a:ahLst/>
              <a:cxnLst>
                <a:cxn ang="T6">
                  <a:pos x="T0" y="T1"/>
                </a:cxn>
                <a:cxn ang="T7">
                  <a:pos x="T2" y="T3"/>
                </a:cxn>
                <a:cxn ang="T8">
                  <a:pos x="T4" y="T5"/>
                </a:cxn>
              </a:cxnLst>
              <a:rect l="T9" t="T10" r="T11" b="T12"/>
              <a:pathLst>
                <a:path w="23" h="44">
                  <a:moveTo>
                    <a:pt x="0" y="31"/>
                  </a:moveTo>
                  <a:cubicBezTo>
                    <a:pt x="6" y="21"/>
                    <a:pt x="12" y="10"/>
                    <a:pt x="18" y="0"/>
                  </a:cubicBezTo>
                  <a:cubicBezTo>
                    <a:pt x="23" y="9"/>
                    <a:pt x="7" y="38"/>
                    <a:pt x="0" y="44"/>
                  </a:cubicBezTo>
                </a:path>
              </a:pathLst>
            </a:custGeom>
            <a:solidFill>
              <a:srgbClr val="743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Freeform 7"/>
            <p:cNvSpPr>
              <a:spLocks/>
            </p:cNvSpPr>
            <p:nvPr/>
          </p:nvSpPr>
          <p:spPr bwMode="auto">
            <a:xfrm>
              <a:off x="4198938" y="2571750"/>
              <a:ext cx="327025" cy="465138"/>
            </a:xfrm>
            <a:custGeom>
              <a:avLst/>
              <a:gdLst>
                <a:gd name="T0" fmla="*/ 2147483646 w 77"/>
                <a:gd name="T1" fmla="*/ 2147483646 h 109"/>
                <a:gd name="T2" fmla="*/ 2147483646 w 77"/>
                <a:gd name="T3" fmla="*/ 2147483646 h 109"/>
                <a:gd name="T4" fmla="*/ 2147483646 w 77"/>
                <a:gd name="T5" fmla="*/ 2147483646 h 109"/>
                <a:gd name="T6" fmla="*/ 2147483646 w 77"/>
                <a:gd name="T7" fmla="*/ 2147483646 h 109"/>
                <a:gd name="T8" fmla="*/ 0 60000 65536"/>
                <a:gd name="T9" fmla="*/ 0 60000 65536"/>
                <a:gd name="T10" fmla="*/ 0 60000 65536"/>
                <a:gd name="T11" fmla="*/ 0 60000 65536"/>
                <a:gd name="T12" fmla="*/ 0 w 77"/>
                <a:gd name="T13" fmla="*/ 0 h 109"/>
                <a:gd name="T14" fmla="*/ 77 w 77"/>
                <a:gd name="T15" fmla="*/ 109 h 109"/>
              </a:gdLst>
              <a:ahLst/>
              <a:cxnLst>
                <a:cxn ang="T8">
                  <a:pos x="T0" y="T1"/>
                </a:cxn>
                <a:cxn ang="T9">
                  <a:pos x="T2" y="T3"/>
                </a:cxn>
                <a:cxn ang="T10">
                  <a:pos x="T4" y="T5"/>
                </a:cxn>
                <a:cxn ang="T11">
                  <a:pos x="T6" y="T7"/>
                </a:cxn>
              </a:cxnLst>
              <a:rect l="T12" t="T13" r="T14" b="T15"/>
              <a:pathLst>
                <a:path w="77" h="109">
                  <a:moveTo>
                    <a:pt x="59" y="27"/>
                  </a:moveTo>
                  <a:cubicBezTo>
                    <a:pt x="16" y="0"/>
                    <a:pt x="0" y="69"/>
                    <a:pt x="28" y="92"/>
                  </a:cubicBezTo>
                  <a:cubicBezTo>
                    <a:pt x="49" y="109"/>
                    <a:pt x="71" y="96"/>
                    <a:pt x="74" y="71"/>
                  </a:cubicBezTo>
                  <a:cubicBezTo>
                    <a:pt x="77" y="53"/>
                    <a:pt x="77" y="38"/>
                    <a:pt x="59" y="27"/>
                  </a:cubicBezTo>
                  <a:close/>
                </a:path>
              </a:pathLst>
            </a:custGeom>
            <a:solidFill>
              <a:srgbClr val="5B8B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 name="Freeform 8"/>
            <p:cNvSpPr>
              <a:spLocks/>
            </p:cNvSpPr>
            <p:nvPr/>
          </p:nvSpPr>
          <p:spPr bwMode="auto">
            <a:xfrm>
              <a:off x="4516438" y="2857500"/>
              <a:ext cx="203200" cy="212725"/>
            </a:xfrm>
            <a:custGeom>
              <a:avLst/>
              <a:gdLst>
                <a:gd name="T0" fmla="*/ 2147483646 w 48"/>
                <a:gd name="T1" fmla="*/ 2147483646 h 50"/>
                <a:gd name="T2" fmla="*/ 2147483646 w 48"/>
                <a:gd name="T3" fmla="*/ 2147483646 h 50"/>
                <a:gd name="T4" fmla="*/ 2147483646 w 48"/>
                <a:gd name="T5" fmla="*/ 2147483646 h 50"/>
                <a:gd name="T6" fmla="*/ 0 60000 65536"/>
                <a:gd name="T7" fmla="*/ 0 60000 65536"/>
                <a:gd name="T8" fmla="*/ 0 60000 65536"/>
                <a:gd name="T9" fmla="*/ 0 w 48"/>
                <a:gd name="T10" fmla="*/ 0 h 50"/>
                <a:gd name="T11" fmla="*/ 48 w 48"/>
                <a:gd name="T12" fmla="*/ 50 h 50"/>
              </a:gdLst>
              <a:ahLst/>
              <a:cxnLst>
                <a:cxn ang="T6">
                  <a:pos x="T0" y="T1"/>
                </a:cxn>
                <a:cxn ang="T7">
                  <a:pos x="T2" y="T3"/>
                </a:cxn>
                <a:cxn ang="T8">
                  <a:pos x="T4" y="T5"/>
                </a:cxn>
              </a:cxnLst>
              <a:rect l="T9" t="T10" r="T11" b="T12"/>
              <a:pathLst>
                <a:path w="48" h="50">
                  <a:moveTo>
                    <a:pt x="29" y="12"/>
                  </a:moveTo>
                  <a:cubicBezTo>
                    <a:pt x="48" y="36"/>
                    <a:pt x="4" y="50"/>
                    <a:pt x="2" y="26"/>
                  </a:cubicBezTo>
                  <a:cubicBezTo>
                    <a:pt x="0" y="11"/>
                    <a:pt x="19" y="0"/>
                    <a:pt x="29" y="12"/>
                  </a:cubicBezTo>
                  <a:close/>
                </a:path>
              </a:pathLst>
            </a:custGeom>
            <a:solidFill>
              <a:srgbClr val="5B8B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Oval 9"/>
            <p:cNvSpPr>
              <a:spLocks noChangeArrowheads="1"/>
            </p:cNvSpPr>
            <p:nvPr/>
          </p:nvSpPr>
          <p:spPr bwMode="auto">
            <a:xfrm>
              <a:off x="4384676" y="2728913"/>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1" name="Oval 10"/>
            <p:cNvSpPr>
              <a:spLocks noChangeArrowheads="1"/>
            </p:cNvSpPr>
            <p:nvPr/>
          </p:nvSpPr>
          <p:spPr bwMode="auto">
            <a:xfrm>
              <a:off x="4270376" y="2784475"/>
              <a:ext cx="34925"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2" name="Oval 11"/>
            <p:cNvSpPr>
              <a:spLocks noChangeArrowheads="1"/>
            </p:cNvSpPr>
            <p:nvPr/>
          </p:nvSpPr>
          <p:spPr bwMode="auto">
            <a:xfrm>
              <a:off x="4356101" y="2801938"/>
              <a:ext cx="33338"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3" name="Oval 12"/>
            <p:cNvSpPr>
              <a:spLocks noChangeArrowheads="1"/>
            </p:cNvSpPr>
            <p:nvPr/>
          </p:nvSpPr>
          <p:spPr bwMode="auto">
            <a:xfrm>
              <a:off x="4478338" y="2771775"/>
              <a:ext cx="30163"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4" name="Oval 13"/>
            <p:cNvSpPr>
              <a:spLocks noChangeArrowheads="1"/>
            </p:cNvSpPr>
            <p:nvPr/>
          </p:nvSpPr>
          <p:spPr bwMode="auto">
            <a:xfrm>
              <a:off x="4414838" y="2900363"/>
              <a:ext cx="30163" cy="33338"/>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5" name="Oval 14"/>
            <p:cNvSpPr>
              <a:spLocks noChangeArrowheads="1"/>
            </p:cNvSpPr>
            <p:nvPr/>
          </p:nvSpPr>
          <p:spPr bwMode="auto">
            <a:xfrm>
              <a:off x="4597401" y="2917825"/>
              <a:ext cx="33338" cy="28575"/>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6" name="Oval 15"/>
            <p:cNvSpPr>
              <a:spLocks noChangeArrowheads="1"/>
            </p:cNvSpPr>
            <p:nvPr/>
          </p:nvSpPr>
          <p:spPr bwMode="auto">
            <a:xfrm>
              <a:off x="4533901" y="2963863"/>
              <a:ext cx="33338" cy="34925"/>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7" name="Oval 16"/>
            <p:cNvSpPr>
              <a:spLocks noChangeArrowheads="1"/>
            </p:cNvSpPr>
            <p:nvPr/>
          </p:nvSpPr>
          <p:spPr bwMode="auto">
            <a:xfrm>
              <a:off x="4300538" y="2895600"/>
              <a:ext cx="30163"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18" name="Freeform 17"/>
            <p:cNvSpPr>
              <a:spLocks/>
            </p:cNvSpPr>
            <p:nvPr/>
          </p:nvSpPr>
          <p:spPr bwMode="auto">
            <a:xfrm>
              <a:off x="4470401" y="2801938"/>
              <a:ext cx="1466850" cy="874713"/>
            </a:xfrm>
            <a:custGeom>
              <a:avLst/>
              <a:gdLst>
                <a:gd name="T0" fmla="*/ 2147483646 w 346"/>
                <a:gd name="T1" fmla="*/ 2147483646 h 205"/>
                <a:gd name="T2" fmla="*/ 2147483646 w 346"/>
                <a:gd name="T3" fmla="*/ 0 h 205"/>
                <a:gd name="T4" fmla="*/ 0 w 346"/>
                <a:gd name="T5" fmla="*/ 2147483646 h 205"/>
                <a:gd name="T6" fmla="*/ 0 w 346"/>
                <a:gd name="T7" fmla="*/ 2147483646 h 205"/>
                <a:gd name="T8" fmla="*/ 2147483646 w 346"/>
                <a:gd name="T9" fmla="*/ 2147483646 h 205"/>
                <a:gd name="T10" fmla="*/ 2147483646 w 346"/>
                <a:gd name="T11" fmla="*/ 2147483646 h 205"/>
                <a:gd name="T12" fmla="*/ 0 60000 65536"/>
                <a:gd name="T13" fmla="*/ 0 60000 65536"/>
                <a:gd name="T14" fmla="*/ 0 60000 65536"/>
                <a:gd name="T15" fmla="*/ 0 60000 65536"/>
                <a:gd name="T16" fmla="*/ 0 60000 65536"/>
                <a:gd name="T17" fmla="*/ 0 60000 65536"/>
                <a:gd name="T18" fmla="*/ 0 w 346"/>
                <a:gd name="T19" fmla="*/ 0 h 205"/>
                <a:gd name="T20" fmla="*/ 346 w 346"/>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46" h="205">
                  <a:moveTo>
                    <a:pt x="346" y="204"/>
                  </a:moveTo>
                  <a:cubicBezTo>
                    <a:pt x="346" y="105"/>
                    <a:pt x="269" y="0"/>
                    <a:pt x="173" y="0"/>
                  </a:cubicBezTo>
                  <a:cubicBezTo>
                    <a:pt x="78" y="0"/>
                    <a:pt x="0" y="105"/>
                    <a:pt x="0" y="204"/>
                  </a:cubicBezTo>
                  <a:cubicBezTo>
                    <a:pt x="0" y="204"/>
                    <a:pt x="0" y="205"/>
                    <a:pt x="0" y="205"/>
                  </a:cubicBezTo>
                  <a:cubicBezTo>
                    <a:pt x="346" y="205"/>
                    <a:pt x="346" y="205"/>
                    <a:pt x="346" y="205"/>
                  </a:cubicBezTo>
                  <a:cubicBezTo>
                    <a:pt x="346" y="205"/>
                    <a:pt x="346" y="204"/>
                    <a:pt x="346" y="204"/>
                  </a:cubicBezTo>
                  <a:close/>
                </a:path>
              </a:pathLst>
            </a:custGeom>
            <a:solidFill>
              <a:srgbClr val="9A68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8"/>
            <p:cNvSpPr>
              <a:spLocks/>
            </p:cNvSpPr>
            <p:nvPr/>
          </p:nvSpPr>
          <p:spPr bwMode="auto">
            <a:xfrm>
              <a:off x="4597401" y="2986088"/>
              <a:ext cx="1200150" cy="715963"/>
            </a:xfrm>
            <a:custGeom>
              <a:avLst/>
              <a:gdLst>
                <a:gd name="T0" fmla="*/ 2147483646 w 283"/>
                <a:gd name="T1" fmla="*/ 2147483646 h 168"/>
                <a:gd name="T2" fmla="*/ 2147483646 w 283"/>
                <a:gd name="T3" fmla="*/ 0 h 168"/>
                <a:gd name="T4" fmla="*/ 0 w 283"/>
                <a:gd name="T5" fmla="*/ 2147483646 h 168"/>
                <a:gd name="T6" fmla="*/ 0 w 283"/>
                <a:gd name="T7" fmla="*/ 2147483646 h 168"/>
                <a:gd name="T8" fmla="*/ 2147483646 w 283"/>
                <a:gd name="T9" fmla="*/ 2147483646 h 168"/>
                <a:gd name="T10" fmla="*/ 2147483646 w 283"/>
                <a:gd name="T11" fmla="*/ 2147483646 h 168"/>
                <a:gd name="T12" fmla="*/ 0 60000 65536"/>
                <a:gd name="T13" fmla="*/ 0 60000 65536"/>
                <a:gd name="T14" fmla="*/ 0 60000 65536"/>
                <a:gd name="T15" fmla="*/ 0 60000 65536"/>
                <a:gd name="T16" fmla="*/ 0 60000 65536"/>
                <a:gd name="T17" fmla="*/ 0 60000 65536"/>
                <a:gd name="T18" fmla="*/ 0 w 283"/>
                <a:gd name="T19" fmla="*/ 0 h 168"/>
                <a:gd name="T20" fmla="*/ 283 w 283"/>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283" h="168">
                  <a:moveTo>
                    <a:pt x="283" y="167"/>
                  </a:moveTo>
                  <a:cubicBezTo>
                    <a:pt x="283" y="85"/>
                    <a:pt x="220" y="0"/>
                    <a:pt x="142" y="0"/>
                  </a:cubicBezTo>
                  <a:cubicBezTo>
                    <a:pt x="64" y="0"/>
                    <a:pt x="0" y="85"/>
                    <a:pt x="0" y="167"/>
                  </a:cubicBezTo>
                  <a:cubicBezTo>
                    <a:pt x="0" y="167"/>
                    <a:pt x="0" y="167"/>
                    <a:pt x="0" y="168"/>
                  </a:cubicBezTo>
                  <a:cubicBezTo>
                    <a:pt x="283" y="168"/>
                    <a:pt x="283" y="168"/>
                    <a:pt x="283" y="168"/>
                  </a:cubicBezTo>
                  <a:cubicBezTo>
                    <a:pt x="283" y="167"/>
                    <a:pt x="283" y="167"/>
                    <a:pt x="283" y="167"/>
                  </a:cubicBezTo>
                  <a:close/>
                </a:path>
              </a:pathLst>
            </a:custGeom>
            <a:solidFill>
              <a:srgbClr val="FF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9"/>
            <p:cNvSpPr>
              <a:spLocks/>
            </p:cNvSpPr>
            <p:nvPr/>
          </p:nvSpPr>
          <p:spPr bwMode="auto">
            <a:xfrm>
              <a:off x="4779963" y="3138488"/>
              <a:ext cx="822325" cy="477838"/>
            </a:xfrm>
            <a:custGeom>
              <a:avLst/>
              <a:gdLst>
                <a:gd name="T0" fmla="*/ 2147483646 w 194"/>
                <a:gd name="T1" fmla="*/ 2147483646 h 112"/>
                <a:gd name="T2" fmla="*/ 2147483646 w 194"/>
                <a:gd name="T3" fmla="*/ 0 h 112"/>
                <a:gd name="T4" fmla="*/ 0 w 194"/>
                <a:gd name="T5" fmla="*/ 2147483646 h 112"/>
                <a:gd name="T6" fmla="*/ 0 w 194"/>
                <a:gd name="T7" fmla="*/ 2147483646 h 112"/>
                <a:gd name="T8" fmla="*/ 2147483646 w 194"/>
                <a:gd name="T9" fmla="*/ 2147483646 h 112"/>
                <a:gd name="T10" fmla="*/ 2147483646 w 194"/>
                <a:gd name="T11" fmla="*/ 2147483646 h 112"/>
                <a:gd name="T12" fmla="*/ 0 60000 65536"/>
                <a:gd name="T13" fmla="*/ 0 60000 65536"/>
                <a:gd name="T14" fmla="*/ 0 60000 65536"/>
                <a:gd name="T15" fmla="*/ 0 60000 65536"/>
                <a:gd name="T16" fmla="*/ 0 60000 65536"/>
                <a:gd name="T17" fmla="*/ 0 60000 65536"/>
                <a:gd name="T18" fmla="*/ 0 w 194"/>
                <a:gd name="T19" fmla="*/ 0 h 112"/>
                <a:gd name="T20" fmla="*/ 194 w 19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94" h="112">
                  <a:moveTo>
                    <a:pt x="194" y="112"/>
                  </a:moveTo>
                  <a:cubicBezTo>
                    <a:pt x="194" y="57"/>
                    <a:pt x="150" y="0"/>
                    <a:pt x="97" y="0"/>
                  </a:cubicBezTo>
                  <a:cubicBezTo>
                    <a:pt x="43" y="0"/>
                    <a:pt x="0" y="57"/>
                    <a:pt x="0" y="112"/>
                  </a:cubicBezTo>
                  <a:cubicBezTo>
                    <a:pt x="0" y="112"/>
                    <a:pt x="0" y="112"/>
                    <a:pt x="0" y="112"/>
                  </a:cubicBezTo>
                  <a:cubicBezTo>
                    <a:pt x="194" y="112"/>
                    <a:pt x="194" y="112"/>
                    <a:pt x="194" y="112"/>
                  </a:cubicBezTo>
                  <a:cubicBezTo>
                    <a:pt x="194" y="112"/>
                    <a:pt x="194" y="112"/>
                    <a:pt x="194" y="112"/>
                  </a:cubicBezTo>
                  <a:close/>
                </a:path>
              </a:pathLst>
            </a:custGeom>
            <a:solidFill>
              <a:srgbClr val="BB9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0"/>
            <p:cNvSpPr>
              <a:spLocks/>
            </p:cNvSpPr>
            <p:nvPr/>
          </p:nvSpPr>
          <p:spPr bwMode="auto">
            <a:xfrm>
              <a:off x="4902201" y="3279775"/>
              <a:ext cx="525463" cy="341313"/>
            </a:xfrm>
            <a:custGeom>
              <a:avLst/>
              <a:gdLst>
                <a:gd name="T0" fmla="*/ 2147483646 w 124"/>
                <a:gd name="T1" fmla="*/ 2147483646 h 80"/>
                <a:gd name="T2" fmla="*/ 2147483646 w 124"/>
                <a:gd name="T3" fmla="*/ 0 h 80"/>
                <a:gd name="T4" fmla="*/ 0 w 124"/>
                <a:gd name="T5" fmla="*/ 2147483646 h 80"/>
                <a:gd name="T6" fmla="*/ 0 w 124"/>
                <a:gd name="T7" fmla="*/ 2147483646 h 80"/>
                <a:gd name="T8" fmla="*/ 2147483646 w 124"/>
                <a:gd name="T9" fmla="*/ 2147483646 h 80"/>
                <a:gd name="T10" fmla="*/ 2147483646 w 124"/>
                <a:gd name="T11" fmla="*/ 2147483646 h 80"/>
                <a:gd name="T12" fmla="*/ 0 60000 65536"/>
                <a:gd name="T13" fmla="*/ 0 60000 65536"/>
                <a:gd name="T14" fmla="*/ 0 60000 65536"/>
                <a:gd name="T15" fmla="*/ 0 60000 65536"/>
                <a:gd name="T16" fmla="*/ 0 60000 65536"/>
                <a:gd name="T17" fmla="*/ 0 60000 65536"/>
                <a:gd name="T18" fmla="*/ 0 w 124"/>
                <a:gd name="T19" fmla="*/ 0 h 80"/>
                <a:gd name="T20" fmla="*/ 124 w 12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24" h="80">
                  <a:moveTo>
                    <a:pt x="124" y="80"/>
                  </a:moveTo>
                  <a:cubicBezTo>
                    <a:pt x="124" y="41"/>
                    <a:pt x="96" y="0"/>
                    <a:pt x="62" y="0"/>
                  </a:cubicBezTo>
                  <a:cubicBezTo>
                    <a:pt x="28" y="0"/>
                    <a:pt x="0" y="41"/>
                    <a:pt x="0" y="80"/>
                  </a:cubicBezTo>
                  <a:cubicBezTo>
                    <a:pt x="0" y="80"/>
                    <a:pt x="0" y="80"/>
                    <a:pt x="0" y="80"/>
                  </a:cubicBezTo>
                  <a:cubicBezTo>
                    <a:pt x="124" y="80"/>
                    <a:pt x="124" y="80"/>
                    <a:pt x="124" y="80"/>
                  </a:cubicBezTo>
                  <a:cubicBezTo>
                    <a:pt x="124" y="80"/>
                    <a:pt x="124" y="80"/>
                    <a:pt x="124" y="80"/>
                  </a:cubicBezTo>
                  <a:close/>
                </a:path>
              </a:pathLst>
            </a:custGeom>
            <a:solidFill>
              <a:srgbClr val="FFC5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1"/>
            <p:cNvSpPr>
              <a:spLocks/>
            </p:cNvSpPr>
            <p:nvPr/>
          </p:nvSpPr>
          <p:spPr bwMode="auto">
            <a:xfrm>
              <a:off x="5500688" y="2955925"/>
              <a:ext cx="2114550" cy="1198563"/>
            </a:xfrm>
            <a:custGeom>
              <a:avLst/>
              <a:gdLst>
                <a:gd name="T0" fmla="*/ 2147483646 w 499"/>
                <a:gd name="T1" fmla="*/ 2147483646 h 281"/>
                <a:gd name="T2" fmla="*/ 2147483646 w 499"/>
                <a:gd name="T3" fmla="*/ 0 h 281"/>
                <a:gd name="T4" fmla="*/ 0 w 499"/>
                <a:gd name="T5" fmla="*/ 2147483646 h 281"/>
                <a:gd name="T6" fmla="*/ 0 w 499"/>
                <a:gd name="T7" fmla="*/ 2147483646 h 281"/>
                <a:gd name="T8" fmla="*/ 2147483646 w 499"/>
                <a:gd name="T9" fmla="*/ 2147483646 h 281"/>
                <a:gd name="T10" fmla="*/ 2147483646 w 499"/>
                <a:gd name="T11" fmla="*/ 2147483646 h 281"/>
                <a:gd name="T12" fmla="*/ 0 60000 65536"/>
                <a:gd name="T13" fmla="*/ 0 60000 65536"/>
                <a:gd name="T14" fmla="*/ 0 60000 65536"/>
                <a:gd name="T15" fmla="*/ 0 60000 65536"/>
                <a:gd name="T16" fmla="*/ 0 60000 65536"/>
                <a:gd name="T17" fmla="*/ 0 60000 65536"/>
                <a:gd name="T18" fmla="*/ 0 w 499"/>
                <a:gd name="T19" fmla="*/ 0 h 281"/>
                <a:gd name="T20" fmla="*/ 499 w 499"/>
                <a:gd name="T21" fmla="*/ 281 h 281"/>
              </a:gdLst>
              <a:ahLst/>
              <a:cxnLst>
                <a:cxn ang="T12">
                  <a:pos x="T0" y="T1"/>
                </a:cxn>
                <a:cxn ang="T13">
                  <a:pos x="T2" y="T3"/>
                </a:cxn>
                <a:cxn ang="T14">
                  <a:pos x="T4" y="T5"/>
                </a:cxn>
                <a:cxn ang="T15">
                  <a:pos x="T6" y="T7"/>
                </a:cxn>
                <a:cxn ang="T16">
                  <a:pos x="T8" y="T9"/>
                </a:cxn>
                <a:cxn ang="T17">
                  <a:pos x="T10" y="T11"/>
                </a:cxn>
              </a:cxnLst>
              <a:rect l="T18" t="T19" r="T20" b="T21"/>
              <a:pathLst>
                <a:path w="499" h="281">
                  <a:moveTo>
                    <a:pt x="499" y="279"/>
                  </a:moveTo>
                  <a:cubicBezTo>
                    <a:pt x="499" y="125"/>
                    <a:pt x="387" y="0"/>
                    <a:pt x="250" y="0"/>
                  </a:cubicBezTo>
                  <a:cubicBezTo>
                    <a:pt x="112" y="0"/>
                    <a:pt x="0" y="125"/>
                    <a:pt x="0" y="279"/>
                  </a:cubicBezTo>
                  <a:cubicBezTo>
                    <a:pt x="0" y="280"/>
                    <a:pt x="0" y="280"/>
                    <a:pt x="0" y="281"/>
                  </a:cubicBezTo>
                  <a:cubicBezTo>
                    <a:pt x="499" y="281"/>
                    <a:pt x="499" y="281"/>
                    <a:pt x="499" y="281"/>
                  </a:cubicBezTo>
                  <a:cubicBezTo>
                    <a:pt x="499" y="280"/>
                    <a:pt x="499" y="280"/>
                    <a:pt x="499" y="279"/>
                  </a:cubicBezTo>
                  <a:close/>
                </a:path>
              </a:pathLst>
            </a:custGeom>
            <a:solidFill>
              <a:srgbClr val="FF8D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22"/>
            <p:cNvSpPr>
              <a:spLocks/>
            </p:cNvSpPr>
            <p:nvPr/>
          </p:nvSpPr>
          <p:spPr bwMode="auto">
            <a:xfrm>
              <a:off x="5683251" y="3224213"/>
              <a:ext cx="1738313" cy="917575"/>
            </a:xfrm>
            <a:custGeom>
              <a:avLst/>
              <a:gdLst>
                <a:gd name="T0" fmla="*/ 2147483646 w 410"/>
                <a:gd name="T1" fmla="*/ 2147483646 h 215"/>
                <a:gd name="T2" fmla="*/ 2147483646 w 410"/>
                <a:gd name="T3" fmla="*/ 0 h 215"/>
                <a:gd name="T4" fmla="*/ 0 w 410"/>
                <a:gd name="T5" fmla="*/ 2147483646 h 215"/>
                <a:gd name="T6" fmla="*/ 0 w 410"/>
                <a:gd name="T7" fmla="*/ 2147483646 h 215"/>
                <a:gd name="T8" fmla="*/ 2147483646 w 410"/>
                <a:gd name="T9" fmla="*/ 2147483646 h 215"/>
                <a:gd name="T10" fmla="*/ 2147483646 w 410"/>
                <a:gd name="T11" fmla="*/ 2147483646 h 215"/>
                <a:gd name="T12" fmla="*/ 0 60000 65536"/>
                <a:gd name="T13" fmla="*/ 0 60000 65536"/>
                <a:gd name="T14" fmla="*/ 0 60000 65536"/>
                <a:gd name="T15" fmla="*/ 0 60000 65536"/>
                <a:gd name="T16" fmla="*/ 0 60000 65536"/>
                <a:gd name="T17" fmla="*/ 0 60000 65536"/>
                <a:gd name="T18" fmla="*/ 0 w 410"/>
                <a:gd name="T19" fmla="*/ 0 h 215"/>
                <a:gd name="T20" fmla="*/ 410 w 410"/>
                <a:gd name="T21" fmla="*/ 215 h 215"/>
              </a:gdLst>
              <a:ahLst/>
              <a:cxnLst>
                <a:cxn ang="T12">
                  <a:pos x="T0" y="T1"/>
                </a:cxn>
                <a:cxn ang="T13">
                  <a:pos x="T2" y="T3"/>
                </a:cxn>
                <a:cxn ang="T14">
                  <a:pos x="T4" y="T5"/>
                </a:cxn>
                <a:cxn ang="T15">
                  <a:pos x="T6" y="T7"/>
                </a:cxn>
                <a:cxn ang="T16">
                  <a:pos x="T8" y="T9"/>
                </a:cxn>
                <a:cxn ang="T17">
                  <a:pos x="T10" y="T11"/>
                </a:cxn>
              </a:cxnLst>
              <a:rect l="T18" t="T19" r="T20" b="T21"/>
              <a:pathLst>
                <a:path w="410" h="215">
                  <a:moveTo>
                    <a:pt x="410" y="213"/>
                  </a:moveTo>
                  <a:cubicBezTo>
                    <a:pt x="410" y="95"/>
                    <a:pt x="318" y="0"/>
                    <a:pt x="205" y="0"/>
                  </a:cubicBezTo>
                  <a:cubicBezTo>
                    <a:pt x="92" y="0"/>
                    <a:pt x="0" y="95"/>
                    <a:pt x="0" y="213"/>
                  </a:cubicBezTo>
                  <a:cubicBezTo>
                    <a:pt x="0" y="214"/>
                    <a:pt x="0" y="214"/>
                    <a:pt x="0" y="215"/>
                  </a:cubicBezTo>
                  <a:cubicBezTo>
                    <a:pt x="410" y="215"/>
                    <a:pt x="410" y="215"/>
                    <a:pt x="410" y="215"/>
                  </a:cubicBezTo>
                  <a:cubicBezTo>
                    <a:pt x="410" y="214"/>
                    <a:pt x="410" y="214"/>
                    <a:pt x="410" y="213"/>
                  </a:cubicBezTo>
                  <a:close/>
                </a:path>
              </a:pathLst>
            </a:custGeom>
            <a:solidFill>
              <a:srgbClr val="FFCA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4" name="Freeform 23"/>
            <p:cNvSpPr>
              <a:spLocks/>
            </p:cNvSpPr>
            <p:nvPr/>
          </p:nvSpPr>
          <p:spPr bwMode="auto">
            <a:xfrm>
              <a:off x="5878513" y="3438525"/>
              <a:ext cx="1360488" cy="712788"/>
            </a:xfrm>
            <a:custGeom>
              <a:avLst/>
              <a:gdLst>
                <a:gd name="T0" fmla="*/ 2147483646 w 321"/>
                <a:gd name="T1" fmla="*/ 2147483646 h 167"/>
                <a:gd name="T2" fmla="*/ 2147483646 w 321"/>
                <a:gd name="T3" fmla="*/ 0 h 167"/>
                <a:gd name="T4" fmla="*/ 0 w 321"/>
                <a:gd name="T5" fmla="*/ 2147483646 h 167"/>
                <a:gd name="T6" fmla="*/ 0 w 321"/>
                <a:gd name="T7" fmla="*/ 2147483646 h 167"/>
                <a:gd name="T8" fmla="*/ 2147483646 w 321"/>
                <a:gd name="T9" fmla="*/ 2147483646 h 167"/>
                <a:gd name="T10" fmla="*/ 2147483646 w 321"/>
                <a:gd name="T11" fmla="*/ 2147483646 h 167"/>
                <a:gd name="T12" fmla="*/ 0 60000 65536"/>
                <a:gd name="T13" fmla="*/ 0 60000 65536"/>
                <a:gd name="T14" fmla="*/ 0 60000 65536"/>
                <a:gd name="T15" fmla="*/ 0 60000 65536"/>
                <a:gd name="T16" fmla="*/ 0 60000 65536"/>
                <a:gd name="T17" fmla="*/ 0 60000 65536"/>
                <a:gd name="T18" fmla="*/ 0 w 321"/>
                <a:gd name="T19" fmla="*/ 0 h 167"/>
                <a:gd name="T20" fmla="*/ 321 w 321"/>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321" h="167">
                  <a:moveTo>
                    <a:pt x="321" y="166"/>
                  </a:moveTo>
                  <a:cubicBezTo>
                    <a:pt x="321" y="74"/>
                    <a:pt x="249" y="0"/>
                    <a:pt x="161" y="0"/>
                  </a:cubicBezTo>
                  <a:cubicBezTo>
                    <a:pt x="72" y="0"/>
                    <a:pt x="0" y="74"/>
                    <a:pt x="0" y="166"/>
                  </a:cubicBezTo>
                  <a:cubicBezTo>
                    <a:pt x="0" y="166"/>
                    <a:pt x="0" y="166"/>
                    <a:pt x="0" y="167"/>
                  </a:cubicBezTo>
                  <a:cubicBezTo>
                    <a:pt x="321" y="167"/>
                    <a:pt x="321" y="167"/>
                    <a:pt x="321" y="167"/>
                  </a:cubicBezTo>
                  <a:cubicBezTo>
                    <a:pt x="321" y="166"/>
                    <a:pt x="321" y="166"/>
                    <a:pt x="321" y="166"/>
                  </a:cubicBezTo>
                  <a:close/>
                </a:path>
              </a:pathLst>
            </a:custGeom>
            <a:solidFill>
              <a:srgbClr val="FFFF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5" name="Freeform 24"/>
            <p:cNvSpPr>
              <a:spLocks/>
            </p:cNvSpPr>
            <p:nvPr/>
          </p:nvSpPr>
          <p:spPr bwMode="auto">
            <a:xfrm>
              <a:off x="6119813" y="3621088"/>
              <a:ext cx="877888" cy="495300"/>
            </a:xfrm>
            <a:custGeom>
              <a:avLst/>
              <a:gdLst>
                <a:gd name="T0" fmla="*/ 2147483646 w 207"/>
                <a:gd name="T1" fmla="*/ 2147483646 h 116"/>
                <a:gd name="T2" fmla="*/ 2147483646 w 207"/>
                <a:gd name="T3" fmla="*/ 0 h 116"/>
                <a:gd name="T4" fmla="*/ 0 w 207"/>
                <a:gd name="T5" fmla="*/ 2147483646 h 116"/>
                <a:gd name="T6" fmla="*/ 0 w 207"/>
                <a:gd name="T7" fmla="*/ 2147483646 h 116"/>
                <a:gd name="T8" fmla="*/ 2147483646 w 207"/>
                <a:gd name="T9" fmla="*/ 2147483646 h 116"/>
                <a:gd name="T10" fmla="*/ 2147483646 w 207"/>
                <a:gd name="T11" fmla="*/ 2147483646 h 116"/>
                <a:gd name="T12" fmla="*/ 0 60000 65536"/>
                <a:gd name="T13" fmla="*/ 0 60000 65536"/>
                <a:gd name="T14" fmla="*/ 0 60000 65536"/>
                <a:gd name="T15" fmla="*/ 0 60000 65536"/>
                <a:gd name="T16" fmla="*/ 0 60000 65536"/>
                <a:gd name="T17" fmla="*/ 0 60000 65536"/>
                <a:gd name="T18" fmla="*/ 0 w 207"/>
                <a:gd name="T19" fmla="*/ 0 h 116"/>
                <a:gd name="T20" fmla="*/ 207 w 207"/>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207" h="116">
                  <a:moveTo>
                    <a:pt x="207" y="115"/>
                  </a:moveTo>
                  <a:cubicBezTo>
                    <a:pt x="207" y="51"/>
                    <a:pt x="161" y="0"/>
                    <a:pt x="104" y="0"/>
                  </a:cubicBezTo>
                  <a:cubicBezTo>
                    <a:pt x="46" y="0"/>
                    <a:pt x="0" y="51"/>
                    <a:pt x="0" y="115"/>
                  </a:cubicBezTo>
                  <a:cubicBezTo>
                    <a:pt x="0" y="115"/>
                    <a:pt x="0" y="115"/>
                    <a:pt x="0" y="116"/>
                  </a:cubicBezTo>
                  <a:cubicBezTo>
                    <a:pt x="207" y="116"/>
                    <a:pt x="207" y="116"/>
                    <a:pt x="207" y="116"/>
                  </a:cubicBezTo>
                  <a:cubicBezTo>
                    <a:pt x="207" y="115"/>
                    <a:pt x="207" y="115"/>
                    <a:pt x="207" y="115"/>
                  </a:cubicBezTo>
                  <a:close/>
                </a:path>
              </a:pathLst>
            </a:custGeom>
            <a:solidFill>
              <a:srgbClr val="B1CA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25"/>
            <p:cNvSpPr>
              <a:spLocks/>
            </p:cNvSpPr>
            <p:nvPr/>
          </p:nvSpPr>
          <p:spPr bwMode="auto">
            <a:xfrm>
              <a:off x="6315076" y="3822700"/>
              <a:ext cx="474663" cy="268288"/>
            </a:xfrm>
            <a:custGeom>
              <a:avLst/>
              <a:gdLst>
                <a:gd name="T0" fmla="*/ 2147483646 w 112"/>
                <a:gd name="T1" fmla="*/ 2147483646 h 63"/>
                <a:gd name="T2" fmla="*/ 2147483646 w 112"/>
                <a:gd name="T3" fmla="*/ 0 h 63"/>
                <a:gd name="T4" fmla="*/ 0 w 112"/>
                <a:gd name="T5" fmla="*/ 2147483646 h 63"/>
                <a:gd name="T6" fmla="*/ 0 w 112"/>
                <a:gd name="T7" fmla="*/ 2147483646 h 63"/>
                <a:gd name="T8" fmla="*/ 2147483646 w 112"/>
                <a:gd name="T9" fmla="*/ 2147483646 h 63"/>
                <a:gd name="T10" fmla="*/ 2147483646 w 112"/>
                <a:gd name="T11" fmla="*/ 2147483646 h 63"/>
                <a:gd name="T12" fmla="*/ 0 60000 65536"/>
                <a:gd name="T13" fmla="*/ 0 60000 65536"/>
                <a:gd name="T14" fmla="*/ 0 60000 65536"/>
                <a:gd name="T15" fmla="*/ 0 60000 65536"/>
                <a:gd name="T16" fmla="*/ 0 60000 65536"/>
                <a:gd name="T17" fmla="*/ 0 60000 65536"/>
                <a:gd name="T18" fmla="*/ 0 w 112"/>
                <a:gd name="T19" fmla="*/ 0 h 63"/>
                <a:gd name="T20" fmla="*/ 112 w 11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12" h="63">
                  <a:moveTo>
                    <a:pt x="112" y="62"/>
                  </a:moveTo>
                  <a:cubicBezTo>
                    <a:pt x="112" y="28"/>
                    <a:pt x="87" y="0"/>
                    <a:pt x="56" y="0"/>
                  </a:cubicBezTo>
                  <a:cubicBezTo>
                    <a:pt x="25" y="0"/>
                    <a:pt x="0" y="28"/>
                    <a:pt x="0" y="62"/>
                  </a:cubicBezTo>
                  <a:cubicBezTo>
                    <a:pt x="0" y="62"/>
                    <a:pt x="0" y="62"/>
                    <a:pt x="0" y="63"/>
                  </a:cubicBezTo>
                  <a:cubicBezTo>
                    <a:pt x="112" y="63"/>
                    <a:pt x="112" y="63"/>
                    <a:pt x="112" y="63"/>
                  </a:cubicBezTo>
                  <a:cubicBezTo>
                    <a:pt x="112" y="62"/>
                    <a:pt x="112" y="62"/>
                    <a:pt x="112" y="62"/>
                  </a:cubicBezTo>
                  <a:close/>
                </a:path>
              </a:pathLst>
            </a:custGeom>
            <a:solidFill>
              <a:srgbClr val="865D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26"/>
            <p:cNvSpPr>
              <a:spLocks/>
            </p:cNvSpPr>
            <p:nvPr/>
          </p:nvSpPr>
          <p:spPr bwMode="auto">
            <a:xfrm>
              <a:off x="6353176" y="3317875"/>
              <a:ext cx="2911475" cy="871538"/>
            </a:xfrm>
            <a:custGeom>
              <a:avLst/>
              <a:gdLst>
                <a:gd name="T0" fmla="*/ 0 w 687"/>
                <a:gd name="T1" fmla="*/ 2147483646 h 204"/>
                <a:gd name="T2" fmla="*/ 2147483646 w 687"/>
                <a:gd name="T3" fmla="*/ 2147483646 h 204"/>
                <a:gd name="T4" fmla="*/ 2147483646 w 687"/>
                <a:gd name="T5" fmla="*/ 2147483646 h 204"/>
                <a:gd name="T6" fmla="*/ 0 w 687"/>
                <a:gd name="T7" fmla="*/ 2147483646 h 204"/>
                <a:gd name="T8" fmla="*/ 0 60000 65536"/>
                <a:gd name="T9" fmla="*/ 0 60000 65536"/>
                <a:gd name="T10" fmla="*/ 0 60000 65536"/>
                <a:gd name="T11" fmla="*/ 0 60000 65536"/>
                <a:gd name="T12" fmla="*/ 0 w 687"/>
                <a:gd name="T13" fmla="*/ 0 h 204"/>
                <a:gd name="T14" fmla="*/ 687 w 687"/>
                <a:gd name="T15" fmla="*/ 204 h 204"/>
              </a:gdLst>
              <a:ahLst/>
              <a:cxnLst>
                <a:cxn ang="T8">
                  <a:pos x="T0" y="T1"/>
                </a:cxn>
                <a:cxn ang="T9">
                  <a:pos x="T2" y="T3"/>
                </a:cxn>
                <a:cxn ang="T10">
                  <a:pos x="T4" y="T5"/>
                </a:cxn>
                <a:cxn ang="T11">
                  <a:pos x="T6" y="T7"/>
                </a:cxn>
              </a:cxnLst>
              <a:rect l="T12" t="T13" r="T14" b="T15"/>
              <a:pathLst>
                <a:path w="687" h="204">
                  <a:moveTo>
                    <a:pt x="0" y="204"/>
                  </a:moveTo>
                  <a:cubicBezTo>
                    <a:pt x="0" y="204"/>
                    <a:pt x="156" y="0"/>
                    <a:pt x="368" y="3"/>
                  </a:cubicBezTo>
                  <a:cubicBezTo>
                    <a:pt x="580" y="6"/>
                    <a:pt x="687" y="202"/>
                    <a:pt x="687" y="202"/>
                  </a:cubicBezTo>
                  <a:lnTo>
                    <a:pt x="0" y="204"/>
                  </a:lnTo>
                  <a:close/>
                </a:path>
              </a:pathLst>
            </a:custGeom>
            <a:solidFill>
              <a:srgbClr val="74A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27"/>
            <p:cNvSpPr>
              <a:spLocks/>
            </p:cNvSpPr>
            <p:nvPr/>
          </p:nvSpPr>
          <p:spPr bwMode="auto">
            <a:xfrm>
              <a:off x="6818313" y="3608388"/>
              <a:ext cx="2103438" cy="576263"/>
            </a:xfrm>
            <a:custGeom>
              <a:avLst/>
              <a:gdLst>
                <a:gd name="T0" fmla="*/ 0 w 496"/>
                <a:gd name="T1" fmla="*/ 2147483646 h 135"/>
                <a:gd name="T2" fmla="*/ 2147483646 w 496"/>
                <a:gd name="T3" fmla="*/ 2147483646 h 135"/>
                <a:gd name="T4" fmla="*/ 2147483646 w 496"/>
                <a:gd name="T5" fmla="*/ 2147483646 h 135"/>
                <a:gd name="T6" fmla="*/ 0 w 496"/>
                <a:gd name="T7" fmla="*/ 2147483646 h 135"/>
                <a:gd name="T8" fmla="*/ 0 60000 65536"/>
                <a:gd name="T9" fmla="*/ 0 60000 65536"/>
                <a:gd name="T10" fmla="*/ 0 60000 65536"/>
                <a:gd name="T11" fmla="*/ 0 60000 65536"/>
                <a:gd name="T12" fmla="*/ 0 w 496"/>
                <a:gd name="T13" fmla="*/ 0 h 135"/>
                <a:gd name="T14" fmla="*/ 496 w 496"/>
                <a:gd name="T15" fmla="*/ 135 h 135"/>
              </a:gdLst>
              <a:ahLst/>
              <a:cxnLst>
                <a:cxn ang="T8">
                  <a:pos x="T0" y="T1"/>
                </a:cxn>
                <a:cxn ang="T9">
                  <a:pos x="T2" y="T3"/>
                </a:cxn>
                <a:cxn ang="T10">
                  <a:pos x="T4" y="T5"/>
                </a:cxn>
                <a:cxn ang="T11">
                  <a:pos x="T6" y="T7"/>
                </a:cxn>
              </a:cxnLst>
              <a:rect l="T12" t="T13" r="T14" b="T15"/>
              <a:pathLst>
                <a:path w="496" h="135">
                  <a:moveTo>
                    <a:pt x="0" y="134"/>
                  </a:moveTo>
                  <a:cubicBezTo>
                    <a:pt x="0" y="134"/>
                    <a:pt x="114" y="0"/>
                    <a:pt x="267" y="2"/>
                  </a:cubicBezTo>
                  <a:cubicBezTo>
                    <a:pt x="420" y="4"/>
                    <a:pt x="496" y="135"/>
                    <a:pt x="496" y="135"/>
                  </a:cubicBezTo>
                  <a:lnTo>
                    <a:pt x="0" y="134"/>
                  </a:lnTo>
                  <a:close/>
                </a:path>
              </a:pathLst>
            </a:custGeom>
            <a:solidFill>
              <a:srgbClr val="DDCA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9" name="Freeform 28"/>
            <p:cNvSpPr>
              <a:spLocks/>
            </p:cNvSpPr>
            <p:nvPr/>
          </p:nvSpPr>
          <p:spPr bwMode="auto">
            <a:xfrm>
              <a:off x="2927351" y="3163888"/>
              <a:ext cx="3636963" cy="1028700"/>
            </a:xfrm>
            <a:custGeom>
              <a:avLst/>
              <a:gdLst>
                <a:gd name="T0" fmla="*/ 2147483646 w 858"/>
                <a:gd name="T1" fmla="*/ 2147483646 h 241"/>
                <a:gd name="T2" fmla="*/ 2147483646 w 858"/>
                <a:gd name="T3" fmla="*/ 2147483646 h 241"/>
                <a:gd name="T4" fmla="*/ 0 w 858"/>
                <a:gd name="T5" fmla="*/ 2147483646 h 241"/>
                <a:gd name="T6" fmla="*/ 0 w 858"/>
                <a:gd name="T7" fmla="*/ 2147483646 h 241"/>
                <a:gd name="T8" fmla="*/ 2147483646 w 858"/>
                <a:gd name="T9" fmla="*/ 2147483646 h 241"/>
                <a:gd name="T10" fmla="*/ 2147483646 w 858"/>
                <a:gd name="T11" fmla="*/ 2147483646 h 241"/>
                <a:gd name="T12" fmla="*/ 0 60000 65536"/>
                <a:gd name="T13" fmla="*/ 0 60000 65536"/>
                <a:gd name="T14" fmla="*/ 0 60000 65536"/>
                <a:gd name="T15" fmla="*/ 0 60000 65536"/>
                <a:gd name="T16" fmla="*/ 0 60000 65536"/>
                <a:gd name="T17" fmla="*/ 0 60000 65536"/>
                <a:gd name="T18" fmla="*/ 0 w 858"/>
                <a:gd name="T19" fmla="*/ 0 h 241"/>
                <a:gd name="T20" fmla="*/ 858 w 858"/>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858" h="241">
                  <a:moveTo>
                    <a:pt x="288" y="15"/>
                  </a:moveTo>
                  <a:cubicBezTo>
                    <a:pt x="192" y="22"/>
                    <a:pt x="101" y="39"/>
                    <a:pt x="27" y="88"/>
                  </a:cubicBezTo>
                  <a:cubicBezTo>
                    <a:pt x="18" y="94"/>
                    <a:pt x="9" y="101"/>
                    <a:pt x="0" y="108"/>
                  </a:cubicBezTo>
                  <a:cubicBezTo>
                    <a:pt x="0" y="241"/>
                    <a:pt x="0" y="241"/>
                    <a:pt x="0" y="241"/>
                  </a:cubicBezTo>
                  <a:cubicBezTo>
                    <a:pt x="858" y="241"/>
                    <a:pt x="858" y="241"/>
                    <a:pt x="858" y="241"/>
                  </a:cubicBezTo>
                  <a:cubicBezTo>
                    <a:pt x="822" y="207"/>
                    <a:pt x="507" y="0"/>
                    <a:pt x="288" y="15"/>
                  </a:cubicBezTo>
                  <a:close/>
                </a:path>
              </a:pathLst>
            </a:custGeom>
            <a:solidFill>
              <a:srgbClr val="BB72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0" name="Freeform 29"/>
            <p:cNvSpPr>
              <a:spLocks/>
            </p:cNvSpPr>
            <p:nvPr/>
          </p:nvSpPr>
          <p:spPr bwMode="auto">
            <a:xfrm>
              <a:off x="3071813" y="3646488"/>
              <a:ext cx="515938" cy="546100"/>
            </a:xfrm>
            <a:custGeom>
              <a:avLst/>
              <a:gdLst>
                <a:gd name="T0" fmla="*/ 0 w 122"/>
                <a:gd name="T1" fmla="*/ 2147483646 h 128"/>
                <a:gd name="T2" fmla="*/ 2147483646 w 122"/>
                <a:gd name="T3" fmla="*/ 2147483646 h 128"/>
                <a:gd name="T4" fmla="*/ 2147483646 w 122"/>
                <a:gd name="T5" fmla="*/ 2147483646 h 128"/>
                <a:gd name="T6" fmla="*/ 2147483646 w 122"/>
                <a:gd name="T7" fmla="*/ 0 h 128"/>
                <a:gd name="T8" fmla="*/ 0 w 122"/>
                <a:gd name="T9" fmla="*/ 2147483646 h 128"/>
                <a:gd name="T10" fmla="*/ 0 60000 65536"/>
                <a:gd name="T11" fmla="*/ 0 60000 65536"/>
                <a:gd name="T12" fmla="*/ 0 60000 65536"/>
                <a:gd name="T13" fmla="*/ 0 60000 65536"/>
                <a:gd name="T14" fmla="*/ 0 60000 65536"/>
                <a:gd name="T15" fmla="*/ 0 w 122"/>
                <a:gd name="T16" fmla="*/ 0 h 128"/>
                <a:gd name="T17" fmla="*/ 122 w 122"/>
                <a:gd name="T18" fmla="*/ 128 h 128"/>
              </a:gdLst>
              <a:ahLst/>
              <a:cxnLst>
                <a:cxn ang="T10">
                  <a:pos x="T0" y="T1"/>
                </a:cxn>
                <a:cxn ang="T11">
                  <a:pos x="T2" y="T3"/>
                </a:cxn>
                <a:cxn ang="T12">
                  <a:pos x="T4" y="T5"/>
                </a:cxn>
                <a:cxn ang="T13">
                  <a:pos x="T6" y="T7"/>
                </a:cxn>
                <a:cxn ang="T14">
                  <a:pos x="T8" y="T9"/>
                </a:cxn>
              </a:cxnLst>
              <a:rect l="T15" t="T16" r="T17" b="T18"/>
              <a:pathLst>
                <a:path w="122" h="128">
                  <a:moveTo>
                    <a:pt x="0" y="35"/>
                  </a:moveTo>
                  <a:cubicBezTo>
                    <a:pt x="56" y="128"/>
                    <a:pt x="56" y="128"/>
                    <a:pt x="56" y="128"/>
                  </a:cubicBezTo>
                  <a:cubicBezTo>
                    <a:pt x="122" y="128"/>
                    <a:pt x="122" y="128"/>
                    <a:pt x="122" y="128"/>
                  </a:cubicBezTo>
                  <a:cubicBezTo>
                    <a:pt x="78" y="0"/>
                    <a:pt x="78" y="0"/>
                    <a:pt x="78" y="0"/>
                  </a:cubicBezTo>
                  <a:cubicBezTo>
                    <a:pt x="51" y="9"/>
                    <a:pt x="24" y="21"/>
                    <a:pt x="0" y="35"/>
                  </a:cubicBezTo>
                  <a:close/>
                </a:path>
              </a:pathLst>
            </a:custGeom>
            <a:solidFill>
              <a:srgbClr val="F78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1" name="Freeform 30"/>
            <p:cNvSpPr>
              <a:spLocks/>
            </p:cNvSpPr>
            <p:nvPr/>
          </p:nvSpPr>
          <p:spPr bwMode="auto">
            <a:xfrm>
              <a:off x="3402013" y="3565525"/>
              <a:ext cx="431800" cy="627063"/>
            </a:xfrm>
            <a:custGeom>
              <a:avLst/>
              <a:gdLst>
                <a:gd name="T0" fmla="*/ 0 w 102"/>
                <a:gd name="T1" fmla="*/ 2147483646 h 147"/>
                <a:gd name="T2" fmla="*/ 2147483646 w 102"/>
                <a:gd name="T3" fmla="*/ 2147483646 h 147"/>
                <a:gd name="T4" fmla="*/ 2147483646 w 102"/>
                <a:gd name="T5" fmla="*/ 2147483646 h 147"/>
                <a:gd name="T6" fmla="*/ 2147483646 w 102"/>
                <a:gd name="T7" fmla="*/ 0 h 147"/>
                <a:gd name="T8" fmla="*/ 0 w 102"/>
                <a:gd name="T9" fmla="*/ 2147483646 h 147"/>
                <a:gd name="T10" fmla="*/ 0 60000 65536"/>
                <a:gd name="T11" fmla="*/ 0 60000 65536"/>
                <a:gd name="T12" fmla="*/ 0 60000 65536"/>
                <a:gd name="T13" fmla="*/ 0 60000 65536"/>
                <a:gd name="T14" fmla="*/ 0 60000 65536"/>
                <a:gd name="T15" fmla="*/ 0 w 102"/>
                <a:gd name="T16" fmla="*/ 0 h 147"/>
                <a:gd name="T17" fmla="*/ 102 w 102"/>
                <a:gd name="T18" fmla="*/ 147 h 147"/>
              </a:gdLst>
              <a:ahLst/>
              <a:cxnLst>
                <a:cxn ang="T10">
                  <a:pos x="T0" y="T1"/>
                </a:cxn>
                <a:cxn ang="T11">
                  <a:pos x="T2" y="T3"/>
                </a:cxn>
                <a:cxn ang="T12">
                  <a:pos x="T4" y="T5"/>
                </a:cxn>
                <a:cxn ang="T13">
                  <a:pos x="T6" y="T7"/>
                </a:cxn>
                <a:cxn ang="T14">
                  <a:pos x="T8" y="T9"/>
                </a:cxn>
              </a:cxnLst>
              <a:rect l="T15" t="T16" r="T17" b="T18"/>
              <a:pathLst>
                <a:path w="102" h="147">
                  <a:moveTo>
                    <a:pt x="0" y="19"/>
                  </a:moveTo>
                  <a:cubicBezTo>
                    <a:pt x="44" y="147"/>
                    <a:pt x="44" y="147"/>
                    <a:pt x="44" y="147"/>
                  </a:cubicBezTo>
                  <a:cubicBezTo>
                    <a:pt x="102" y="147"/>
                    <a:pt x="102" y="147"/>
                    <a:pt x="102" y="147"/>
                  </a:cubicBezTo>
                  <a:cubicBezTo>
                    <a:pt x="77" y="0"/>
                    <a:pt x="77" y="0"/>
                    <a:pt x="77" y="0"/>
                  </a:cubicBezTo>
                  <a:cubicBezTo>
                    <a:pt x="51" y="4"/>
                    <a:pt x="25" y="11"/>
                    <a:pt x="0" y="19"/>
                  </a:cubicBezTo>
                  <a:close/>
                </a:path>
              </a:pathLst>
            </a:custGeom>
            <a:solidFill>
              <a:srgbClr val="B3C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2" name="Freeform 31"/>
            <p:cNvSpPr>
              <a:spLocks/>
            </p:cNvSpPr>
            <p:nvPr/>
          </p:nvSpPr>
          <p:spPr bwMode="auto">
            <a:xfrm>
              <a:off x="3729038" y="3522663"/>
              <a:ext cx="376238" cy="669925"/>
            </a:xfrm>
            <a:custGeom>
              <a:avLst/>
              <a:gdLst>
                <a:gd name="T0" fmla="*/ 0 w 89"/>
                <a:gd name="T1" fmla="*/ 2147483646 h 157"/>
                <a:gd name="T2" fmla="*/ 2147483646 w 89"/>
                <a:gd name="T3" fmla="*/ 2147483646 h 157"/>
                <a:gd name="T4" fmla="*/ 2147483646 w 89"/>
                <a:gd name="T5" fmla="*/ 2147483646 h 157"/>
                <a:gd name="T6" fmla="*/ 2147483646 w 89"/>
                <a:gd name="T7" fmla="*/ 0 h 157"/>
                <a:gd name="T8" fmla="*/ 0 w 89"/>
                <a:gd name="T9" fmla="*/ 2147483646 h 157"/>
                <a:gd name="T10" fmla="*/ 0 60000 65536"/>
                <a:gd name="T11" fmla="*/ 0 60000 65536"/>
                <a:gd name="T12" fmla="*/ 0 60000 65536"/>
                <a:gd name="T13" fmla="*/ 0 60000 65536"/>
                <a:gd name="T14" fmla="*/ 0 60000 65536"/>
                <a:gd name="T15" fmla="*/ 0 w 89"/>
                <a:gd name="T16" fmla="*/ 0 h 157"/>
                <a:gd name="T17" fmla="*/ 89 w 89"/>
                <a:gd name="T18" fmla="*/ 157 h 157"/>
              </a:gdLst>
              <a:ahLst/>
              <a:cxnLst>
                <a:cxn ang="T10">
                  <a:pos x="T0" y="T1"/>
                </a:cxn>
                <a:cxn ang="T11">
                  <a:pos x="T2" y="T3"/>
                </a:cxn>
                <a:cxn ang="T12">
                  <a:pos x="T4" y="T5"/>
                </a:cxn>
                <a:cxn ang="T13">
                  <a:pos x="T6" y="T7"/>
                </a:cxn>
                <a:cxn ang="T14">
                  <a:pos x="T8" y="T9"/>
                </a:cxn>
              </a:cxnLst>
              <a:rect l="T15" t="T16" r="T17" b="T18"/>
              <a:pathLst>
                <a:path w="89" h="157">
                  <a:moveTo>
                    <a:pt x="0" y="10"/>
                  </a:moveTo>
                  <a:cubicBezTo>
                    <a:pt x="25" y="157"/>
                    <a:pt x="25" y="157"/>
                    <a:pt x="25" y="157"/>
                  </a:cubicBezTo>
                  <a:cubicBezTo>
                    <a:pt x="89" y="157"/>
                    <a:pt x="89" y="157"/>
                    <a:pt x="89" y="157"/>
                  </a:cubicBezTo>
                  <a:cubicBezTo>
                    <a:pt x="79" y="0"/>
                    <a:pt x="79" y="0"/>
                    <a:pt x="79" y="0"/>
                  </a:cubicBezTo>
                  <a:cubicBezTo>
                    <a:pt x="52" y="2"/>
                    <a:pt x="26" y="5"/>
                    <a:pt x="0" y="10"/>
                  </a:cubicBezTo>
                  <a:close/>
                </a:path>
              </a:pathLst>
            </a:custGeom>
            <a:solidFill>
              <a:srgbClr val="F78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3" name="Freeform 32"/>
            <p:cNvSpPr>
              <a:spLocks/>
            </p:cNvSpPr>
            <p:nvPr/>
          </p:nvSpPr>
          <p:spPr bwMode="auto">
            <a:xfrm>
              <a:off x="4064001" y="3509963"/>
              <a:ext cx="363538" cy="682625"/>
            </a:xfrm>
            <a:custGeom>
              <a:avLst/>
              <a:gdLst>
                <a:gd name="T0" fmla="*/ 2147483646 w 86"/>
                <a:gd name="T1" fmla="*/ 2147483646 h 160"/>
                <a:gd name="T2" fmla="*/ 0 w 86"/>
                <a:gd name="T3" fmla="*/ 2147483646 h 160"/>
                <a:gd name="T4" fmla="*/ 2147483646 w 86"/>
                <a:gd name="T5" fmla="*/ 2147483646 h 160"/>
                <a:gd name="T6" fmla="*/ 2147483646 w 86"/>
                <a:gd name="T7" fmla="*/ 2147483646 h 160"/>
                <a:gd name="T8" fmla="*/ 2147483646 w 86"/>
                <a:gd name="T9" fmla="*/ 2147483646 h 160"/>
                <a:gd name="T10" fmla="*/ 2147483646 w 86"/>
                <a:gd name="T11" fmla="*/ 2147483646 h 160"/>
                <a:gd name="T12" fmla="*/ 0 60000 65536"/>
                <a:gd name="T13" fmla="*/ 0 60000 65536"/>
                <a:gd name="T14" fmla="*/ 0 60000 65536"/>
                <a:gd name="T15" fmla="*/ 0 60000 65536"/>
                <a:gd name="T16" fmla="*/ 0 60000 65536"/>
                <a:gd name="T17" fmla="*/ 0 60000 65536"/>
                <a:gd name="T18" fmla="*/ 0 w 86"/>
                <a:gd name="T19" fmla="*/ 0 h 160"/>
                <a:gd name="T20" fmla="*/ 86 w 86"/>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86" h="160">
                  <a:moveTo>
                    <a:pt x="15" y="2"/>
                  </a:moveTo>
                  <a:cubicBezTo>
                    <a:pt x="10" y="2"/>
                    <a:pt x="5" y="2"/>
                    <a:pt x="0" y="3"/>
                  </a:cubicBezTo>
                  <a:cubicBezTo>
                    <a:pt x="10" y="160"/>
                    <a:pt x="10" y="160"/>
                    <a:pt x="10" y="160"/>
                  </a:cubicBezTo>
                  <a:cubicBezTo>
                    <a:pt x="80" y="160"/>
                    <a:pt x="80" y="160"/>
                    <a:pt x="80" y="160"/>
                  </a:cubicBezTo>
                  <a:cubicBezTo>
                    <a:pt x="86" y="4"/>
                    <a:pt x="86" y="4"/>
                    <a:pt x="86" y="4"/>
                  </a:cubicBezTo>
                  <a:cubicBezTo>
                    <a:pt x="61" y="1"/>
                    <a:pt x="38" y="0"/>
                    <a:pt x="15" y="2"/>
                  </a:cubicBezTo>
                  <a:close/>
                </a:path>
              </a:pathLst>
            </a:custGeom>
            <a:solidFill>
              <a:srgbClr val="B3C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4" name="Freeform 33"/>
            <p:cNvSpPr>
              <a:spLocks/>
            </p:cNvSpPr>
            <p:nvPr/>
          </p:nvSpPr>
          <p:spPr bwMode="auto">
            <a:xfrm>
              <a:off x="4719638" y="3608388"/>
              <a:ext cx="471488" cy="584200"/>
            </a:xfrm>
            <a:custGeom>
              <a:avLst/>
              <a:gdLst>
                <a:gd name="T0" fmla="*/ 2147483646 w 111"/>
                <a:gd name="T1" fmla="*/ 0 h 137"/>
                <a:gd name="T2" fmla="*/ 0 w 111"/>
                <a:gd name="T3" fmla="*/ 2147483646 h 137"/>
                <a:gd name="T4" fmla="*/ 2147483646 w 111"/>
                <a:gd name="T5" fmla="*/ 2147483646 h 137"/>
                <a:gd name="T6" fmla="*/ 2147483646 w 111"/>
                <a:gd name="T7" fmla="*/ 2147483646 h 137"/>
                <a:gd name="T8" fmla="*/ 2147483646 w 111"/>
                <a:gd name="T9" fmla="*/ 0 h 137"/>
                <a:gd name="T10" fmla="*/ 0 60000 65536"/>
                <a:gd name="T11" fmla="*/ 0 60000 65536"/>
                <a:gd name="T12" fmla="*/ 0 60000 65536"/>
                <a:gd name="T13" fmla="*/ 0 60000 65536"/>
                <a:gd name="T14" fmla="*/ 0 60000 65536"/>
                <a:gd name="T15" fmla="*/ 0 w 111"/>
                <a:gd name="T16" fmla="*/ 0 h 137"/>
                <a:gd name="T17" fmla="*/ 111 w 111"/>
                <a:gd name="T18" fmla="*/ 137 h 137"/>
              </a:gdLst>
              <a:ahLst/>
              <a:cxnLst>
                <a:cxn ang="T10">
                  <a:pos x="T0" y="T1"/>
                </a:cxn>
                <a:cxn ang="T11">
                  <a:pos x="T2" y="T3"/>
                </a:cxn>
                <a:cxn ang="T12">
                  <a:pos x="T4" y="T5"/>
                </a:cxn>
                <a:cxn ang="T13">
                  <a:pos x="T6" y="T7"/>
                </a:cxn>
                <a:cxn ang="T14">
                  <a:pos x="T8" y="T9"/>
                </a:cxn>
              </a:cxnLst>
              <a:rect l="T15" t="T16" r="T17" b="T18"/>
              <a:pathLst>
                <a:path w="111" h="137">
                  <a:moveTo>
                    <a:pt x="26" y="0"/>
                  </a:moveTo>
                  <a:cubicBezTo>
                    <a:pt x="0" y="137"/>
                    <a:pt x="0" y="137"/>
                    <a:pt x="0" y="137"/>
                  </a:cubicBezTo>
                  <a:cubicBezTo>
                    <a:pt x="80" y="137"/>
                    <a:pt x="80" y="137"/>
                    <a:pt x="80" y="137"/>
                  </a:cubicBezTo>
                  <a:cubicBezTo>
                    <a:pt x="111" y="28"/>
                    <a:pt x="111" y="28"/>
                    <a:pt x="111" y="28"/>
                  </a:cubicBezTo>
                  <a:cubicBezTo>
                    <a:pt x="83" y="18"/>
                    <a:pt x="54" y="8"/>
                    <a:pt x="26" y="0"/>
                  </a:cubicBezTo>
                  <a:close/>
                </a:path>
              </a:pathLst>
            </a:custGeom>
            <a:solidFill>
              <a:srgbClr val="B3C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5" name="Freeform 34"/>
            <p:cNvSpPr>
              <a:spLocks/>
            </p:cNvSpPr>
            <p:nvPr/>
          </p:nvSpPr>
          <p:spPr bwMode="auto">
            <a:xfrm>
              <a:off x="5059363" y="3727450"/>
              <a:ext cx="433388" cy="465138"/>
            </a:xfrm>
            <a:custGeom>
              <a:avLst/>
              <a:gdLst>
                <a:gd name="T0" fmla="*/ 2147483646 w 102"/>
                <a:gd name="T1" fmla="*/ 0 h 109"/>
                <a:gd name="T2" fmla="*/ 0 w 102"/>
                <a:gd name="T3" fmla="*/ 2147483646 h 109"/>
                <a:gd name="T4" fmla="*/ 2147483646 w 102"/>
                <a:gd name="T5" fmla="*/ 2147483646 h 109"/>
                <a:gd name="T6" fmla="*/ 2147483646 w 102"/>
                <a:gd name="T7" fmla="*/ 2147483646 h 109"/>
                <a:gd name="T8" fmla="*/ 2147483646 w 102"/>
                <a:gd name="T9" fmla="*/ 0 h 109"/>
                <a:gd name="T10" fmla="*/ 0 60000 65536"/>
                <a:gd name="T11" fmla="*/ 0 60000 65536"/>
                <a:gd name="T12" fmla="*/ 0 60000 65536"/>
                <a:gd name="T13" fmla="*/ 0 60000 65536"/>
                <a:gd name="T14" fmla="*/ 0 60000 65536"/>
                <a:gd name="T15" fmla="*/ 0 w 102"/>
                <a:gd name="T16" fmla="*/ 0 h 109"/>
                <a:gd name="T17" fmla="*/ 102 w 102"/>
                <a:gd name="T18" fmla="*/ 109 h 109"/>
              </a:gdLst>
              <a:ahLst/>
              <a:cxnLst>
                <a:cxn ang="T10">
                  <a:pos x="T0" y="T1"/>
                </a:cxn>
                <a:cxn ang="T11">
                  <a:pos x="T2" y="T3"/>
                </a:cxn>
                <a:cxn ang="T12">
                  <a:pos x="T4" y="T5"/>
                </a:cxn>
                <a:cxn ang="T13">
                  <a:pos x="T6" y="T7"/>
                </a:cxn>
                <a:cxn ang="T14">
                  <a:pos x="T8" y="T9"/>
                </a:cxn>
              </a:cxnLst>
              <a:rect l="T15" t="T16" r="T17" b="T18"/>
              <a:pathLst>
                <a:path w="102" h="109">
                  <a:moveTo>
                    <a:pt x="31" y="0"/>
                  </a:moveTo>
                  <a:cubicBezTo>
                    <a:pt x="0" y="109"/>
                    <a:pt x="0" y="109"/>
                    <a:pt x="0" y="109"/>
                  </a:cubicBezTo>
                  <a:cubicBezTo>
                    <a:pt x="70" y="109"/>
                    <a:pt x="70" y="109"/>
                    <a:pt x="70" y="109"/>
                  </a:cubicBezTo>
                  <a:cubicBezTo>
                    <a:pt x="102" y="30"/>
                    <a:pt x="102" y="30"/>
                    <a:pt x="102" y="30"/>
                  </a:cubicBezTo>
                  <a:cubicBezTo>
                    <a:pt x="79" y="20"/>
                    <a:pt x="56" y="10"/>
                    <a:pt x="31" y="0"/>
                  </a:cubicBezTo>
                  <a:close/>
                </a:path>
              </a:pathLst>
            </a:custGeom>
            <a:solidFill>
              <a:srgbClr val="F78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6" name="Freeform 35"/>
            <p:cNvSpPr>
              <a:spLocks/>
            </p:cNvSpPr>
            <p:nvPr/>
          </p:nvSpPr>
          <p:spPr bwMode="auto">
            <a:xfrm>
              <a:off x="5356226" y="3856038"/>
              <a:ext cx="469900" cy="336550"/>
            </a:xfrm>
            <a:custGeom>
              <a:avLst/>
              <a:gdLst>
                <a:gd name="T0" fmla="*/ 2147483646 w 111"/>
                <a:gd name="T1" fmla="*/ 0 h 79"/>
                <a:gd name="T2" fmla="*/ 0 w 111"/>
                <a:gd name="T3" fmla="*/ 2147483646 h 79"/>
                <a:gd name="T4" fmla="*/ 2147483646 w 111"/>
                <a:gd name="T5" fmla="*/ 2147483646 h 79"/>
                <a:gd name="T6" fmla="*/ 2147483646 w 111"/>
                <a:gd name="T7" fmla="*/ 2147483646 h 79"/>
                <a:gd name="T8" fmla="*/ 2147483646 w 111"/>
                <a:gd name="T9" fmla="*/ 0 h 79"/>
                <a:gd name="T10" fmla="*/ 0 60000 65536"/>
                <a:gd name="T11" fmla="*/ 0 60000 65536"/>
                <a:gd name="T12" fmla="*/ 0 60000 65536"/>
                <a:gd name="T13" fmla="*/ 0 60000 65536"/>
                <a:gd name="T14" fmla="*/ 0 60000 65536"/>
                <a:gd name="T15" fmla="*/ 0 w 111"/>
                <a:gd name="T16" fmla="*/ 0 h 79"/>
                <a:gd name="T17" fmla="*/ 111 w 111"/>
                <a:gd name="T18" fmla="*/ 79 h 79"/>
              </a:gdLst>
              <a:ahLst/>
              <a:cxnLst>
                <a:cxn ang="T10">
                  <a:pos x="T0" y="T1"/>
                </a:cxn>
                <a:cxn ang="T11">
                  <a:pos x="T2" y="T3"/>
                </a:cxn>
                <a:cxn ang="T12">
                  <a:pos x="T4" y="T5"/>
                </a:cxn>
                <a:cxn ang="T13">
                  <a:pos x="T6" y="T7"/>
                </a:cxn>
                <a:cxn ang="T14">
                  <a:pos x="T8" y="T9"/>
                </a:cxn>
              </a:cxnLst>
              <a:rect l="T15" t="T16" r="T17" b="T18"/>
              <a:pathLst>
                <a:path w="111" h="79">
                  <a:moveTo>
                    <a:pt x="32" y="0"/>
                  </a:moveTo>
                  <a:cubicBezTo>
                    <a:pt x="0" y="79"/>
                    <a:pt x="0" y="79"/>
                    <a:pt x="0" y="79"/>
                  </a:cubicBezTo>
                  <a:cubicBezTo>
                    <a:pt x="93" y="79"/>
                    <a:pt x="93" y="79"/>
                    <a:pt x="93" y="79"/>
                  </a:cubicBezTo>
                  <a:cubicBezTo>
                    <a:pt x="111" y="40"/>
                    <a:pt x="111" y="40"/>
                    <a:pt x="111" y="40"/>
                  </a:cubicBezTo>
                  <a:cubicBezTo>
                    <a:pt x="86" y="26"/>
                    <a:pt x="60" y="13"/>
                    <a:pt x="32" y="0"/>
                  </a:cubicBezTo>
                  <a:close/>
                </a:path>
              </a:pathLst>
            </a:custGeom>
            <a:solidFill>
              <a:srgbClr val="B3C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 name="Freeform 36"/>
            <p:cNvSpPr>
              <a:spLocks/>
            </p:cNvSpPr>
            <p:nvPr/>
          </p:nvSpPr>
          <p:spPr bwMode="auto">
            <a:xfrm>
              <a:off x="4402138" y="3527425"/>
              <a:ext cx="428625" cy="665163"/>
            </a:xfrm>
            <a:custGeom>
              <a:avLst/>
              <a:gdLst>
                <a:gd name="T0" fmla="*/ 2147483646 w 101"/>
                <a:gd name="T1" fmla="*/ 0 h 156"/>
                <a:gd name="T2" fmla="*/ 0 w 101"/>
                <a:gd name="T3" fmla="*/ 2147483646 h 156"/>
                <a:gd name="T4" fmla="*/ 2147483646 w 101"/>
                <a:gd name="T5" fmla="*/ 2147483646 h 156"/>
                <a:gd name="T6" fmla="*/ 2147483646 w 101"/>
                <a:gd name="T7" fmla="*/ 2147483646 h 156"/>
                <a:gd name="T8" fmla="*/ 2147483646 w 101"/>
                <a:gd name="T9" fmla="*/ 0 h 156"/>
                <a:gd name="T10" fmla="*/ 0 60000 65536"/>
                <a:gd name="T11" fmla="*/ 0 60000 65536"/>
                <a:gd name="T12" fmla="*/ 0 60000 65536"/>
                <a:gd name="T13" fmla="*/ 0 60000 65536"/>
                <a:gd name="T14" fmla="*/ 0 60000 65536"/>
                <a:gd name="T15" fmla="*/ 0 w 101"/>
                <a:gd name="T16" fmla="*/ 0 h 156"/>
                <a:gd name="T17" fmla="*/ 101 w 101"/>
                <a:gd name="T18" fmla="*/ 156 h 156"/>
              </a:gdLst>
              <a:ahLst/>
              <a:cxnLst>
                <a:cxn ang="T10">
                  <a:pos x="T0" y="T1"/>
                </a:cxn>
                <a:cxn ang="T11">
                  <a:pos x="T2" y="T3"/>
                </a:cxn>
                <a:cxn ang="T12">
                  <a:pos x="T4" y="T5"/>
                </a:cxn>
                <a:cxn ang="T13">
                  <a:pos x="T6" y="T7"/>
                </a:cxn>
                <a:cxn ang="T14">
                  <a:pos x="T8" y="T9"/>
                </a:cxn>
              </a:cxnLst>
              <a:rect l="T15" t="T16" r="T17" b="T18"/>
              <a:pathLst>
                <a:path w="101" h="156">
                  <a:moveTo>
                    <a:pt x="6" y="0"/>
                  </a:moveTo>
                  <a:cubicBezTo>
                    <a:pt x="0" y="156"/>
                    <a:pt x="0" y="156"/>
                    <a:pt x="0" y="156"/>
                  </a:cubicBezTo>
                  <a:cubicBezTo>
                    <a:pt x="75" y="156"/>
                    <a:pt x="75" y="156"/>
                    <a:pt x="75" y="156"/>
                  </a:cubicBezTo>
                  <a:cubicBezTo>
                    <a:pt x="101" y="19"/>
                    <a:pt x="101" y="19"/>
                    <a:pt x="101" y="19"/>
                  </a:cubicBezTo>
                  <a:cubicBezTo>
                    <a:pt x="69" y="10"/>
                    <a:pt x="37" y="3"/>
                    <a:pt x="6" y="0"/>
                  </a:cubicBezTo>
                  <a:close/>
                </a:path>
              </a:pathLst>
            </a:custGeom>
            <a:solidFill>
              <a:srgbClr val="F78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8" name="Freeform 37"/>
            <p:cNvSpPr>
              <a:spLocks/>
            </p:cNvSpPr>
            <p:nvPr/>
          </p:nvSpPr>
          <p:spPr bwMode="auto">
            <a:xfrm>
              <a:off x="2927351" y="3795713"/>
              <a:ext cx="381000" cy="396875"/>
            </a:xfrm>
            <a:custGeom>
              <a:avLst/>
              <a:gdLst>
                <a:gd name="T0" fmla="*/ 2147483646 w 90"/>
                <a:gd name="T1" fmla="*/ 2147483646 h 93"/>
                <a:gd name="T2" fmla="*/ 0 w 90"/>
                <a:gd name="T3" fmla="*/ 2147483646 h 93"/>
                <a:gd name="T4" fmla="*/ 0 w 90"/>
                <a:gd name="T5" fmla="*/ 2147483646 h 93"/>
                <a:gd name="T6" fmla="*/ 2147483646 w 90"/>
                <a:gd name="T7" fmla="*/ 2147483646 h 93"/>
                <a:gd name="T8" fmla="*/ 2147483646 w 90"/>
                <a:gd name="T9" fmla="*/ 0 h 93"/>
                <a:gd name="T10" fmla="*/ 2147483646 w 90"/>
                <a:gd name="T11" fmla="*/ 2147483646 h 93"/>
                <a:gd name="T12" fmla="*/ 0 60000 65536"/>
                <a:gd name="T13" fmla="*/ 0 60000 65536"/>
                <a:gd name="T14" fmla="*/ 0 60000 65536"/>
                <a:gd name="T15" fmla="*/ 0 60000 65536"/>
                <a:gd name="T16" fmla="*/ 0 60000 65536"/>
                <a:gd name="T17" fmla="*/ 0 60000 65536"/>
                <a:gd name="T18" fmla="*/ 0 w 90"/>
                <a:gd name="T19" fmla="*/ 0 h 93"/>
                <a:gd name="T20" fmla="*/ 90 w 9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90" h="93">
                  <a:moveTo>
                    <a:pt x="22" y="7"/>
                  </a:moveTo>
                  <a:cubicBezTo>
                    <a:pt x="15" y="13"/>
                    <a:pt x="7" y="18"/>
                    <a:pt x="0" y="24"/>
                  </a:cubicBezTo>
                  <a:cubicBezTo>
                    <a:pt x="0" y="93"/>
                    <a:pt x="0" y="93"/>
                    <a:pt x="0" y="93"/>
                  </a:cubicBezTo>
                  <a:cubicBezTo>
                    <a:pt x="90" y="93"/>
                    <a:pt x="90" y="93"/>
                    <a:pt x="90" y="93"/>
                  </a:cubicBezTo>
                  <a:cubicBezTo>
                    <a:pt x="34" y="0"/>
                    <a:pt x="34" y="0"/>
                    <a:pt x="34" y="0"/>
                  </a:cubicBezTo>
                  <a:cubicBezTo>
                    <a:pt x="30" y="3"/>
                    <a:pt x="26" y="5"/>
                    <a:pt x="22" y="7"/>
                  </a:cubicBezTo>
                  <a:close/>
                </a:path>
              </a:pathLst>
            </a:custGeom>
            <a:solidFill>
              <a:srgbClr val="B3C0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9" name="Freeform 38"/>
            <p:cNvSpPr>
              <a:spLocks/>
            </p:cNvSpPr>
            <p:nvPr/>
          </p:nvSpPr>
          <p:spPr bwMode="auto">
            <a:xfrm>
              <a:off x="3074988" y="3757613"/>
              <a:ext cx="2374900" cy="434975"/>
            </a:xfrm>
            <a:custGeom>
              <a:avLst/>
              <a:gdLst>
                <a:gd name="T0" fmla="*/ 2147483646 w 560"/>
                <a:gd name="T1" fmla="*/ 2147483646 h 102"/>
                <a:gd name="T2" fmla="*/ 2147483646 w 560"/>
                <a:gd name="T3" fmla="*/ 2147483646 h 102"/>
                <a:gd name="T4" fmla="*/ 2147483646 w 560"/>
                <a:gd name="T5" fmla="*/ 2147483646 h 102"/>
                <a:gd name="T6" fmla="*/ 0 w 560"/>
                <a:gd name="T7" fmla="*/ 2147483646 h 102"/>
                <a:gd name="T8" fmla="*/ 2147483646 w 560"/>
                <a:gd name="T9" fmla="*/ 2147483646 h 102"/>
                <a:gd name="T10" fmla="*/ 2147483646 w 560"/>
                <a:gd name="T11" fmla="*/ 2147483646 h 102"/>
                <a:gd name="T12" fmla="*/ 0 60000 65536"/>
                <a:gd name="T13" fmla="*/ 0 60000 65536"/>
                <a:gd name="T14" fmla="*/ 0 60000 65536"/>
                <a:gd name="T15" fmla="*/ 0 60000 65536"/>
                <a:gd name="T16" fmla="*/ 0 60000 65536"/>
                <a:gd name="T17" fmla="*/ 0 60000 65536"/>
                <a:gd name="T18" fmla="*/ 0 w 560"/>
                <a:gd name="T19" fmla="*/ 0 h 102"/>
                <a:gd name="T20" fmla="*/ 560 w 56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560" h="102">
                  <a:moveTo>
                    <a:pt x="242" y="6"/>
                  </a:moveTo>
                  <a:cubicBezTo>
                    <a:pt x="166" y="12"/>
                    <a:pt x="95" y="34"/>
                    <a:pt x="37" y="73"/>
                  </a:cubicBezTo>
                  <a:cubicBezTo>
                    <a:pt x="31" y="77"/>
                    <a:pt x="25" y="81"/>
                    <a:pt x="19" y="86"/>
                  </a:cubicBezTo>
                  <a:cubicBezTo>
                    <a:pt x="0" y="102"/>
                    <a:pt x="0" y="102"/>
                    <a:pt x="0" y="102"/>
                  </a:cubicBezTo>
                  <a:cubicBezTo>
                    <a:pt x="560" y="102"/>
                    <a:pt x="560" y="102"/>
                    <a:pt x="560" y="102"/>
                  </a:cubicBezTo>
                  <a:cubicBezTo>
                    <a:pt x="469" y="55"/>
                    <a:pt x="336" y="0"/>
                    <a:pt x="242" y="6"/>
                  </a:cubicBezTo>
                  <a:close/>
                </a:path>
              </a:pathLst>
            </a:custGeom>
            <a:solidFill>
              <a:srgbClr val="A286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0" name="Oval 39"/>
            <p:cNvSpPr>
              <a:spLocks noChangeArrowheads="1"/>
            </p:cNvSpPr>
            <p:nvPr/>
          </p:nvSpPr>
          <p:spPr bwMode="auto">
            <a:xfrm>
              <a:off x="6881813" y="3792538"/>
              <a:ext cx="73025"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1" name="Oval 40"/>
            <p:cNvSpPr>
              <a:spLocks noChangeArrowheads="1"/>
            </p:cNvSpPr>
            <p:nvPr/>
          </p:nvSpPr>
          <p:spPr bwMode="auto">
            <a:xfrm>
              <a:off x="7254876" y="3587750"/>
              <a:ext cx="73025" cy="76200"/>
            </a:xfrm>
            <a:prstGeom prst="ellipse">
              <a:avLst/>
            </a:pr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2" name="Oval 41"/>
            <p:cNvSpPr>
              <a:spLocks noChangeArrowheads="1"/>
            </p:cNvSpPr>
            <p:nvPr/>
          </p:nvSpPr>
          <p:spPr bwMode="auto">
            <a:xfrm>
              <a:off x="7602538" y="3459163"/>
              <a:ext cx="77788" cy="73025"/>
            </a:xfrm>
            <a:prstGeom prst="ellipse">
              <a:avLst/>
            </a:pr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3" name="Oval 42"/>
            <p:cNvSpPr>
              <a:spLocks noChangeArrowheads="1"/>
            </p:cNvSpPr>
            <p:nvPr/>
          </p:nvSpPr>
          <p:spPr bwMode="auto">
            <a:xfrm>
              <a:off x="8010526" y="3438525"/>
              <a:ext cx="71438" cy="71438"/>
            </a:xfrm>
            <a:prstGeom prst="ellipse">
              <a:avLst/>
            </a:pr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4" name="Oval 43"/>
            <p:cNvSpPr>
              <a:spLocks noChangeArrowheads="1"/>
            </p:cNvSpPr>
            <p:nvPr/>
          </p:nvSpPr>
          <p:spPr bwMode="auto">
            <a:xfrm>
              <a:off x="8391526" y="3552825"/>
              <a:ext cx="76200"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5" name="Oval 44"/>
            <p:cNvSpPr>
              <a:spLocks noChangeArrowheads="1"/>
            </p:cNvSpPr>
            <p:nvPr/>
          </p:nvSpPr>
          <p:spPr bwMode="auto">
            <a:xfrm>
              <a:off x="8764588" y="3757613"/>
              <a:ext cx="73025" cy="77788"/>
            </a:xfrm>
            <a:prstGeom prst="ellipse">
              <a:avLst/>
            </a:pr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6" name="Freeform 45"/>
            <p:cNvSpPr>
              <a:spLocks/>
            </p:cNvSpPr>
            <p:nvPr/>
          </p:nvSpPr>
          <p:spPr bwMode="auto">
            <a:xfrm>
              <a:off x="2927351" y="3122613"/>
              <a:ext cx="3492500" cy="1049338"/>
            </a:xfrm>
            <a:custGeom>
              <a:avLst/>
              <a:gdLst>
                <a:gd name="T0" fmla="*/ 0 w 824"/>
                <a:gd name="T1" fmla="*/ 2147483646 h 246"/>
                <a:gd name="T2" fmla="*/ 2147483646 w 824"/>
                <a:gd name="T3" fmla="*/ 2147483646 h 246"/>
                <a:gd name="T4" fmla="*/ 2147483646 w 824"/>
                <a:gd name="T5" fmla="*/ 2147483646 h 246"/>
                <a:gd name="T6" fmla="*/ 2147483646 w 824"/>
                <a:gd name="T7" fmla="*/ 2147483646 h 246"/>
                <a:gd name="T8" fmla="*/ 2147483646 w 824"/>
                <a:gd name="T9" fmla="*/ 2147483646 h 246"/>
                <a:gd name="T10" fmla="*/ 2147483646 w 824"/>
                <a:gd name="T11" fmla="*/ 2147483646 h 246"/>
                <a:gd name="T12" fmla="*/ 2147483646 w 824"/>
                <a:gd name="T13" fmla="*/ 2147483646 h 246"/>
                <a:gd name="T14" fmla="*/ 2147483646 w 824"/>
                <a:gd name="T15" fmla="*/ 2147483646 h 246"/>
                <a:gd name="T16" fmla="*/ 2147483646 w 824"/>
                <a:gd name="T17" fmla="*/ 2147483646 h 246"/>
                <a:gd name="T18" fmla="*/ 2147483646 w 824"/>
                <a:gd name="T19" fmla="*/ 2147483646 h 246"/>
                <a:gd name="T20" fmla="*/ 2147483646 w 824"/>
                <a:gd name="T21" fmla="*/ 2147483646 h 246"/>
                <a:gd name="T22" fmla="*/ 2147483646 w 824"/>
                <a:gd name="T23" fmla="*/ 2147483646 h 246"/>
                <a:gd name="T24" fmla="*/ 2147483646 w 824"/>
                <a:gd name="T25" fmla="*/ 2147483646 h 246"/>
                <a:gd name="T26" fmla="*/ 2147483646 w 824"/>
                <a:gd name="T27" fmla="*/ 2147483646 h 246"/>
                <a:gd name="T28" fmla="*/ 2147483646 w 824"/>
                <a:gd name="T29" fmla="*/ 2147483646 h 246"/>
                <a:gd name="T30" fmla="*/ 2147483646 w 824"/>
                <a:gd name="T31" fmla="*/ 2147483646 h 246"/>
                <a:gd name="T32" fmla="*/ 2147483646 w 824"/>
                <a:gd name="T33" fmla="*/ 2147483646 h 246"/>
                <a:gd name="T34" fmla="*/ 2147483646 w 824"/>
                <a:gd name="T35" fmla="*/ 2147483646 h 246"/>
                <a:gd name="T36" fmla="*/ 2147483646 w 824"/>
                <a:gd name="T37" fmla="*/ 2147483646 h 246"/>
                <a:gd name="T38" fmla="*/ 2147483646 w 824"/>
                <a:gd name="T39" fmla="*/ 2147483646 h 246"/>
                <a:gd name="T40" fmla="*/ 2147483646 w 824"/>
                <a:gd name="T41" fmla="*/ 2147483646 h 246"/>
                <a:gd name="T42" fmla="*/ 2147483646 w 824"/>
                <a:gd name="T43" fmla="*/ 2147483646 h 246"/>
                <a:gd name="T44" fmla="*/ 2147483646 w 824"/>
                <a:gd name="T45" fmla="*/ 2147483646 h 246"/>
                <a:gd name="T46" fmla="*/ 2147483646 w 824"/>
                <a:gd name="T47" fmla="*/ 2147483646 h 246"/>
                <a:gd name="T48" fmla="*/ 0 w 824"/>
                <a:gd name="T49" fmla="*/ 2147483646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24"/>
                <a:gd name="T76" fmla="*/ 0 h 246"/>
                <a:gd name="T77" fmla="*/ 824 w 824"/>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24" h="246">
                  <a:moveTo>
                    <a:pt x="0" y="118"/>
                  </a:moveTo>
                  <a:cubicBezTo>
                    <a:pt x="63" y="138"/>
                    <a:pt x="63" y="138"/>
                    <a:pt x="63" y="138"/>
                  </a:cubicBezTo>
                  <a:cubicBezTo>
                    <a:pt x="76" y="70"/>
                    <a:pt x="76" y="70"/>
                    <a:pt x="76" y="70"/>
                  </a:cubicBezTo>
                  <a:cubicBezTo>
                    <a:pt x="136" y="110"/>
                    <a:pt x="136" y="110"/>
                    <a:pt x="136" y="110"/>
                  </a:cubicBezTo>
                  <a:cubicBezTo>
                    <a:pt x="146" y="45"/>
                    <a:pt x="146" y="45"/>
                    <a:pt x="146" y="45"/>
                  </a:cubicBezTo>
                  <a:cubicBezTo>
                    <a:pt x="211" y="95"/>
                    <a:pt x="211" y="95"/>
                    <a:pt x="211" y="95"/>
                  </a:cubicBezTo>
                  <a:cubicBezTo>
                    <a:pt x="237" y="32"/>
                    <a:pt x="237" y="32"/>
                    <a:pt x="237" y="32"/>
                  </a:cubicBezTo>
                  <a:cubicBezTo>
                    <a:pt x="277" y="90"/>
                    <a:pt x="277" y="90"/>
                    <a:pt x="277" y="90"/>
                  </a:cubicBezTo>
                  <a:cubicBezTo>
                    <a:pt x="317" y="27"/>
                    <a:pt x="317" y="27"/>
                    <a:pt x="317" y="27"/>
                  </a:cubicBezTo>
                  <a:cubicBezTo>
                    <a:pt x="344" y="90"/>
                    <a:pt x="344" y="90"/>
                    <a:pt x="344" y="90"/>
                  </a:cubicBezTo>
                  <a:cubicBezTo>
                    <a:pt x="400" y="32"/>
                    <a:pt x="400" y="32"/>
                    <a:pt x="400" y="32"/>
                  </a:cubicBezTo>
                  <a:cubicBezTo>
                    <a:pt x="427" y="105"/>
                    <a:pt x="427" y="105"/>
                    <a:pt x="427" y="105"/>
                  </a:cubicBezTo>
                  <a:cubicBezTo>
                    <a:pt x="480" y="55"/>
                    <a:pt x="480" y="55"/>
                    <a:pt x="480" y="55"/>
                  </a:cubicBezTo>
                  <a:cubicBezTo>
                    <a:pt x="500" y="125"/>
                    <a:pt x="500" y="125"/>
                    <a:pt x="500" y="125"/>
                  </a:cubicBezTo>
                  <a:cubicBezTo>
                    <a:pt x="558" y="83"/>
                    <a:pt x="558" y="83"/>
                    <a:pt x="558" y="83"/>
                  </a:cubicBezTo>
                  <a:cubicBezTo>
                    <a:pt x="558" y="148"/>
                    <a:pt x="558" y="148"/>
                    <a:pt x="558" y="148"/>
                  </a:cubicBezTo>
                  <a:cubicBezTo>
                    <a:pt x="625" y="108"/>
                    <a:pt x="625" y="108"/>
                    <a:pt x="625" y="108"/>
                  </a:cubicBezTo>
                  <a:cubicBezTo>
                    <a:pt x="628" y="180"/>
                    <a:pt x="628" y="180"/>
                    <a:pt x="628" y="180"/>
                  </a:cubicBezTo>
                  <a:cubicBezTo>
                    <a:pt x="691" y="145"/>
                    <a:pt x="691" y="145"/>
                    <a:pt x="691" y="145"/>
                  </a:cubicBezTo>
                  <a:cubicBezTo>
                    <a:pt x="703" y="218"/>
                    <a:pt x="703" y="218"/>
                    <a:pt x="703" y="218"/>
                  </a:cubicBezTo>
                  <a:cubicBezTo>
                    <a:pt x="758" y="183"/>
                    <a:pt x="758" y="183"/>
                    <a:pt x="758" y="183"/>
                  </a:cubicBezTo>
                  <a:cubicBezTo>
                    <a:pt x="763" y="246"/>
                    <a:pt x="763" y="246"/>
                    <a:pt x="763" y="246"/>
                  </a:cubicBezTo>
                  <a:cubicBezTo>
                    <a:pt x="824" y="226"/>
                    <a:pt x="824" y="226"/>
                    <a:pt x="824" y="226"/>
                  </a:cubicBezTo>
                  <a:cubicBezTo>
                    <a:pt x="824" y="226"/>
                    <a:pt x="600" y="63"/>
                    <a:pt x="370" y="27"/>
                  </a:cubicBezTo>
                  <a:cubicBezTo>
                    <a:pt x="370" y="27"/>
                    <a:pt x="155" y="0"/>
                    <a:pt x="0" y="118"/>
                  </a:cubicBezTo>
                  <a:close/>
                </a:path>
              </a:pathLst>
            </a:cu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 name="Oval 46"/>
            <p:cNvSpPr>
              <a:spLocks noChangeArrowheads="1"/>
            </p:cNvSpPr>
            <p:nvPr/>
          </p:nvSpPr>
          <p:spPr bwMode="auto">
            <a:xfrm>
              <a:off x="2973388" y="373221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8" name="Oval 47"/>
            <p:cNvSpPr>
              <a:spLocks noChangeArrowheads="1"/>
            </p:cNvSpPr>
            <p:nvPr/>
          </p:nvSpPr>
          <p:spPr bwMode="auto">
            <a:xfrm>
              <a:off x="3325813" y="3562350"/>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49" name="Oval 48"/>
            <p:cNvSpPr>
              <a:spLocks noChangeArrowheads="1"/>
            </p:cNvSpPr>
            <p:nvPr/>
          </p:nvSpPr>
          <p:spPr bwMode="auto">
            <a:xfrm>
              <a:off x="3651251" y="3497263"/>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0" name="Oval 49"/>
            <p:cNvSpPr>
              <a:spLocks noChangeArrowheads="1"/>
            </p:cNvSpPr>
            <p:nvPr/>
          </p:nvSpPr>
          <p:spPr bwMode="auto">
            <a:xfrm>
              <a:off x="3952876" y="3441700"/>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1" name="Oval 50"/>
            <p:cNvSpPr>
              <a:spLocks noChangeArrowheads="1"/>
            </p:cNvSpPr>
            <p:nvPr/>
          </p:nvSpPr>
          <p:spPr bwMode="auto">
            <a:xfrm>
              <a:off x="4229101" y="3433763"/>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2" name="Oval 51"/>
            <p:cNvSpPr>
              <a:spLocks noChangeArrowheads="1"/>
            </p:cNvSpPr>
            <p:nvPr/>
          </p:nvSpPr>
          <p:spPr bwMode="auto">
            <a:xfrm>
              <a:off x="4559301" y="3463925"/>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3" name="Oval 52"/>
            <p:cNvSpPr>
              <a:spLocks noChangeArrowheads="1"/>
            </p:cNvSpPr>
            <p:nvPr/>
          </p:nvSpPr>
          <p:spPr bwMode="auto">
            <a:xfrm>
              <a:off x="4899026" y="3540125"/>
              <a:ext cx="41275"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4" name="Oval 53"/>
            <p:cNvSpPr>
              <a:spLocks noChangeArrowheads="1"/>
            </p:cNvSpPr>
            <p:nvPr/>
          </p:nvSpPr>
          <p:spPr bwMode="auto">
            <a:xfrm>
              <a:off x="5165726" y="3646488"/>
              <a:ext cx="42863" cy="42863"/>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5" name="Oval 54"/>
            <p:cNvSpPr>
              <a:spLocks noChangeArrowheads="1"/>
            </p:cNvSpPr>
            <p:nvPr/>
          </p:nvSpPr>
          <p:spPr bwMode="auto">
            <a:xfrm>
              <a:off x="5470526" y="3754438"/>
              <a:ext cx="42863" cy="41275"/>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6" name="Oval 55"/>
            <p:cNvSpPr>
              <a:spLocks noChangeArrowheads="1"/>
            </p:cNvSpPr>
            <p:nvPr/>
          </p:nvSpPr>
          <p:spPr bwMode="auto">
            <a:xfrm>
              <a:off x="5749926" y="3890963"/>
              <a:ext cx="42863" cy="46038"/>
            </a:xfrm>
            <a:prstGeom prst="ellipse">
              <a:avLst/>
            </a:prstGeom>
            <a:solidFill>
              <a:srgbClr val="B6DC4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57" name="Freeform 56"/>
            <p:cNvSpPr>
              <a:spLocks/>
            </p:cNvSpPr>
            <p:nvPr/>
          </p:nvSpPr>
          <p:spPr bwMode="auto">
            <a:xfrm>
              <a:off x="6924676" y="3616325"/>
              <a:ext cx="1695450" cy="573088"/>
            </a:xfrm>
            <a:custGeom>
              <a:avLst/>
              <a:gdLst>
                <a:gd name="T0" fmla="*/ 2147483646 w 400"/>
                <a:gd name="T1" fmla="*/ 2147483646 h 134"/>
                <a:gd name="T2" fmla="*/ 2147483646 w 400"/>
                <a:gd name="T3" fmla="*/ 2147483646 h 134"/>
                <a:gd name="T4" fmla="*/ 2147483646 w 400"/>
                <a:gd name="T5" fmla="*/ 2147483646 h 134"/>
                <a:gd name="T6" fmla="*/ 2147483646 w 400"/>
                <a:gd name="T7" fmla="*/ 2147483646 h 134"/>
                <a:gd name="T8" fmla="*/ 2147483646 w 400"/>
                <a:gd name="T9" fmla="*/ 2147483646 h 134"/>
                <a:gd name="T10" fmla="*/ 2147483646 w 400"/>
                <a:gd name="T11" fmla="*/ 2147483646 h 134"/>
                <a:gd name="T12" fmla="*/ 2147483646 w 400"/>
                <a:gd name="T13" fmla="*/ 0 h 134"/>
                <a:gd name="T14" fmla="*/ 2147483646 w 400"/>
                <a:gd name="T15" fmla="*/ 2147483646 h 134"/>
                <a:gd name="T16" fmla="*/ 2147483646 w 400"/>
                <a:gd name="T17" fmla="*/ 2147483646 h 134"/>
                <a:gd name="T18" fmla="*/ 2147483646 w 400"/>
                <a:gd name="T19" fmla="*/ 2147483646 h 134"/>
                <a:gd name="T20" fmla="*/ 2147483646 w 400"/>
                <a:gd name="T21" fmla="*/ 2147483646 h 134"/>
                <a:gd name="T22" fmla="*/ 2147483646 w 400"/>
                <a:gd name="T23" fmla="*/ 2147483646 h 134"/>
                <a:gd name="T24" fmla="*/ 2147483646 w 400"/>
                <a:gd name="T25" fmla="*/ 2147483646 h 134"/>
                <a:gd name="T26" fmla="*/ 2147483646 w 400"/>
                <a:gd name="T27" fmla="*/ 2147483646 h 134"/>
                <a:gd name="T28" fmla="*/ 2147483646 w 400"/>
                <a:gd name="T29" fmla="*/ 2147483646 h 134"/>
                <a:gd name="T30" fmla="*/ 2147483646 w 400"/>
                <a:gd name="T31" fmla="*/ 2147483646 h 134"/>
                <a:gd name="T32" fmla="*/ 2147483646 w 400"/>
                <a:gd name="T33" fmla="*/ 2147483646 h 134"/>
                <a:gd name="T34" fmla="*/ 2147483646 w 400"/>
                <a:gd name="T35" fmla="*/ 2147483646 h 134"/>
                <a:gd name="T36" fmla="*/ 2147483646 w 400"/>
                <a:gd name="T37" fmla="*/ 2147483646 h 134"/>
                <a:gd name="T38" fmla="*/ 2147483646 w 400"/>
                <a:gd name="T39" fmla="*/ 2147483646 h 134"/>
                <a:gd name="T40" fmla="*/ 2147483646 w 400"/>
                <a:gd name="T41" fmla="*/ 2147483646 h 134"/>
                <a:gd name="T42" fmla="*/ 2147483646 w 400"/>
                <a:gd name="T43" fmla="*/ 2147483646 h 134"/>
                <a:gd name="T44" fmla="*/ 2147483646 w 400"/>
                <a:gd name="T45" fmla="*/ 2147483646 h 134"/>
                <a:gd name="T46" fmla="*/ 2147483646 w 400"/>
                <a:gd name="T47" fmla="*/ 2147483646 h 134"/>
                <a:gd name="T48" fmla="*/ 2147483646 w 400"/>
                <a:gd name="T49" fmla="*/ 2147483646 h 134"/>
                <a:gd name="T50" fmla="*/ 2147483646 w 400"/>
                <a:gd name="T51" fmla="*/ 2147483646 h 134"/>
                <a:gd name="T52" fmla="*/ 2147483646 w 400"/>
                <a:gd name="T53" fmla="*/ 2147483646 h 134"/>
                <a:gd name="T54" fmla="*/ 2147483646 w 400"/>
                <a:gd name="T55" fmla="*/ 2147483646 h 134"/>
                <a:gd name="T56" fmla="*/ 0 w 400"/>
                <a:gd name="T57" fmla="*/ 2147483646 h 134"/>
                <a:gd name="T58" fmla="*/ 2147483646 w 400"/>
                <a:gd name="T59" fmla="*/ 2147483646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134"/>
                <a:gd name="T92" fmla="*/ 400 w 400"/>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134">
                  <a:moveTo>
                    <a:pt x="16" y="95"/>
                  </a:moveTo>
                  <a:cubicBezTo>
                    <a:pt x="89" y="133"/>
                    <a:pt x="89" y="133"/>
                    <a:pt x="89" y="133"/>
                  </a:cubicBezTo>
                  <a:cubicBezTo>
                    <a:pt x="77" y="52"/>
                    <a:pt x="77" y="52"/>
                    <a:pt x="77" y="52"/>
                  </a:cubicBezTo>
                  <a:cubicBezTo>
                    <a:pt x="147" y="85"/>
                    <a:pt x="147" y="85"/>
                    <a:pt x="147" y="85"/>
                  </a:cubicBezTo>
                  <a:cubicBezTo>
                    <a:pt x="149" y="9"/>
                    <a:pt x="149" y="9"/>
                    <a:pt x="149" y="9"/>
                  </a:cubicBezTo>
                  <a:cubicBezTo>
                    <a:pt x="210" y="57"/>
                    <a:pt x="210" y="57"/>
                    <a:pt x="210" y="57"/>
                  </a:cubicBezTo>
                  <a:cubicBezTo>
                    <a:pt x="240" y="0"/>
                    <a:pt x="240" y="0"/>
                    <a:pt x="240" y="0"/>
                  </a:cubicBezTo>
                  <a:cubicBezTo>
                    <a:pt x="277" y="54"/>
                    <a:pt x="277" y="54"/>
                    <a:pt x="277" y="54"/>
                  </a:cubicBezTo>
                  <a:cubicBezTo>
                    <a:pt x="325" y="14"/>
                    <a:pt x="325" y="14"/>
                    <a:pt x="325" y="14"/>
                  </a:cubicBezTo>
                  <a:cubicBezTo>
                    <a:pt x="343" y="77"/>
                    <a:pt x="343" y="77"/>
                    <a:pt x="343" y="77"/>
                  </a:cubicBezTo>
                  <a:cubicBezTo>
                    <a:pt x="400" y="54"/>
                    <a:pt x="400" y="54"/>
                    <a:pt x="400" y="54"/>
                  </a:cubicBezTo>
                  <a:cubicBezTo>
                    <a:pt x="397" y="129"/>
                    <a:pt x="397" y="129"/>
                    <a:pt x="397" y="129"/>
                  </a:cubicBezTo>
                  <a:cubicBezTo>
                    <a:pt x="383" y="115"/>
                    <a:pt x="383" y="115"/>
                    <a:pt x="383" y="115"/>
                  </a:cubicBezTo>
                  <a:cubicBezTo>
                    <a:pt x="383" y="82"/>
                    <a:pt x="383" y="82"/>
                    <a:pt x="383" y="82"/>
                  </a:cubicBezTo>
                  <a:cubicBezTo>
                    <a:pt x="340" y="97"/>
                    <a:pt x="340" y="97"/>
                    <a:pt x="340" y="97"/>
                  </a:cubicBezTo>
                  <a:cubicBezTo>
                    <a:pt x="325" y="87"/>
                    <a:pt x="325" y="87"/>
                    <a:pt x="325" y="87"/>
                  </a:cubicBezTo>
                  <a:cubicBezTo>
                    <a:pt x="315" y="47"/>
                    <a:pt x="315" y="47"/>
                    <a:pt x="315" y="47"/>
                  </a:cubicBezTo>
                  <a:cubicBezTo>
                    <a:pt x="287" y="70"/>
                    <a:pt x="287" y="70"/>
                    <a:pt x="287" y="70"/>
                  </a:cubicBezTo>
                  <a:cubicBezTo>
                    <a:pt x="265" y="70"/>
                    <a:pt x="265" y="70"/>
                    <a:pt x="265" y="70"/>
                  </a:cubicBezTo>
                  <a:cubicBezTo>
                    <a:pt x="242" y="32"/>
                    <a:pt x="242" y="32"/>
                    <a:pt x="242" y="32"/>
                  </a:cubicBezTo>
                  <a:cubicBezTo>
                    <a:pt x="222" y="74"/>
                    <a:pt x="222" y="74"/>
                    <a:pt x="222" y="74"/>
                  </a:cubicBezTo>
                  <a:cubicBezTo>
                    <a:pt x="200" y="80"/>
                    <a:pt x="200" y="80"/>
                    <a:pt x="200" y="80"/>
                  </a:cubicBezTo>
                  <a:cubicBezTo>
                    <a:pt x="164" y="44"/>
                    <a:pt x="164" y="44"/>
                    <a:pt x="164" y="44"/>
                  </a:cubicBezTo>
                  <a:cubicBezTo>
                    <a:pt x="164" y="92"/>
                    <a:pt x="164" y="92"/>
                    <a:pt x="164" y="92"/>
                  </a:cubicBezTo>
                  <a:cubicBezTo>
                    <a:pt x="148" y="108"/>
                    <a:pt x="148" y="108"/>
                    <a:pt x="148" y="108"/>
                  </a:cubicBezTo>
                  <a:cubicBezTo>
                    <a:pt x="98" y="81"/>
                    <a:pt x="98" y="81"/>
                    <a:pt x="98" y="81"/>
                  </a:cubicBezTo>
                  <a:cubicBezTo>
                    <a:pt x="104" y="128"/>
                    <a:pt x="104" y="128"/>
                    <a:pt x="104" y="128"/>
                  </a:cubicBezTo>
                  <a:cubicBezTo>
                    <a:pt x="61" y="134"/>
                    <a:pt x="61" y="134"/>
                    <a:pt x="61" y="134"/>
                  </a:cubicBezTo>
                  <a:cubicBezTo>
                    <a:pt x="0" y="106"/>
                    <a:pt x="0" y="106"/>
                    <a:pt x="0" y="106"/>
                  </a:cubicBezTo>
                  <a:cubicBezTo>
                    <a:pt x="0" y="106"/>
                    <a:pt x="9" y="95"/>
                    <a:pt x="16" y="95"/>
                  </a:cubicBezTo>
                  <a:close/>
                </a:path>
              </a:pathLst>
            </a:custGeom>
            <a:solidFill>
              <a:srgbClr val="F781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8" name="Freeform 57"/>
            <p:cNvSpPr>
              <a:spLocks/>
            </p:cNvSpPr>
            <p:nvPr/>
          </p:nvSpPr>
          <p:spPr bwMode="auto">
            <a:xfrm>
              <a:off x="7315201" y="3830638"/>
              <a:ext cx="1309688" cy="354013"/>
            </a:xfrm>
            <a:custGeom>
              <a:avLst/>
              <a:gdLst>
                <a:gd name="T0" fmla="*/ 0 w 309"/>
                <a:gd name="T1" fmla="*/ 2147483646 h 83"/>
                <a:gd name="T2" fmla="*/ 2147483646 w 309"/>
                <a:gd name="T3" fmla="*/ 2147483646 h 83"/>
                <a:gd name="T4" fmla="*/ 2147483646 w 309"/>
                <a:gd name="T5" fmla="*/ 2147483646 h 83"/>
                <a:gd name="T6" fmla="*/ 0 w 309"/>
                <a:gd name="T7" fmla="*/ 2147483646 h 83"/>
                <a:gd name="T8" fmla="*/ 0 60000 65536"/>
                <a:gd name="T9" fmla="*/ 0 60000 65536"/>
                <a:gd name="T10" fmla="*/ 0 60000 65536"/>
                <a:gd name="T11" fmla="*/ 0 60000 65536"/>
                <a:gd name="T12" fmla="*/ 0 w 309"/>
                <a:gd name="T13" fmla="*/ 0 h 83"/>
                <a:gd name="T14" fmla="*/ 309 w 309"/>
                <a:gd name="T15" fmla="*/ 83 h 83"/>
              </a:gdLst>
              <a:ahLst/>
              <a:cxnLst>
                <a:cxn ang="T8">
                  <a:pos x="T0" y="T1"/>
                </a:cxn>
                <a:cxn ang="T9">
                  <a:pos x="T2" y="T3"/>
                </a:cxn>
                <a:cxn ang="T10">
                  <a:pos x="T4" y="T5"/>
                </a:cxn>
                <a:cxn ang="T11">
                  <a:pos x="T6" y="T7"/>
                </a:cxn>
              </a:cxnLst>
              <a:rect l="T12" t="T13" r="T14" b="T15"/>
              <a:pathLst>
                <a:path w="309" h="83">
                  <a:moveTo>
                    <a:pt x="0" y="83"/>
                  </a:moveTo>
                  <a:cubicBezTo>
                    <a:pt x="0" y="83"/>
                    <a:pt x="70" y="0"/>
                    <a:pt x="165" y="1"/>
                  </a:cubicBezTo>
                  <a:cubicBezTo>
                    <a:pt x="261" y="2"/>
                    <a:pt x="309" y="82"/>
                    <a:pt x="309" y="82"/>
                  </a:cubicBezTo>
                  <a:lnTo>
                    <a:pt x="0" y="83"/>
                  </a:lnTo>
                  <a:close/>
                </a:path>
              </a:pathLst>
            </a:custGeom>
            <a:solidFill>
              <a:srgbClr val="F6E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9" name="Oval 58"/>
            <p:cNvSpPr>
              <a:spLocks noChangeArrowheads="1"/>
            </p:cNvSpPr>
            <p:nvPr/>
          </p:nvSpPr>
          <p:spPr bwMode="auto">
            <a:xfrm>
              <a:off x="7454901" y="3848100"/>
              <a:ext cx="50800" cy="55563"/>
            </a:xfrm>
            <a:prstGeom prst="ellipse">
              <a:avLst/>
            </a:prstGeom>
            <a:solidFill>
              <a:srgbClr val="75B0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60" name="Oval 59"/>
            <p:cNvSpPr>
              <a:spLocks noChangeArrowheads="1"/>
            </p:cNvSpPr>
            <p:nvPr/>
          </p:nvSpPr>
          <p:spPr bwMode="auto">
            <a:xfrm>
              <a:off x="7756526" y="3711575"/>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61" name="Oval 60"/>
            <p:cNvSpPr>
              <a:spLocks noChangeArrowheads="1"/>
            </p:cNvSpPr>
            <p:nvPr/>
          </p:nvSpPr>
          <p:spPr bwMode="auto">
            <a:xfrm>
              <a:off x="8081963" y="3706813"/>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62" name="Oval 61"/>
            <p:cNvSpPr>
              <a:spLocks noChangeArrowheads="1"/>
            </p:cNvSpPr>
            <p:nvPr/>
          </p:nvSpPr>
          <p:spPr bwMode="auto">
            <a:xfrm>
              <a:off x="8416926" y="3822700"/>
              <a:ext cx="50800" cy="50800"/>
            </a:xfrm>
            <a:prstGeom prst="ellipse">
              <a:avLst/>
            </a:prstGeom>
            <a:solidFill>
              <a:srgbClr val="75B0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63" name="Oval 62"/>
            <p:cNvSpPr>
              <a:spLocks noChangeArrowheads="1"/>
            </p:cNvSpPr>
            <p:nvPr/>
          </p:nvSpPr>
          <p:spPr bwMode="auto">
            <a:xfrm>
              <a:off x="4173538" y="3890963"/>
              <a:ext cx="63500" cy="68263"/>
            </a:xfrm>
            <a:prstGeom prst="ellipse">
              <a:avLst/>
            </a:prstGeom>
            <a:solidFill>
              <a:srgbClr val="F7A2B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CN" altLang="en-US" sz="2400">
                <a:ea typeface="等线"/>
                <a:cs typeface="等线"/>
              </a:endParaRPr>
            </a:p>
          </p:txBody>
        </p:sp>
        <p:sp>
          <p:nvSpPr>
            <p:cNvPr id="4164" name="Freeform 63"/>
            <p:cNvSpPr>
              <a:spLocks/>
            </p:cNvSpPr>
            <p:nvPr/>
          </p:nvSpPr>
          <p:spPr bwMode="auto">
            <a:xfrm>
              <a:off x="3473451" y="2963863"/>
              <a:ext cx="550863" cy="298450"/>
            </a:xfrm>
            <a:custGeom>
              <a:avLst/>
              <a:gdLst>
                <a:gd name="T0" fmla="*/ 2147483646 w 130"/>
                <a:gd name="T1" fmla="*/ 2147483646 h 70"/>
                <a:gd name="T2" fmla="*/ 2147483646 w 130"/>
                <a:gd name="T3" fmla="*/ 2147483646 h 70"/>
                <a:gd name="T4" fmla="*/ 2147483646 w 130"/>
                <a:gd name="T5" fmla="*/ 2147483646 h 70"/>
                <a:gd name="T6" fmla="*/ 2147483646 w 130"/>
                <a:gd name="T7" fmla="*/ 2147483646 h 70"/>
                <a:gd name="T8" fmla="*/ 2147483646 w 130"/>
                <a:gd name="T9" fmla="*/ 2147483646 h 70"/>
                <a:gd name="T10" fmla="*/ 2147483646 w 130"/>
                <a:gd name="T11" fmla="*/ 2147483646 h 70"/>
                <a:gd name="T12" fmla="*/ 2147483646 w 130"/>
                <a:gd name="T13" fmla="*/ 2147483646 h 70"/>
                <a:gd name="T14" fmla="*/ 2147483646 w 130"/>
                <a:gd name="T15" fmla="*/ 2147483646 h 70"/>
                <a:gd name="T16" fmla="*/ 2147483646 w 130"/>
                <a:gd name="T17" fmla="*/ 2147483646 h 70"/>
                <a:gd name="T18" fmla="*/ 2147483646 w 130"/>
                <a:gd name="T19" fmla="*/ 2147483646 h 70"/>
                <a:gd name="T20" fmla="*/ 2147483646 w 130"/>
                <a:gd name="T21" fmla="*/ 2147483646 h 70"/>
                <a:gd name="T22" fmla="*/ 2147483646 w 130"/>
                <a:gd name="T23" fmla="*/ 2147483646 h 70"/>
                <a:gd name="T24" fmla="*/ 2147483646 w 130"/>
                <a:gd name="T25" fmla="*/ 2147483646 h 70"/>
                <a:gd name="T26" fmla="*/ 2147483646 w 130"/>
                <a:gd name="T27" fmla="*/ 2147483646 h 70"/>
                <a:gd name="T28" fmla="*/ 2147483646 w 130"/>
                <a:gd name="T29" fmla="*/ 2147483646 h 70"/>
                <a:gd name="T30" fmla="*/ 2147483646 w 130"/>
                <a:gd name="T31" fmla="*/ 2147483646 h 70"/>
                <a:gd name="T32" fmla="*/ 2147483646 w 130"/>
                <a:gd name="T33" fmla="*/ 0 h 70"/>
                <a:gd name="T34" fmla="*/ 2147483646 w 130"/>
                <a:gd name="T35" fmla="*/ 2147483646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70"/>
                <a:gd name="T56" fmla="*/ 130 w 130"/>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70">
                  <a:moveTo>
                    <a:pt x="92" y="1"/>
                  </a:moveTo>
                  <a:cubicBezTo>
                    <a:pt x="105" y="2"/>
                    <a:pt x="101" y="22"/>
                    <a:pt x="103" y="31"/>
                  </a:cubicBezTo>
                  <a:cubicBezTo>
                    <a:pt x="107" y="31"/>
                    <a:pt x="111" y="31"/>
                    <a:pt x="114" y="31"/>
                  </a:cubicBezTo>
                  <a:cubicBezTo>
                    <a:pt x="118" y="31"/>
                    <a:pt x="121" y="32"/>
                    <a:pt x="125" y="32"/>
                  </a:cubicBezTo>
                  <a:cubicBezTo>
                    <a:pt x="125" y="34"/>
                    <a:pt x="129" y="52"/>
                    <a:pt x="130" y="52"/>
                  </a:cubicBezTo>
                  <a:cubicBezTo>
                    <a:pt x="126" y="52"/>
                    <a:pt x="122" y="53"/>
                    <a:pt x="118" y="54"/>
                  </a:cubicBezTo>
                  <a:cubicBezTo>
                    <a:pt x="106" y="55"/>
                    <a:pt x="94" y="58"/>
                    <a:pt x="82" y="60"/>
                  </a:cubicBezTo>
                  <a:cubicBezTo>
                    <a:pt x="68" y="62"/>
                    <a:pt x="54" y="63"/>
                    <a:pt x="40" y="66"/>
                  </a:cubicBezTo>
                  <a:cubicBezTo>
                    <a:pt x="30" y="67"/>
                    <a:pt x="17" y="70"/>
                    <a:pt x="7" y="69"/>
                  </a:cubicBezTo>
                  <a:cubicBezTo>
                    <a:pt x="6" y="66"/>
                    <a:pt x="5" y="63"/>
                    <a:pt x="4" y="60"/>
                  </a:cubicBezTo>
                  <a:cubicBezTo>
                    <a:pt x="2" y="55"/>
                    <a:pt x="0" y="54"/>
                    <a:pt x="5" y="51"/>
                  </a:cubicBezTo>
                  <a:cubicBezTo>
                    <a:pt x="9" y="49"/>
                    <a:pt x="12" y="49"/>
                    <a:pt x="16" y="47"/>
                  </a:cubicBezTo>
                  <a:cubicBezTo>
                    <a:pt x="19" y="46"/>
                    <a:pt x="21" y="44"/>
                    <a:pt x="24" y="44"/>
                  </a:cubicBezTo>
                  <a:cubicBezTo>
                    <a:pt x="23" y="44"/>
                    <a:pt x="19" y="17"/>
                    <a:pt x="19" y="15"/>
                  </a:cubicBezTo>
                  <a:cubicBezTo>
                    <a:pt x="19" y="10"/>
                    <a:pt x="21" y="8"/>
                    <a:pt x="26" y="7"/>
                  </a:cubicBezTo>
                  <a:cubicBezTo>
                    <a:pt x="39" y="4"/>
                    <a:pt x="53" y="3"/>
                    <a:pt x="67" y="1"/>
                  </a:cubicBezTo>
                  <a:cubicBezTo>
                    <a:pt x="72" y="1"/>
                    <a:pt x="76" y="0"/>
                    <a:pt x="81" y="0"/>
                  </a:cubicBezTo>
                  <a:cubicBezTo>
                    <a:pt x="84" y="0"/>
                    <a:pt x="88" y="0"/>
                    <a:pt x="92" y="1"/>
                  </a:cubicBezTo>
                  <a:close/>
                </a:path>
              </a:pathLst>
            </a:custGeom>
            <a:solidFill>
              <a:srgbClr val="F5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5" name="Freeform 64"/>
            <p:cNvSpPr>
              <a:spLocks/>
            </p:cNvSpPr>
            <p:nvPr/>
          </p:nvSpPr>
          <p:spPr bwMode="auto">
            <a:xfrm>
              <a:off x="3609976" y="3155950"/>
              <a:ext cx="127000" cy="158750"/>
            </a:xfrm>
            <a:custGeom>
              <a:avLst/>
              <a:gdLst>
                <a:gd name="T0" fmla="*/ 2147483646 w 30"/>
                <a:gd name="T1" fmla="*/ 2147483646 h 37"/>
                <a:gd name="T2" fmla="*/ 2147483646 w 30"/>
                <a:gd name="T3" fmla="*/ 2147483646 h 37"/>
                <a:gd name="T4" fmla="*/ 2147483646 w 30"/>
                <a:gd name="T5" fmla="*/ 2147483646 h 37"/>
                <a:gd name="T6" fmla="*/ 2147483646 w 30"/>
                <a:gd name="T7" fmla="*/ 2147483646 h 37"/>
                <a:gd name="T8" fmla="*/ 2147483646 w 30"/>
                <a:gd name="T9" fmla="*/ 2147483646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27" y="28"/>
                  </a:moveTo>
                  <a:cubicBezTo>
                    <a:pt x="29" y="25"/>
                    <a:pt x="30" y="22"/>
                    <a:pt x="30" y="18"/>
                  </a:cubicBezTo>
                  <a:cubicBezTo>
                    <a:pt x="28" y="3"/>
                    <a:pt x="8" y="0"/>
                    <a:pt x="2" y="14"/>
                  </a:cubicBezTo>
                  <a:cubicBezTo>
                    <a:pt x="0" y="18"/>
                    <a:pt x="1" y="25"/>
                    <a:pt x="4" y="29"/>
                  </a:cubicBezTo>
                  <a:cubicBezTo>
                    <a:pt x="10" y="37"/>
                    <a:pt x="22" y="35"/>
                    <a:pt x="27" y="28"/>
                  </a:cubicBezTo>
                  <a:close/>
                </a:path>
              </a:pathLst>
            </a:custGeom>
            <a:solidFill>
              <a:srgbClr val="743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6" name="Freeform 65"/>
            <p:cNvSpPr>
              <a:spLocks/>
            </p:cNvSpPr>
            <p:nvPr/>
          </p:nvSpPr>
          <p:spPr bwMode="auto">
            <a:xfrm>
              <a:off x="3648076" y="3203575"/>
              <a:ext cx="50800" cy="58738"/>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11" y="11"/>
                  </a:moveTo>
                  <a:cubicBezTo>
                    <a:pt x="11" y="10"/>
                    <a:pt x="12" y="8"/>
                    <a:pt x="12" y="7"/>
                  </a:cubicBezTo>
                  <a:cubicBezTo>
                    <a:pt x="11" y="1"/>
                    <a:pt x="3" y="0"/>
                    <a:pt x="1" y="5"/>
                  </a:cubicBezTo>
                  <a:cubicBezTo>
                    <a:pt x="0" y="7"/>
                    <a:pt x="1" y="10"/>
                    <a:pt x="2" y="11"/>
                  </a:cubicBezTo>
                  <a:cubicBezTo>
                    <a:pt x="4" y="14"/>
                    <a:pt x="9" y="13"/>
                    <a:pt x="11" y="11"/>
                  </a:cubicBezTo>
                  <a:close/>
                </a:path>
              </a:pathLst>
            </a:custGeom>
            <a:solidFill>
              <a:srgbClr val="CAB3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7" name="Freeform 66"/>
            <p:cNvSpPr>
              <a:spLocks/>
            </p:cNvSpPr>
            <p:nvPr/>
          </p:nvSpPr>
          <p:spPr bwMode="auto">
            <a:xfrm>
              <a:off x="3833813" y="3135313"/>
              <a:ext cx="131763" cy="157163"/>
            </a:xfrm>
            <a:custGeom>
              <a:avLst/>
              <a:gdLst>
                <a:gd name="T0" fmla="*/ 2147483646 w 31"/>
                <a:gd name="T1" fmla="*/ 2147483646 h 37"/>
                <a:gd name="T2" fmla="*/ 2147483646 w 31"/>
                <a:gd name="T3" fmla="*/ 2147483646 h 37"/>
                <a:gd name="T4" fmla="*/ 2147483646 w 31"/>
                <a:gd name="T5" fmla="*/ 2147483646 h 37"/>
                <a:gd name="T6" fmla="*/ 2147483646 w 31"/>
                <a:gd name="T7" fmla="*/ 2147483646 h 37"/>
                <a:gd name="T8" fmla="*/ 2147483646 w 31"/>
                <a:gd name="T9" fmla="*/ 2147483646 h 37"/>
                <a:gd name="T10" fmla="*/ 0 60000 65536"/>
                <a:gd name="T11" fmla="*/ 0 60000 65536"/>
                <a:gd name="T12" fmla="*/ 0 60000 65536"/>
                <a:gd name="T13" fmla="*/ 0 60000 65536"/>
                <a:gd name="T14" fmla="*/ 0 60000 65536"/>
                <a:gd name="T15" fmla="*/ 0 w 31"/>
                <a:gd name="T16" fmla="*/ 0 h 37"/>
                <a:gd name="T17" fmla="*/ 31 w 31"/>
                <a:gd name="T18" fmla="*/ 37 h 37"/>
              </a:gdLst>
              <a:ahLst/>
              <a:cxnLst>
                <a:cxn ang="T10">
                  <a:pos x="T0" y="T1"/>
                </a:cxn>
                <a:cxn ang="T11">
                  <a:pos x="T2" y="T3"/>
                </a:cxn>
                <a:cxn ang="T12">
                  <a:pos x="T4" y="T5"/>
                </a:cxn>
                <a:cxn ang="T13">
                  <a:pos x="T6" y="T7"/>
                </a:cxn>
                <a:cxn ang="T14">
                  <a:pos x="T8" y="T9"/>
                </a:cxn>
              </a:cxnLst>
              <a:rect l="T15" t="T16" r="T17" b="T18"/>
              <a:pathLst>
                <a:path w="31" h="37">
                  <a:moveTo>
                    <a:pt x="28" y="28"/>
                  </a:moveTo>
                  <a:cubicBezTo>
                    <a:pt x="30" y="25"/>
                    <a:pt x="31" y="22"/>
                    <a:pt x="30" y="18"/>
                  </a:cubicBezTo>
                  <a:cubicBezTo>
                    <a:pt x="29" y="3"/>
                    <a:pt x="9" y="0"/>
                    <a:pt x="2" y="14"/>
                  </a:cubicBezTo>
                  <a:cubicBezTo>
                    <a:pt x="0" y="18"/>
                    <a:pt x="2" y="25"/>
                    <a:pt x="4" y="29"/>
                  </a:cubicBezTo>
                  <a:cubicBezTo>
                    <a:pt x="10" y="37"/>
                    <a:pt x="22" y="35"/>
                    <a:pt x="28" y="28"/>
                  </a:cubicBezTo>
                  <a:close/>
                </a:path>
              </a:pathLst>
            </a:custGeom>
            <a:solidFill>
              <a:srgbClr val="743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8" name="Freeform 67"/>
            <p:cNvSpPr>
              <a:spLocks/>
            </p:cNvSpPr>
            <p:nvPr/>
          </p:nvSpPr>
          <p:spPr bwMode="auto">
            <a:xfrm>
              <a:off x="3876676" y="3181350"/>
              <a:ext cx="46038" cy="60325"/>
            </a:xfrm>
            <a:custGeom>
              <a:avLst/>
              <a:gdLst>
                <a:gd name="T0" fmla="*/ 2147483646 w 11"/>
                <a:gd name="T1" fmla="*/ 2147483646 h 14"/>
                <a:gd name="T2" fmla="*/ 2147483646 w 11"/>
                <a:gd name="T3" fmla="*/ 2147483646 h 14"/>
                <a:gd name="T4" fmla="*/ 0 w 11"/>
                <a:gd name="T5" fmla="*/ 2147483646 h 14"/>
                <a:gd name="T6" fmla="*/ 2147483646 w 11"/>
                <a:gd name="T7" fmla="*/ 2147483646 h 14"/>
                <a:gd name="T8" fmla="*/ 2147483646 w 11"/>
                <a:gd name="T9" fmla="*/ 2147483646 h 14"/>
                <a:gd name="T10" fmla="*/ 0 60000 65536"/>
                <a:gd name="T11" fmla="*/ 0 60000 65536"/>
                <a:gd name="T12" fmla="*/ 0 60000 65536"/>
                <a:gd name="T13" fmla="*/ 0 60000 65536"/>
                <a:gd name="T14" fmla="*/ 0 60000 65536"/>
                <a:gd name="T15" fmla="*/ 0 w 11"/>
                <a:gd name="T16" fmla="*/ 0 h 14"/>
                <a:gd name="T17" fmla="*/ 11 w 11"/>
                <a:gd name="T18" fmla="*/ 14 h 14"/>
              </a:gdLst>
              <a:ahLst/>
              <a:cxnLst>
                <a:cxn ang="T10">
                  <a:pos x="T0" y="T1"/>
                </a:cxn>
                <a:cxn ang="T11">
                  <a:pos x="T2" y="T3"/>
                </a:cxn>
                <a:cxn ang="T12">
                  <a:pos x="T4" y="T5"/>
                </a:cxn>
                <a:cxn ang="T13">
                  <a:pos x="T6" y="T7"/>
                </a:cxn>
                <a:cxn ang="T14">
                  <a:pos x="T8" y="T9"/>
                </a:cxn>
              </a:cxnLst>
              <a:rect l="T15" t="T16" r="T17" b="T18"/>
              <a:pathLst>
                <a:path w="11" h="14">
                  <a:moveTo>
                    <a:pt x="10" y="11"/>
                  </a:moveTo>
                  <a:cubicBezTo>
                    <a:pt x="11" y="10"/>
                    <a:pt x="11" y="8"/>
                    <a:pt x="11" y="7"/>
                  </a:cubicBezTo>
                  <a:cubicBezTo>
                    <a:pt x="10" y="1"/>
                    <a:pt x="3" y="0"/>
                    <a:pt x="0" y="5"/>
                  </a:cubicBezTo>
                  <a:cubicBezTo>
                    <a:pt x="0" y="7"/>
                    <a:pt x="0" y="10"/>
                    <a:pt x="1" y="11"/>
                  </a:cubicBezTo>
                  <a:cubicBezTo>
                    <a:pt x="3" y="14"/>
                    <a:pt x="8" y="13"/>
                    <a:pt x="10" y="11"/>
                  </a:cubicBezTo>
                  <a:close/>
                </a:path>
              </a:pathLst>
            </a:custGeom>
            <a:solidFill>
              <a:srgbClr val="CAB3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9" name="Freeform 68"/>
            <p:cNvSpPr>
              <a:spLocks/>
            </p:cNvSpPr>
            <p:nvPr/>
          </p:nvSpPr>
          <p:spPr bwMode="auto">
            <a:xfrm>
              <a:off x="3592513" y="3014663"/>
              <a:ext cx="119063" cy="107950"/>
            </a:xfrm>
            <a:custGeom>
              <a:avLst/>
              <a:gdLst>
                <a:gd name="T0" fmla="*/ 2147483646 w 28"/>
                <a:gd name="T1" fmla="*/ 2147483646 h 25"/>
                <a:gd name="T2" fmla="*/ 2147483646 w 28"/>
                <a:gd name="T3" fmla="*/ 2147483646 h 25"/>
                <a:gd name="T4" fmla="*/ 2147483646 w 28"/>
                <a:gd name="T5" fmla="*/ 2147483646 h 25"/>
                <a:gd name="T6" fmla="*/ 2147483646 w 28"/>
                <a:gd name="T7" fmla="*/ 2147483646 h 25"/>
                <a:gd name="T8" fmla="*/ 2147483646 w 28"/>
                <a:gd name="T9" fmla="*/ 2147483646 h 25"/>
                <a:gd name="T10" fmla="*/ 2147483646 w 28"/>
                <a:gd name="T11" fmla="*/ 0 h 25"/>
                <a:gd name="T12" fmla="*/ 0 w 28"/>
                <a:gd name="T13" fmla="*/ 2147483646 h 25"/>
                <a:gd name="T14" fmla="*/ 0 60000 65536"/>
                <a:gd name="T15" fmla="*/ 0 60000 65536"/>
                <a:gd name="T16" fmla="*/ 0 60000 65536"/>
                <a:gd name="T17" fmla="*/ 0 60000 65536"/>
                <a:gd name="T18" fmla="*/ 0 60000 65536"/>
                <a:gd name="T19" fmla="*/ 0 60000 65536"/>
                <a:gd name="T20" fmla="*/ 0 60000 65536"/>
                <a:gd name="T21" fmla="*/ 0 w 28"/>
                <a:gd name="T22" fmla="*/ 0 h 25"/>
                <a:gd name="T23" fmla="*/ 28 w 2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5">
                  <a:moveTo>
                    <a:pt x="1" y="6"/>
                  </a:moveTo>
                  <a:cubicBezTo>
                    <a:pt x="0" y="11"/>
                    <a:pt x="2" y="21"/>
                    <a:pt x="4" y="25"/>
                  </a:cubicBezTo>
                  <a:cubicBezTo>
                    <a:pt x="7" y="25"/>
                    <a:pt x="11" y="25"/>
                    <a:pt x="14" y="24"/>
                  </a:cubicBezTo>
                  <a:cubicBezTo>
                    <a:pt x="17" y="24"/>
                    <a:pt x="22" y="23"/>
                    <a:pt x="24" y="22"/>
                  </a:cubicBezTo>
                  <a:cubicBezTo>
                    <a:pt x="28" y="20"/>
                    <a:pt x="25" y="15"/>
                    <a:pt x="24" y="11"/>
                  </a:cubicBezTo>
                  <a:cubicBezTo>
                    <a:pt x="23" y="8"/>
                    <a:pt x="23" y="4"/>
                    <a:pt x="22" y="0"/>
                  </a:cubicBezTo>
                  <a:cubicBezTo>
                    <a:pt x="15" y="0"/>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0" name="Freeform 69"/>
            <p:cNvSpPr>
              <a:spLocks/>
            </p:cNvSpPr>
            <p:nvPr/>
          </p:nvSpPr>
          <p:spPr bwMode="auto">
            <a:xfrm>
              <a:off x="3711576" y="2994025"/>
              <a:ext cx="173038" cy="111125"/>
            </a:xfrm>
            <a:custGeom>
              <a:avLst/>
              <a:gdLst>
                <a:gd name="T0" fmla="*/ 0 w 41"/>
                <a:gd name="T1" fmla="*/ 2147483646 h 26"/>
                <a:gd name="T2" fmla="*/ 2147483646 w 41"/>
                <a:gd name="T3" fmla="*/ 2147483646 h 26"/>
                <a:gd name="T4" fmla="*/ 2147483646 w 41"/>
                <a:gd name="T5" fmla="*/ 2147483646 h 26"/>
                <a:gd name="T6" fmla="*/ 2147483646 w 41"/>
                <a:gd name="T7" fmla="*/ 2147483646 h 26"/>
                <a:gd name="T8" fmla="*/ 2147483646 w 41"/>
                <a:gd name="T9" fmla="*/ 0 h 26"/>
                <a:gd name="T10" fmla="*/ 2147483646 w 41"/>
                <a:gd name="T11" fmla="*/ 2147483646 h 26"/>
                <a:gd name="T12" fmla="*/ 0 60000 65536"/>
                <a:gd name="T13" fmla="*/ 0 60000 65536"/>
                <a:gd name="T14" fmla="*/ 0 60000 65536"/>
                <a:gd name="T15" fmla="*/ 0 60000 65536"/>
                <a:gd name="T16" fmla="*/ 0 60000 65536"/>
                <a:gd name="T17" fmla="*/ 0 60000 65536"/>
                <a:gd name="T18" fmla="*/ 0 w 41"/>
                <a:gd name="T19" fmla="*/ 0 h 26"/>
                <a:gd name="T20" fmla="*/ 41 w 4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1" h="26">
                  <a:moveTo>
                    <a:pt x="0" y="6"/>
                  </a:moveTo>
                  <a:cubicBezTo>
                    <a:pt x="2" y="12"/>
                    <a:pt x="3" y="19"/>
                    <a:pt x="5" y="26"/>
                  </a:cubicBezTo>
                  <a:cubicBezTo>
                    <a:pt x="16" y="25"/>
                    <a:pt x="30" y="26"/>
                    <a:pt x="41" y="22"/>
                  </a:cubicBezTo>
                  <a:cubicBezTo>
                    <a:pt x="41" y="18"/>
                    <a:pt x="41" y="13"/>
                    <a:pt x="40" y="9"/>
                  </a:cubicBezTo>
                  <a:cubicBezTo>
                    <a:pt x="38" y="3"/>
                    <a:pt x="36" y="1"/>
                    <a:pt x="30" y="0"/>
                  </a:cubicBezTo>
                  <a:cubicBezTo>
                    <a:pt x="25" y="0"/>
                    <a:pt x="2" y="0"/>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4099" name="久石譲-Summer">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53736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Rectangle 124"/>
          <p:cNvSpPr/>
          <p:nvPr/>
        </p:nvSpPr>
        <p:spPr>
          <a:xfrm>
            <a:off x="2862263" y="1119188"/>
            <a:ext cx="6375400" cy="461962"/>
          </a:xfrm>
          <a:prstGeom prst="rect">
            <a:avLst/>
          </a:prstGeom>
          <a:noFill/>
        </p:spPr>
        <p:txBody>
          <a:bodyPr>
            <a:spAutoFit/>
          </a:bodyPr>
          <a:lstStyle/>
          <a:p>
            <a:pPr algn="ctr" defTabSz="685800">
              <a:defRPr/>
            </a:pPr>
            <a:endParaRPr lang="en-US" sz="2400" dirty="0">
              <a:ln w="22225">
                <a:solidFill>
                  <a:schemeClr val="accent2"/>
                </a:solidFill>
                <a:prstDash val="solid"/>
              </a:ln>
              <a:solidFill>
                <a:schemeClr val="accent2">
                  <a:lumMod val="40000"/>
                  <a:lumOff val="60000"/>
                </a:schemeClr>
              </a:solidFill>
              <a:cs typeface="Times New Roman" panose="02020603050405020304" pitchFamily="18" charset="0"/>
            </a:endParaRPr>
          </a:p>
        </p:txBody>
      </p:sp>
      <p:sp>
        <p:nvSpPr>
          <p:cNvPr id="126" name="Rectangle 125"/>
          <p:cNvSpPr/>
          <p:nvPr/>
        </p:nvSpPr>
        <p:spPr>
          <a:xfrm>
            <a:off x="2638425" y="1925638"/>
            <a:ext cx="7023100" cy="2979737"/>
          </a:xfrm>
          <a:prstGeom prst="rect">
            <a:avLst/>
          </a:prstGeom>
          <a:noFill/>
        </p:spPr>
        <p:txBody>
          <a:bodyPr spcFirstLastPara="1" wrap="none">
            <a:prstTxWarp prst="textArchUp">
              <a:avLst>
                <a:gd name="adj" fmla="val 10579081"/>
              </a:avLst>
            </a:prstTxWarp>
            <a:spAutoFit/>
          </a:bodyPr>
          <a:lstStyle/>
          <a:p>
            <a:pPr algn="ctr" defTabSz="685800">
              <a:defRPr/>
            </a:pPr>
            <a:endParaRPr lang="en-US" sz="2400" dirty="0">
              <a:ln w="12700">
                <a:solidFill>
                  <a:schemeClr val="accent1"/>
                </a:solidFill>
                <a:prstDash val="solid"/>
              </a:ln>
              <a:solidFill>
                <a:srgbClr val="0033CC"/>
              </a:solidFill>
              <a:effectLst>
                <a:outerShdw dist="38100" dir="2640000" algn="bl" rotWithShape="0">
                  <a:schemeClr val="accent1"/>
                </a:outerShdw>
              </a:effectLst>
              <a:cs typeface="Times New Roman" panose="02020603050405020304" pitchFamily="18" charset="0"/>
            </a:endParaRPr>
          </a:p>
        </p:txBody>
      </p:sp>
      <p:pic>
        <p:nvPicPr>
          <p:cNvPr id="4102" name="Picture 12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9925" y="3332163"/>
            <a:ext cx="168592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5" descr="sun1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9538" y="327025"/>
            <a:ext cx="11906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a:extLst>
              <a:ext uri="{FF2B5EF4-FFF2-40B4-BE49-F238E27FC236}"/>
            </a:extLst>
          </p:cNvPr>
          <p:cNvSpPr>
            <a:spLocks noGrp="1"/>
          </p:cNvSpPr>
          <p:nvPr>
            <p:ph type="subTitle" idx="1"/>
          </p:nvPr>
        </p:nvSpPr>
        <p:spPr>
          <a:xfrm>
            <a:off x="4445832" y="2447866"/>
            <a:ext cx="3243842" cy="809023"/>
          </a:xfrm>
          <a:extLst/>
        </p:spPr>
        <p:txBody>
          <a:bodyPr/>
          <a:lstStyle/>
          <a:p>
            <a:pPr defTabSz="685800">
              <a:spcBef>
                <a:spcPct val="0"/>
              </a:spcBef>
              <a:defRPr/>
            </a:pPr>
            <a:r>
              <a:rPr lang="vi-VN" sz="3600" b="1" u="sng"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TOÁN 4</a:t>
            </a:r>
            <a:endPar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a:p>
            <a:pPr>
              <a:defRPr/>
            </a:pPr>
            <a:endParaRPr lang="en-US" sz="2100" dirty="0"/>
          </a:p>
        </p:txBody>
      </p:sp>
      <p:sp>
        <p:nvSpPr>
          <p:cNvPr id="104" name="TextBox 103"/>
          <p:cNvSpPr txBox="1"/>
          <p:nvPr/>
        </p:nvSpPr>
        <p:spPr>
          <a:xfrm>
            <a:off x="2836734" y="1762097"/>
            <a:ext cx="6309283" cy="2956250"/>
          </a:xfrm>
          <a:prstGeom prst="rect">
            <a:avLst/>
          </a:prstGeom>
          <a:noFill/>
        </p:spPr>
        <p:txBody>
          <a:bodyPr spcFirstLastPara="1">
            <a:prstTxWarp prst="textArchUp">
              <a:avLst>
                <a:gd name="adj" fmla="val 10782624"/>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000" dirty="0">
                <a:ln w="50800"/>
                <a:solidFill>
                  <a:srgbClr val="FF0000"/>
                </a:solidFill>
                <a:cs typeface="Times New Roman" pitchFamily="18" charset="0"/>
              </a:rPr>
              <a:t>CHÀO MỪNG CÁC CON ĐẾN VỚI TIẾT H</a:t>
            </a:r>
            <a:r>
              <a:rPr lang="vi-VN" sz="3000" dirty="0">
                <a:ln w="50800"/>
                <a:solidFill>
                  <a:srgbClr val="FF0000"/>
                </a:solidFill>
                <a:cs typeface="Times New Roman" pitchFamily="18" charset="0"/>
              </a:rPr>
              <a:t>ỌC</a:t>
            </a:r>
            <a:endParaRPr lang="en-US" sz="3000" dirty="0">
              <a:ln w="50800"/>
              <a:solidFill>
                <a:srgbClr val="FF0000"/>
              </a:solidFill>
              <a:cs typeface="Times New Roman" pitchFamily="18" charset="0"/>
            </a:endParaRPr>
          </a:p>
        </p:txBody>
      </p:sp>
    </p:spTree>
  </p:cSld>
  <p:clrMapOvr>
    <a:masterClrMapping/>
  </p:clrMapOvr>
  <p:transition spd="slow" advTm="3148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4603750" y="228600"/>
            <a:ext cx="2330450" cy="1981200"/>
          </a:xfrm>
          <a:prstGeom prst="rect">
            <a:avLst/>
          </a:prstGeom>
          <a:solidFill>
            <a:srgbClr val="00B050"/>
          </a:solidFill>
          <a:ln w="25400">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p>
        </p:txBody>
      </p:sp>
      <p:sp>
        <p:nvSpPr>
          <p:cNvPr id="70662" name="Text Box 6"/>
          <p:cNvSpPr txBox="1">
            <a:spLocks noChangeArrowheads="1"/>
          </p:cNvSpPr>
          <p:nvPr/>
        </p:nvSpPr>
        <p:spPr bwMode="auto">
          <a:xfrm>
            <a:off x="2971800" y="863600"/>
            <a:ext cx="1371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4800" b="1">
                <a:latin typeface="Times New Roman" panose="02020603050405020304" pitchFamily="18" charset="0"/>
                <a:ea typeface="SimSun" panose="02010600030101010101" pitchFamily="2" charset="-122"/>
              </a:rPr>
              <a:t>1dm</a:t>
            </a:r>
            <a:endParaRPr lang="en-US" altLang="zh-CN" sz="4800" b="1">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364" name="Text Box 7"/>
          <p:cNvSpPr txBox="1">
            <a:spLocks noChangeArrowheads="1"/>
          </p:cNvSpPr>
          <p:nvPr/>
        </p:nvSpPr>
        <p:spPr bwMode="auto">
          <a:xfrm>
            <a:off x="1847850" y="4491530"/>
            <a:ext cx="282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2800" b="1">
                <a:ea typeface="SimSun" panose="02010600030101010101" pitchFamily="2" charset="-122"/>
              </a:rPr>
              <a:t> </a:t>
            </a:r>
          </a:p>
        </p:txBody>
      </p:sp>
      <p:sp>
        <p:nvSpPr>
          <p:cNvPr id="15365" name="Text Box 9"/>
          <p:cNvSpPr txBox="1">
            <a:spLocks noChangeArrowheads="1"/>
          </p:cNvSpPr>
          <p:nvPr/>
        </p:nvSpPr>
        <p:spPr bwMode="auto">
          <a:xfrm>
            <a:off x="6019800" y="4301401"/>
            <a:ext cx="116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800"/>
          </a:p>
        </p:txBody>
      </p:sp>
      <p:sp>
        <p:nvSpPr>
          <p:cNvPr id="15366" name="Text Box 10"/>
          <p:cNvSpPr txBox="1">
            <a:spLocks noChangeArrowheads="1"/>
          </p:cNvSpPr>
          <p:nvPr/>
        </p:nvSpPr>
        <p:spPr bwMode="auto">
          <a:xfrm>
            <a:off x="2076450" y="4280764"/>
            <a:ext cx="333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800"/>
          </a:p>
        </p:txBody>
      </p:sp>
      <p:sp>
        <p:nvSpPr>
          <p:cNvPr id="15" name="Rectangle 15"/>
          <p:cNvSpPr>
            <a:spLocks noChangeArrowheads="1"/>
          </p:cNvSpPr>
          <p:nvPr/>
        </p:nvSpPr>
        <p:spPr bwMode="auto">
          <a:xfrm>
            <a:off x="5029200" y="863600"/>
            <a:ext cx="12001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4400" b="1">
                <a:solidFill>
                  <a:srgbClr val="FFFF00"/>
                </a:solidFill>
                <a:latin typeface="Times New Roman" panose="02020603050405020304" pitchFamily="18" charset="0"/>
                <a:ea typeface="SimSun" panose="02010600030101010101" pitchFamily="2" charset="-122"/>
              </a:rPr>
              <a:t>1dm</a:t>
            </a:r>
            <a:r>
              <a:rPr lang="en-US" altLang="zh-CN" sz="4400" b="1" baseline="30000">
                <a:solidFill>
                  <a:srgbClr val="FFFF00"/>
                </a:solidFill>
                <a:latin typeface="Times New Roman" panose="02020603050405020304" pitchFamily="18" charset="0"/>
                <a:ea typeface="SimSun" panose="02010600030101010101" pitchFamily="2" charset="-122"/>
              </a:rPr>
              <a:t>2</a:t>
            </a:r>
            <a:endParaRPr lang="en-US" altLang="zh-CN" sz="4400" b="1">
              <a:solidFill>
                <a:srgbClr val="FFFF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Rectangle 4"/>
          <p:cNvSpPr>
            <a:spLocks noChangeArrowheads="1"/>
          </p:cNvSpPr>
          <p:nvPr/>
        </p:nvSpPr>
        <p:spPr bwMode="auto">
          <a:xfrm>
            <a:off x="1858963" y="2928214"/>
            <a:ext cx="8785225" cy="150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4800" b="1" dirty="0">
                <a:solidFill>
                  <a:srgbClr val="0000FF"/>
                </a:solidFill>
                <a:latin typeface="Times New Roman" panose="02020603050405020304" pitchFamily="18" charset="0"/>
                <a:ea typeface="SimSun" panose="02010600030101010101" pitchFamily="2" charset="-122"/>
              </a:rPr>
              <a:t> - </a:t>
            </a:r>
            <a:r>
              <a:rPr lang="en-US" altLang="zh-CN" sz="4400" b="1" dirty="0" err="1">
                <a:solidFill>
                  <a:srgbClr val="FF0000"/>
                </a:solidFill>
                <a:latin typeface="Times New Roman" panose="02020603050405020304" pitchFamily="18" charset="0"/>
                <a:ea typeface="SimSun" panose="02010600030101010101" pitchFamily="2" charset="-122"/>
              </a:rPr>
              <a:t>Đề</a:t>
            </a:r>
            <a:r>
              <a:rPr lang="en-US" altLang="zh-CN" sz="4400" b="1" dirty="0">
                <a:solidFill>
                  <a:srgbClr val="FF0000"/>
                </a:solidFill>
                <a:latin typeface="Times New Roman" panose="02020603050405020304" pitchFamily="18" charset="0"/>
                <a:ea typeface="SimSun" panose="02010600030101010101" pitchFamily="2" charset="-122"/>
              </a:rPr>
              <a:t> -xi - </a:t>
            </a:r>
            <a:r>
              <a:rPr lang="en-US" altLang="zh-CN" sz="4400" b="1" dirty="0" err="1">
                <a:solidFill>
                  <a:srgbClr val="FF0000"/>
                </a:solidFill>
                <a:latin typeface="Times New Roman" panose="02020603050405020304" pitchFamily="18" charset="0"/>
                <a:ea typeface="SimSun" panose="02010600030101010101" pitchFamily="2" charset="-122"/>
              </a:rPr>
              <a:t>mét</a:t>
            </a:r>
            <a:r>
              <a:rPr lang="en-US" altLang="zh-CN" sz="4400" b="1" dirty="0">
                <a:solidFill>
                  <a:srgbClr val="FF0000"/>
                </a:solidFill>
                <a:latin typeface="Times New Roman" panose="02020603050405020304" pitchFamily="18" charset="0"/>
                <a:ea typeface="SimSun" panose="02010600030101010101" pitchFamily="2" charset="-122"/>
              </a:rPr>
              <a:t> </a:t>
            </a:r>
            <a:r>
              <a:rPr lang="en-US" altLang="zh-CN" sz="4400" b="1" dirty="0" err="1">
                <a:solidFill>
                  <a:srgbClr val="FF0000"/>
                </a:solidFill>
                <a:latin typeface="Times New Roman" panose="02020603050405020304" pitchFamily="18" charset="0"/>
                <a:ea typeface="SimSun" panose="02010600030101010101" pitchFamily="2" charset="-122"/>
              </a:rPr>
              <a:t>vuông</a:t>
            </a:r>
            <a:r>
              <a:rPr lang="en-US" altLang="zh-CN" sz="4400" b="1" dirty="0">
                <a:solidFill>
                  <a:srgbClr val="FF0000"/>
                </a:solidFill>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l</a:t>
            </a:r>
            <a:r>
              <a:rPr lang="en-US" altLang="zh-CN" sz="4400" b="1" dirty="0" err="1">
                <a:latin typeface="Times New Roman" panose="02020603050405020304" pitchFamily="18" charset="0"/>
                <a:ea typeface="SimSun" panose="02010600030101010101" pitchFamily="2" charset="-122"/>
                <a:cs typeface="Times New Roman" panose="02020603050405020304" pitchFamily="18" charset="0"/>
              </a:rPr>
              <a:t>à</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diện</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tích</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của</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hình</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vuông</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có</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cạnh</a:t>
            </a:r>
            <a:r>
              <a:rPr lang="en-US" altLang="zh-CN" sz="4400" b="1" dirty="0">
                <a:latin typeface="Times New Roman" panose="02020603050405020304" pitchFamily="18" charset="0"/>
                <a:ea typeface="SimSun" panose="02010600030101010101" pitchFamily="2" charset="-122"/>
              </a:rPr>
              <a:t> </a:t>
            </a:r>
            <a:r>
              <a:rPr lang="en-US" altLang="zh-CN" sz="4400" b="1" dirty="0" err="1">
                <a:latin typeface="Times New Roman" panose="02020603050405020304" pitchFamily="18" charset="0"/>
                <a:ea typeface="SimSun" panose="02010600030101010101" pitchFamily="2" charset="-122"/>
              </a:rPr>
              <a:t>dài</a:t>
            </a:r>
            <a:r>
              <a:rPr lang="en-US" altLang="zh-CN" sz="4400" b="1" dirty="0">
                <a:latin typeface="Times New Roman" panose="02020603050405020304" pitchFamily="18" charset="0"/>
                <a:ea typeface="SimSun" panose="02010600030101010101" pitchFamily="2" charset="-122"/>
              </a:rPr>
              <a:t> 1 dm.</a:t>
            </a:r>
            <a:endParaRPr lang="en-US" altLang="zh-CN" sz="4400" b="1" dirty="0">
              <a:ea typeface="SimSun" panose="02010600030101010101" pitchFamily="2" charset="-122"/>
            </a:endParaRPr>
          </a:p>
        </p:txBody>
      </p:sp>
      <p:sp>
        <p:nvSpPr>
          <p:cNvPr id="14" name="Text Box 9"/>
          <p:cNvSpPr txBox="1">
            <a:spLocks noChangeArrowheads="1"/>
          </p:cNvSpPr>
          <p:nvPr/>
        </p:nvSpPr>
        <p:spPr bwMode="auto">
          <a:xfrm>
            <a:off x="3178175" y="4583605"/>
            <a:ext cx="419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6000" b="1" dirty="0">
                <a:solidFill>
                  <a:srgbClr val="0000FF"/>
                </a:solidFill>
                <a:latin typeface="Times New Roman" panose="02020603050405020304" pitchFamily="18" charset="0"/>
                <a:ea typeface="SimSun" panose="02010600030101010101" pitchFamily="2" charset="-122"/>
              </a:rPr>
              <a:t> 1dm</a:t>
            </a:r>
            <a:r>
              <a:rPr lang="en-US" altLang="zh-CN" sz="6000" b="1" baseline="30000" dirty="0">
                <a:solidFill>
                  <a:srgbClr val="0000FF"/>
                </a:solidFill>
                <a:latin typeface="Times New Roman" panose="02020603050405020304" pitchFamily="18" charset="0"/>
                <a:ea typeface="SimSun" panose="02010600030101010101" pitchFamily="2" charset="-122"/>
              </a:rPr>
              <a:t>2           </a:t>
            </a:r>
            <a:r>
              <a:rPr lang="en-US" altLang="zh-CN" sz="6000" baseline="30000" dirty="0">
                <a:solidFill>
                  <a:srgbClr val="0000FF"/>
                </a:solidFill>
                <a:latin typeface="Times New Roman" panose="02020603050405020304" pitchFamily="18" charset="0"/>
                <a:ea typeface="SimSun" panose="02010600030101010101" pitchFamily="2" charset="-122"/>
              </a:rPr>
              <a:t> </a:t>
            </a:r>
            <a:endParaRPr lang="en-US" altLang="zh-CN" sz="60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Rectangle 15"/>
          <p:cNvSpPr>
            <a:spLocks noChangeArrowheads="1"/>
          </p:cNvSpPr>
          <p:nvPr/>
        </p:nvSpPr>
        <p:spPr bwMode="auto">
          <a:xfrm>
            <a:off x="5273675" y="4812205"/>
            <a:ext cx="447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3600" b="1">
                <a:solidFill>
                  <a:srgbClr val="FF0000"/>
                </a:solidFill>
                <a:latin typeface="Times New Roman" panose="02020603050405020304" pitchFamily="18" charset="0"/>
                <a:ea typeface="SimSun" panose="02010600030101010101" pitchFamily="2" charset="-122"/>
              </a:rPr>
              <a:t>=</a:t>
            </a:r>
            <a:endParaRPr lang="en-US" altLang="zh-CN" sz="3600">
              <a:ea typeface="SimSun" panose="02010600030101010101" pitchFamily="2" charset="-122"/>
            </a:endParaRPr>
          </a:p>
        </p:txBody>
      </p:sp>
      <p:sp>
        <p:nvSpPr>
          <p:cNvPr id="17" name="Text Box 9"/>
          <p:cNvSpPr txBox="1">
            <a:spLocks noChangeArrowheads="1"/>
          </p:cNvSpPr>
          <p:nvPr/>
        </p:nvSpPr>
        <p:spPr bwMode="auto">
          <a:xfrm>
            <a:off x="6019799" y="4751880"/>
            <a:ext cx="3036105"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44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cm</a:t>
            </a:r>
            <a:r>
              <a:rPr lang="en-US" altLang="zh-CN" sz="4400" b="1" baseline="300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a:t>
            </a:r>
            <a:endParaRPr lang="en-US" altLang="zh-CN" sz="4400" b="1" baseline="300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8" name="Text Box 9"/>
          <p:cNvSpPr txBox="1">
            <a:spLocks noChangeArrowheads="1"/>
          </p:cNvSpPr>
          <p:nvPr/>
        </p:nvSpPr>
        <p:spPr bwMode="auto">
          <a:xfrm>
            <a:off x="6096000" y="4706636"/>
            <a:ext cx="2546350"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4400" b="1" dirty="0">
                <a:solidFill>
                  <a:srgbClr val="0000FF"/>
                </a:solidFill>
                <a:latin typeface="Times New Roman" panose="02020603050405020304" pitchFamily="18" charset="0"/>
                <a:ea typeface="SimSun" panose="02010600030101010101" pitchFamily="2" charset="-122"/>
              </a:rPr>
              <a:t>100 cm</a:t>
            </a:r>
            <a:r>
              <a:rPr lang="en-US" altLang="zh-CN" sz="4400" b="1" baseline="30000" dirty="0">
                <a:solidFill>
                  <a:srgbClr val="0000FF"/>
                </a:solidFill>
                <a:latin typeface="Times New Roman" panose="02020603050405020304" pitchFamily="18" charset="0"/>
                <a:ea typeface="SimSun" panose="02010600030101010101" pitchFamily="2" charset="-122"/>
              </a:rPr>
              <a:t>2 </a:t>
            </a:r>
            <a:endParaRPr lang="en-US" altLang="zh-CN" sz="4400" b="1"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3" name="Rectangle 39"/>
          <p:cNvSpPr>
            <a:spLocks noChangeArrowheads="1"/>
          </p:cNvSpPr>
          <p:nvPr/>
        </p:nvSpPr>
        <p:spPr bwMode="auto">
          <a:xfrm>
            <a:off x="1461516" y="2518260"/>
            <a:ext cx="9067955" cy="9191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3800" b="1" dirty="0" err="1">
                <a:solidFill>
                  <a:srgbClr val="C00000"/>
                </a:solidFill>
                <a:latin typeface="Times New Roman" panose="02020603050405020304" pitchFamily="18" charset="0"/>
                <a:cs typeface="Times New Roman" panose="02020603050405020304" pitchFamily="18" charset="0"/>
              </a:rPr>
              <a:t>T</a:t>
            </a:r>
            <a:r>
              <a:rPr lang="en-US" sz="3800" b="1" dirty="0" err="1" smtClean="0">
                <a:solidFill>
                  <a:srgbClr val="C00000"/>
                </a:solidFill>
                <a:latin typeface="Times New Roman" panose="02020603050405020304" pitchFamily="18" charset="0"/>
                <a:cs typeface="Times New Roman" panose="02020603050405020304" pitchFamily="18" charset="0"/>
              </a:rPr>
              <a:t>hế</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nào</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là</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đề</a:t>
            </a:r>
            <a:r>
              <a:rPr lang="en-US" sz="3800" b="1" dirty="0" smtClean="0">
                <a:solidFill>
                  <a:srgbClr val="C00000"/>
                </a:solidFill>
                <a:latin typeface="Times New Roman" panose="02020603050405020304" pitchFamily="18" charset="0"/>
                <a:cs typeface="Times New Roman" panose="02020603050405020304" pitchFamily="18" charset="0"/>
              </a:rPr>
              <a:t> - xi – </a:t>
            </a:r>
            <a:r>
              <a:rPr lang="en-US" sz="3800" b="1" dirty="0" err="1" smtClean="0">
                <a:solidFill>
                  <a:srgbClr val="C00000"/>
                </a:solidFill>
                <a:latin typeface="Times New Roman" panose="02020603050405020304" pitchFamily="18" charset="0"/>
                <a:cs typeface="Times New Roman" panose="02020603050405020304" pitchFamily="18" charset="0"/>
              </a:rPr>
              <a:t>mét</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vuông</a:t>
            </a:r>
            <a:r>
              <a:rPr lang="en-US" sz="3800" b="1" dirty="0" smtClean="0">
                <a:solidFill>
                  <a:srgbClr val="C00000"/>
                </a:solidFill>
                <a:latin typeface="Times New Roman" panose="02020603050405020304" pitchFamily="18" charset="0"/>
                <a:cs typeface="Times New Roman" panose="02020603050405020304" pitchFamily="18" charset="0"/>
              </a:rPr>
              <a:t>?</a:t>
            </a:r>
            <a:endParaRPr lang="en-US" sz="3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wipe(down)">
                                      <p:cBhvr>
                                        <p:cTn id="7" dur="500"/>
                                        <p:tgtEl>
                                          <p:spTgt spid="70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P spid="15" grpId="0"/>
      <p:bldP spid="5" grpId="0" animBg="1"/>
      <p:bldP spid="14" grpId="0"/>
      <p:bldP spid="16" grpId="0"/>
      <p:bldP spid="17" grpId="0" animBg="1"/>
      <p:bldP spid="18" grpId="0"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ext Box 12"/>
          <p:cNvSpPr txBox="1">
            <a:spLocks noChangeArrowheads="1"/>
          </p:cNvSpPr>
          <p:nvPr/>
        </p:nvSpPr>
        <p:spPr bwMode="auto">
          <a:xfrm>
            <a:off x="8599488" y="1762125"/>
            <a:ext cx="1060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zh-CN" sz="4400" b="1">
                <a:latin typeface="Times New Roman" panose="02020603050405020304" pitchFamily="18" charset="0"/>
                <a:ea typeface="SimSun" panose="02010600030101010101" pitchFamily="2" charset="-122"/>
                <a:cs typeface="Times New Roman" panose="02020603050405020304" pitchFamily="18" charset="0"/>
              </a:rPr>
              <a:t>1m</a:t>
            </a:r>
            <a:endParaRPr lang="en-US" altLang="zh-CN" sz="4400" b="1" baseline="30000">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387" name="Rectangle 14"/>
          <p:cNvSpPr>
            <a:spLocks noChangeArrowheads="1"/>
          </p:cNvSpPr>
          <p:nvPr/>
        </p:nvSpPr>
        <p:spPr bwMode="auto">
          <a:xfrm>
            <a:off x="3667125" y="230188"/>
            <a:ext cx="4097338" cy="3643312"/>
          </a:xfrm>
          <a:prstGeom prst="rect">
            <a:avLst/>
          </a:prstGeom>
          <a:solidFill>
            <a:srgbClr val="FFFF00"/>
          </a:solidFill>
          <a:ln w="38100">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p>
        </p:txBody>
      </p:sp>
      <p:sp>
        <p:nvSpPr>
          <p:cNvPr id="27" name="Right Brace 26"/>
          <p:cNvSpPr/>
          <p:nvPr/>
        </p:nvSpPr>
        <p:spPr>
          <a:xfrm>
            <a:off x="7913688" y="230188"/>
            <a:ext cx="457200" cy="364331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ysClr val="windowText" lastClr="000000"/>
                </a:solidFill>
              </a:ln>
            </a:endParaRPr>
          </a:p>
        </p:txBody>
      </p:sp>
      <p:sp>
        <p:nvSpPr>
          <p:cNvPr id="28" name="Text Box 102"/>
          <p:cNvSpPr txBox="1">
            <a:spLocks noChangeArrowheads="1"/>
          </p:cNvSpPr>
          <p:nvPr/>
        </p:nvSpPr>
        <p:spPr bwMode="auto">
          <a:xfrm>
            <a:off x="4805363" y="1282700"/>
            <a:ext cx="1379537"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5400" b="1">
                <a:solidFill>
                  <a:srgbClr val="FF0000"/>
                </a:solidFill>
                <a:latin typeface="Times New Roman" panose="02020603050405020304" pitchFamily="18" charset="0"/>
                <a:ea typeface="SimSun" panose="02010600030101010101" pitchFamily="2" charset="-122"/>
              </a:rPr>
              <a:t>1m</a:t>
            </a:r>
            <a:r>
              <a:rPr lang="en-US" altLang="zh-CN" sz="5400" b="1" baseline="30000">
                <a:solidFill>
                  <a:srgbClr val="FF0000"/>
                </a:solidFill>
                <a:latin typeface="Times New Roman" panose="02020603050405020304" pitchFamily="18" charset="0"/>
                <a:ea typeface="SimSun" panose="02010600030101010101" pitchFamily="2" charset="-122"/>
              </a:rPr>
              <a:t>2</a:t>
            </a:r>
            <a:endParaRPr lang="en-US" altLang="zh-CN" sz="5400" b="1" baseline="3000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Rectangle 10"/>
          <p:cNvSpPr>
            <a:spLocks noChangeArrowheads="1"/>
          </p:cNvSpPr>
          <p:nvPr/>
        </p:nvSpPr>
        <p:spPr bwMode="auto">
          <a:xfrm>
            <a:off x="1329963" y="4036160"/>
            <a:ext cx="88804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4000" b="1"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Mét</a:t>
            </a:r>
            <a:r>
              <a:rPr lang="en-US" altLang="zh-CN" sz="40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vuông</a:t>
            </a:r>
            <a:r>
              <a:rPr lang="en-US" altLang="zh-CN" sz="4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là</a:t>
            </a:r>
            <a:r>
              <a:rPr lang="en-US" altLang="zh-CN" sz="4000" b="1" dirty="0"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diện</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tích</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của</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hình</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vuông</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có</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cạnh</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4000" b="1"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dài</a:t>
            </a:r>
            <a:r>
              <a:rPr lang="en-US" altLang="zh-CN" sz="4000" b="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1m. </a:t>
            </a:r>
          </a:p>
        </p:txBody>
      </p:sp>
      <p:sp>
        <p:nvSpPr>
          <p:cNvPr id="8" name="Rectangle 39"/>
          <p:cNvSpPr>
            <a:spLocks noChangeArrowheads="1"/>
          </p:cNvSpPr>
          <p:nvPr/>
        </p:nvSpPr>
        <p:spPr bwMode="auto">
          <a:xfrm>
            <a:off x="1461516" y="4179528"/>
            <a:ext cx="9067955" cy="9191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3800" b="1" dirty="0" err="1" smtClean="0">
                <a:solidFill>
                  <a:srgbClr val="C00000"/>
                </a:solidFill>
                <a:latin typeface="Times New Roman" panose="02020603050405020304" pitchFamily="18" charset="0"/>
                <a:cs typeface="Times New Roman" panose="02020603050405020304" pitchFamily="18" charset="0"/>
              </a:rPr>
              <a:t>Tương</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tự</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như</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vậy</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thế</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nào</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là</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mét</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vuông</a:t>
            </a:r>
            <a:r>
              <a:rPr lang="en-US" sz="3800" b="1" dirty="0" smtClean="0">
                <a:solidFill>
                  <a:srgbClr val="C00000"/>
                </a:solidFill>
                <a:latin typeface="Times New Roman" panose="02020603050405020304" pitchFamily="18" charset="0"/>
                <a:cs typeface="Times New Roman" panose="02020603050405020304" pitchFamily="18" charset="0"/>
              </a:rPr>
              <a:t>?</a:t>
            </a:r>
            <a:endParaRPr lang="en-US" sz="3800" b="1" dirty="0">
              <a:solidFill>
                <a:srgbClr val="C00000"/>
              </a:solidFill>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1997670" y="5221452"/>
            <a:ext cx="85318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6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M</a:t>
            </a:r>
            <a:r>
              <a:rPr lang="en-US" altLang="zh-CN" sz="4000" b="1" dirty="0" err="1" smtClean="0">
                <a:solidFill>
                  <a:srgbClr val="0000FF"/>
                </a:solidFill>
                <a:latin typeface="Times New Roman" panose="02020603050405020304" pitchFamily="18" charset="0"/>
                <a:ea typeface="SimSun" panose="02010600030101010101" pitchFamily="2" charset="-122"/>
              </a:rPr>
              <a:t>ét</a:t>
            </a:r>
            <a:r>
              <a:rPr lang="en-US" altLang="zh-CN" sz="4000" b="1" dirty="0" smtClean="0">
                <a:solidFill>
                  <a:srgbClr val="0000FF"/>
                </a:solidFill>
                <a:latin typeface="Times New Roman" panose="02020603050405020304" pitchFamily="18" charset="0"/>
                <a:ea typeface="SimSun" panose="02010600030101010101" pitchFamily="2" charset="-122"/>
              </a:rPr>
              <a:t> </a:t>
            </a:r>
            <a:r>
              <a:rPr lang="en-US" altLang="zh-CN" sz="4000" b="1" dirty="0" err="1" smtClean="0">
                <a:solidFill>
                  <a:srgbClr val="0000FF"/>
                </a:solidFill>
                <a:latin typeface="Times New Roman" panose="02020603050405020304" pitchFamily="18" charset="0"/>
                <a:ea typeface="SimSun" panose="02010600030101010101" pitchFamily="2" charset="-122"/>
              </a:rPr>
              <a:t>vuông</a:t>
            </a:r>
            <a:r>
              <a:rPr lang="en-US" altLang="zh-CN" sz="4000" b="1" dirty="0" smtClean="0">
                <a:solidFill>
                  <a:srgbClr val="0000FF"/>
                </a:solidFill>
                <a:latin typeface="Times New Roman" panose="02020603050405020304" pitchFamily="18" charset="0"/>
                <a:ea typeface="SimSun" panose="02010600030101010101" pitchFamily="2" charset="-122"/>
              </a:rPr>
              <a:t> </a:t>
            </a:r>
            <a:r>
              <a:rPr lang="en-US" altLang="zh-CN" sz="4000" b="1" dirty="0" err="1" smtClean="0">
                <a:solidFill>
                  <a:srgbClr val="0000FF"/>
                </a:solidFill>
                <a:latin typeface="Times New Roman" panose="02020603050405020304" pitchFamily="18" charset="0"/>
                <a:ea typeface="SimSun" panose="02010600030101010101" pitchFamily="2" charset="-122"/>
              </a:rPr>
              <a:t>viết</a:t>
            </a:r>
            <a:r>
              <a:rPr lang="en-US" altLang="zh-CN" sz="4000" b="1" dirty="0" smtClean="0">
                <a:solidFill>
                  <a:srgbClr val="0000FF"/>
                </a:solidFill>
                <a:latin typeface="Times New Roman" panose="02020603050405020304" pitchFamily="18" charset="0"/>
                <a:ea typeface="SimSun" panose="02010600030101010101" pitchFamily="2" charset="-122"/>
              </a:rPr>
              <a:t> </a:t>
            </a:r>
            <a:r>
              <a:rPr lang="en-US" altLang="zh-CN" sz="4000" b="1" dirty="0" err="1" smtClean="0">
                <a:solidFill>
                  <a:srgbClr val="0000FF"/>
                </a:solidFill>
                <a:latin typeface="Times New Roman" panose="02020603050405020304" pitchFamily="18" charset="0"/>
                <a:ea typeface="SimSun" panose="02010600030101010101" pitchFamily="2" charset="-122"/>
              </a:rPr>
              <a:t>tắt</a:t>
            </a:r>
            <a:r>
              <a:rPr lang="en-US" altLang="zh-CN" sz="4000" b="1" dirty="0" smtClean="0">
                <a:solidFill>
                  <a:srgbClr val="0000FF"/>
                </a:solidFill>
                <a:latin typeface="Times New Roman" panose="02020603050405020304" pitchFamily="18" charset="0"/>
                <a:ea typeface="SimSun" panose="02010600030101010101" pitchFamily="2" charset="-122"/>
              </a:rPr>
              <a:t> </a:t>
            </a:r>
            <a:r>
              <a:rPr lang="en-US" altLang="zh-CN" sz="4000" b="1" dirty="0" err="1" smtClean="0">
                <a:solidFill>
                  <a:srgbClr val="0000FF"/>
                </a:solidFill>
                <a:latin typeface="Times New Roman" panose="02020603050405020304" pitchFamily="18" charset="0"/>
                <a:ea typeface="SimSun" panose="02010600030101010101" pitchFamily="2" charset="-122"/>
              </a:rPr>
              <a:t>là</a:t>
            </a:r>
            <a:r>
              <a:rPr lang="en-US" altLang="zh-CN" sz="4000" b="1" dirty="0" smtClean="0">
                <a:solidFill>
                  <a:srgbClr val="0000FF"/>
                </a:solidFill>
                <a:latin typeface="Times New Roman" panose="02020603050405020304" pitchFamily="18" charset="0"/>
                <a:ea typeface="SimSun" panose="02010600030101010101" pitchFamily="2" charset="-122"/>
              </a:rPr>
              <a:t> </a:t>
            </a:r>
            <a:r>
              <a:rPr lang="en-US" altLang="zh-CN" sz="4000" b="1" dirty="0">
                <a:solidFill>
                  <a:srgbClr val="0000FF"/>
                </a:solidFill>
                <a:latin typeface="Times New Roman" panose="02020603050405020304" pitchFamily="18" charset="0"/>
                <a:ea typeface="SimSun" panose="02010600030101010101" pitchFamily="2" charset="-122"/>
              </a:rPr>
              <a:t>m</a:t>
            </a:r>
            <a:r>
              <a:rPr lang="en-US" altLang="zh-CN" sz="4000" b="1" baseline="30000" dirty="0">
                <a:solidFill>
                  <a:srgbClr val="0000FF"/>
                </a:solidFill>
                <a:latin typeface="Times New Roman" panose="02020603050405020304" pitchFamily="18" charset="0"/>
                <a:ea typeface="SimSun" panose="02010600030101010101" pitchFamily="2" charset="-122"/>
              </a:rPr>
              <a:t>2</a:t>
            </a:r>
            <a:r>
              <a:rPr lang="en-US" altLang="zh-CN" sz="4000" b="1" dirty="0" smtClean="0">
                <a:solidFill>
                  <a:srgbClr val="0000FF"/>
                </a:solidFill>
                <a:latin typeface="Times New Roman" panose="02020603050405020304" pitchFamily="18" charset="0"/>
                <a:ea typeface="SimSun" panose="02010600030101010101" pitchFamily="2" charset="-122"/>
              </a:rPr>
              <a:t>. </a:t>
            </a:r>
            <a:endParaRPr lang="en-US" altLang="zh-CN" sz="40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cSld>
  <p:clrMapOvr>
    <a:masterClrMapping/>
  </p:clrMapOvr>
  <p:transition advTm="502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80"/>
                                        </p:tgtEl>
                                        <p:attrNameLst>
                                          <p:attrName>style.visibility</p:attrName>
                                        </p:attrNameLst>
                                      </p:cBhvr>
                                      <p:to>
                                        <p:strVal val="visible"/>
                                      </p:to>
                                    </p:set>
                                    <p:animEffect transition="in" filter="wipe(down)">
                                      <p:cBhvr>
                                        <p:cTn id="10" dur="500"/>
                                        <p:tgtEl>
                                          <p:spTgt spid="71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27" grpId="0" animBg="1"/>
      <p:bldP spid="28" grpId="0" animBg="1"/>
      <p:bldP spid="11" grpId="0"/>
      <p:bldP spid="8" grpId="0" animBg="1"/>
      <p:bldP spid="8" grpId="1"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805A87-80D1-4987-AA9B-BBB769E311FA}" type="slidenum">
              <a:rPr lang="en-US" altLang="en-US" sz="1400" smtClean="0"/>
              <a:pPr>
                <a:spcBef>
                  <a:spcPct val="0"/>
                </a:spcBef>
                <a:buFontTx/>
                <a:buNone/>
              </a:pPr>
              <a:t>12</a:t>
            </a:fld>
            <a:endParaRPr lang="en-US" altLang="en-US" sz="1400" smtClean="0"/>
          </a:p>
        </p:txBody>
      </p:sp>
      <p:sp>
        <p:nvSpPr>
          <p:cNvPr id="38916" name="Rectangle 4"/>
          <p:cNvSpPr>
            <a:spLocks noGrp="1" noChangeArrowheads="1"/>
          </p:cNvSpPr>
          <p:nvPr>
            <p:ph type="title"/>
          </p:nvPr>
        </p:nvSpPr>
        <p:spPr>
          <a:xfrm>
            <a:off x="1524000" y="1682750"/>
            <a:ext cx="9144000" cy="1973263"/>
          </a:xfrm>
          <a:solidFill>
            <a:srgbClr val="FFFF99"/>
          </a:solidFill>
          <a:ln>
            <a:solidFill>
              <a:srgbClr val="800000"/>
            </a:solidFill>
            <a:miter lim="800000"/>
            <a:headEnd/>
            <a:tailEnd/>
          </a:ln>
        </p:spPr>
        <p:txBody>
          <a:bodyPr/>
          <a:lstStyle/>
          <a:p>
            <a:pPr eaLnBrk="1" hangingPunct="1"/>
            <a:r>
              <a:rPr lang="en-US" altLang="en-US" sz="3200" b="1" smtClean="0">
                <a:solidFill>
                  <a:srgbClr val="990033"/>
                </a:solidFill>
                <a:latin typeface="Times New Roman" panose="02020603050405020304" pitchFamily="18" charset="0"/>
                <a:cs typeface="Times New Roman" panose="02020603050405020304" pitchFamily="18" charset="0"/>
              </a:rPr>
              <a:t>NHẬN BIẾT  MỐI QUAN HỆ</a:t>
            </a:r>
            <a:br>
              <a:rPr lang="en-US" altLang="en-US" sz="3200" b="1" smtClean="0">
                <a:solidFill>
                  <a:srgbClr val="990033"/>
                </a:solidFill>
                <a:latin typeface="Times New Roman" panose="02020603050405020304" pitchFamily="18" charset="0"/>
                <a:cs typeface="Times New Roman" panose="02020603050405020304" pitchFamily="18" charset="0"/>
              </a:rPr>
            </a:br>
            <a:r>
              <a:rPr lang="en-US" altLang="en-US" sz="3200" b="1" smtClean="0">
                <a:solidFill>
                  <a:srgbClr val="990033"/>
                </a:solidFill>
                <a:latin typeface="Times New Roman" panose="02020603050405020304" pitchFamily="18" charset="0"/>
                <a:cs typeface="Times New Roman" panose="02020603050405020304" pitchFamily="18" charset="0"/>
              </a:rPr>
              <a:t> GIỮA MÉT  VUÔNG VÀ  ĐỀ -</a:t>
            </a:r>
            <a:r>
              <a:rPr lang="en-US" altLang="en-US" sz="4800" b="1" smtClean="0">
                <a:solidFill>
                  <a:srgbClr val="990033"/>
                </a:solidFill>
                <a:latin typeface="Times New Roman" panose="02020603050405020304" pitchFamily="18" charset="0"/>
                <a:cs typeface="Times New Roman" panose="02020603050405020304" pitchFamily="18" charset="0"/>
              </a:rPr>
              <a:t>x</a:t>
            </a:r>
            <a:r>
              <a:rPr lang="en-US" altLang="en-US" sz="3200" b="1" smtClean="0">
                <a:solidFill>
                  <a:srgbClr val="990033"/>
                </a:solidFill>
                <a:latin typeface="Times New Roman" panose="02020603050405020304" pitchFamily="18" charset="0"/>
                <a:cs typeface="Times New Roman" panose="02020603050405020304" pitchFamily="18" charset="0"/>
              </a:rPr>
              <a:t>I -MÉT  VUÔNG </a:t>
            </a:r>
          </a:p>
        </p:txBody>
      </p:sp>
    </p:spTree>
    <p:custDataLst>
      <p:tags r:id="rId1"/>
    </p:custDataLst>
  </p:cSld>
  <p:clrMapOvr>
    <a:masterClrMapping/>
  </p:clrMapOvr>
  <p:transition spd="med" advTm="5984">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770" decel="100000"/>
                                        <p:tgtEl>
                                          <p:spTgt spid="38916"/>
                                        </p:tgtEl>
                                      </p:cBhvr>
                                    </p:animEffect>
                                    <p:animScale>
                                      <p:cBhvr>
                                        <p:cTn id="8" dur="770" decel="100000"/>
                                        <p:tgtEl>
                                          <p:spTgt spid="38916"/>
                                        </p:tgtEl>
                                      </p:cBhvr>
                                      <p:from x="10000" y="10000"/>
                                      <p:to x="200000" y="450000"/>
                                    </p:animScale>
                                    <p:animScale>
                                      <p:cBhvr>
                                        <p:cTn id="9" dur="1230" accel="100000" fill="hold">
                                          <p:stCondLst>
                                            <p:cond delay="770"/>
                                          </p:stCondLst>
                                        </p:cTn>
                                        <p:tgtEl>
                                          <p:spTgt spid="38916"/>
                                        </p:tgtEl>
                                      </p:cBhvr>
                                      <p:from x="200000" y="450000"/>
                                      <p:to x="100000" y="100000"/>
                                    </p:animScale>
                                    <p:set>
                                      <p:cBhvr>
                                        <p:cTn id="10" dur="770" fill="hold"/>
                                        <p:tgtEl>
                                          <p:spTgt spid="38916"/>
                                        </p:tgtEl>
                                        <p:attrNameLst>
                                          <p:attrName>ppt_x</p:attrName>
                                        </p:attrNameLst>
                                      </p:cBhvr>
                                      <p:to>
                                        <p:strVal val="(0.5)"/>
                                      </p:to>
                                    </p:set>
                                    <p:anim from="(0.5)" to="(#ppt_x)" calcmode="lin" valueType="num">
                                      <p:cBhvr>
                                        <p:cTn id="11" dur="1230" accel="100000" fill="hold">
                                          <p:stCondLst>
                                            <p:cond delay="770"/>
                                          </p:stCondLst>
                                        </p:cTn>
                                        <p:tgtEl>
                                          <p:spTgt spid="38916"/>
                                        </p:tgtEl>
                                        <p:attrNameLst>
                                          <p:attrName>ppt_x</p:attrName>
                                        </p:attrNameLst>
                                      </p:cBhvr>
                                    </p:anim>
                                    <p:set>
                                      <p:cBhvr>
                                        <p:cTn id="12" dur="770" fill="hold"/>
                                        <p:tgtEl>
                                          <p:spTgt spid="38916"/>
                                        </p:tgtEl>
                                        <p:attrNameLst>
                                          <p:attrName>ppt_y</p:attrName>
                                        </p:attrNameLst>
                                      </p:cBhvr>
                                      <p:to>
                                        <p:strVal val="(#ppt_y+0.4)"/>
                                      </p:to>
                                    </p:set>
                                    <p:anim from="(#ppt_y+0.4)" to="(#ppt_y)" calcmode="lin" valueType="num">
                                      <p:cBhvr>
                                        <p:cTn id="13" dur="1230" accel="100000" fill="hold">
                                          <p:stCondLst>
                                            <p:cond delay="770"/>
                                          </p:stCondLst>
                                        </p:cTn>
                                        <p:tgtEl>
                                          <p:spTgt spid="3891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9" presetClass="exit" presetSubtype="0" decel="100000" fill="hold" grpId="1" nodeType="clickEffect">
                                  <p:stCondLst>
                                    <p:cond delay="0"/>
                                  </p:stCondLst>
                                  <p:childTnLst>
                                    <p:anim calcmode="lin" valueType="num">
                                      <p:cBhvr>
                                        <p:cTn id="17" dur="500"/>
                                        <p:tgtEl>
                                          <p:spTgt spid="38916"/>
                                        </p:tgtEl>
                                        <p:attrNameLst>
                                          <p:attrName>ppt_h</p:attrName>
                                        </p:attrNameLst>
                                      </p:cBhvr>
                                      <p:tavLst>
                                        <p:tav tm="0">
                                          <p:val>
                                            <p:strVal val="ppt_h"/>
                                          </p:val>
                                        </p:tav>
                                        <p:tav tm="50000">
                                          <p:val>
                                            <p:strVal val="ppt_h/20"/>
                                          </p:val>
                                        </p:tav>
                                        <p:tav tm="100000">
                                          <p:val>
                                            <p:strVal val="ppt_h/20"/>
                                          </p:val>
                                        </p:tav>
                                      </p:tavLst>
                                    </p:anim>
                                    <p:anim calcmode="lin" valueType="num">
                                      <p:cBhvr>
                                        <p:cTn id="18" dur="500"/>
                                        <p:tgtEl>
                                          <p:spTgt spid="38916"/>
                                        </p:tgtEl>
                                        <p:attrNameLst>
                                          <p:attrName>ppt_w</p:attrName>
                                        </p:attrNameLst>
                                      </p:cBhvr>
                                      <p:tavLst>
                                        <p:tav tm="0">
                                          <p:val>
                                            <p:strVal val="ppt_w"/>
                                          </p:val>
                                        </p:tav>
                                        <p:tav tm="50000">
                                          <p:val>
                                            <p:strVal val="ppt_w+.3"/>
                                          </p:val>
                                        </p:tav>
                                        <p:tav tm="100000">
                                          <p:val>
                                            <p:strVal val="ppt_w+.3"/>
                                          </p:val>
                                        </p:tav>
                                      </p:tavLst>
                                    </p:anim>
                                    <p:anim calcmode="lin" valueType="num">
                                      <p:cBhvr>
                                        <p:cTn id="19" dur="500"/>
                                        <p:tgtEl>
                                          <p:spTgt spid="38916"/>
                                        </p:tgtEl>
                                        <p:attrNameLst>
                                          <p:attrName>ppt_x</p:attrName>
                                        </p:attrNameLst>
                                      </p:cBhvr>
                                      <p:tavLst>
                                        <p:tav tm="0">
                                          <p:val>
                                            <p:strVal val="ppt_x"/>
                                          </p:val>
                                        </p:tav>
                                        <p:tav tm="50000">
                                          <p:val>
                                            <p:strVal val="ppt_x"/>
                                          </p:val>
                                        </p:tav>
                                        <p:tav tm="100000">
                                          <p:val>
                                            <p:strVal val="ppt_x-.3"/>
                                          </p:val>
                                        </p:tav>
                                      </p:tavLst>
                                    </p:anim>
                                    <p:anim calcmode="lin" valueType="num">
                                      <p:cBhvr>
                                        <p:cTn id="20" dur="500"/>
                                        <p:tgtEl>
                                          <p:spTgt spid="38916"/>
                                        </p:tgtEl>
                                        <p:attrNameLst>
                                          <p:attrName>ppt_y</p:attrName>
                                        </p:attrNameLst>
                                      </p:cBhvr>
                                      <p:tavLst>
                                        <p:tav tm="0">
                                          <p:val>
                                            <p:strVal val="ppt_y"/>
                                          </p:val>
                                        </p:tav>
                                        <p:tav tm="100000">
                                          <p:val>
                                            <p:strVal val="ppt_y"/>
                                          </p:val>
                                        </p:tav>
                                      </p:tavLst>
                                    </p:anim>
                                    <p:set>
                                      <p:cBhvr>
                                        <p:cTn id="21" dur="1" fill="hold">
                                          <p:stCondLst>
                                            <p:cond delay="499"/>
                                          </p:stCondLst>
                                        </p:cTn>
                                        <p:tgtEl>
                                          <p:spTgt spid="389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a:xfrm>
            <a:off x="1612900" y="5782348"/>
            <a:ext cx="8362950" cy="530662"/>
          </a:xfrm>
        </p:spPr>
        <p:txBody>
          <a:bodyPr/>
          <a:lstStyle/>
          <a:p>
            <a:pPr algn="l" eaLnBrk="1" hangingPunct="1"/>
            <a:r>
              <a:rPr lang="en-US" altLang="en-US" sz="3200" b="1" dirty="0" err="1" smtClean="0">
                <a:solidFill>
                  <a:srgbClr val="FF0000"/>
                </a:solidFill>
                <a:latin typeface="Times New Roman" panose="02020603050405020304" pitchFamily="18" charset="0"/>
                <a:cs typeface="Times New Roman" panose="02020603050405020304" pitchFamily="18" charset="0"/>
              </a:rPr>
              <a:t>Mỗi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hàng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có</a:t>
            </a:r>
            <a:r>
              <a:rPr lang="en-US" altLang="en-US" sz="3200" b="1" dirty="0" smtClean="0">
                <a:solidFill>
                  <a:srgbClr val="FF0000"/>
                </a:solidFill>
                <a:latin typeface="Times New Roman" panose="02020603050405020304" pitchFamily="18" charset="0"/>
                <a:cs typeface="Times New Roman" panose="02020603050405020304" pitchFamily="18" charset="0"/>
              </a:rPr>
              <a:t> 10 </a:t>
            </a:r>
            <a:r>
              <a:rPr lang="en-US" altLang="en-US" sz="3200" b="1" dirty="0" err="1" smtClean="0">
                <a:solidFill>
                  <a:srgbClr val="FF0000"/>
                </a:solidFill>
                <a:latin typeface="Times New Roman" panose="02020603050405020304" pitchFamily="18" charset="0"/>
                <a:cs typeface="Times New Roman" panose="02020603050405020304" pitchFamily="18" charset="0"/>
              </a:rPr>
              <a:t>hình</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vuông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nhỏ</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có</a:t>
            </a:r>
            <a:r>
              <a:rPr lang="en-US" altLang="en-US" sz="3200" b="1" dirty="0" smtClean="0">
                <a:solidFill>
                  <a:srgbClr val="FF0000"/>
                </a:solidFill>
                <a:latin typeface="Times New Roman" panose="02020603050405020304" pitchFamily="18" charset="0"/>
                <a:cs typeface="Times New Roman" panose="02020603050405020304" pitchFamily="18" charset="0"/>
              </a:rPr>
              <a:t> 10 </a:t>
            </a:r>
            <a:r>
              <a:rPr lang="en-US" altLang="en-US" sz="3200" b="1" dirty="0" err="1" smtClean="0">
                <a:solidFill>
                  <a:srgbClr val="FF0000"/>
                </a:solidFill>
                <a:latin typeface="Times New Roman" panose="02020603050405020304" pitchFamily="18" charset="0"/>
                <a:cs typeface="Times New Roman" panose="02020603050405020304" pitchFamily="18" charset="0"/>
              </a:rPr>
              <a:t>hàng</a:t>
            </a:r>
            <a:r>
              <a:rPr lang="en-US" altLang="en-US" sz="3200" b="1" dirty="0" smtClean="0">
                <a:solidFill>
                  <a:srgbClr val="FF0000"/>
                </a:solidFill>
                <a:latin typeface="Times New Roman" panose="02020603050405020304" pitchFamily="18" charset="0"/>
                <a:cs typeface="Times New Roman" panose="02020603050405020304" pitchFamily="18" charset="0"/>
              </a:rPr>
              <a:t>.</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err="1" smtClean="0">
                <a:solidFill>
                  <a:srgbClr val="FF0000"/>
                </a:solidFill>
                <a:latin typeface="Times New Roman" panose="02020603050405020304" pitchFamily="18" charset="0"/>
                <a:cs typeface="Times New Roman" panose="02020603050405020304" pitchFamily="18" charset="0"/>
              </a:rPr>
              <a:t>Hỏi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hình</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vuông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lớn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có</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bao</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nhiêu</a:t>
            </a:r>
            <a:r>
              <a:rPr lang="en-US" altLang="en-US" sz="3200" b="1" dirty="0" smtClean="0">
                <a:solidFill>
                  <a:srgbClr val="FF0000"/>
                </a:solidFill>
                <a:latin typeface="Times New Roman" panose="02020603050405020304" pitchFamily="18" charset="0"/>
                <a:cs typeface="Times New Roman" panose="02020603050405020304" pitchFamily="18" charset="0"/>
              </a:rPr>
              <a:t> ô </a:t>
            </a:r>
            <a:r>
              <a:rPr lang="en-US" altLang="en-US" sz="3200" b="1" dirty="0" err="1" smtClean="0">
                <a:solidFill>
                  <a:srgbClr val="FF0000"/>
                </a:solidFill>
                <a:latin typeface="Times New Roman" panose="02020603050405020304" pitchFamily="18" charset="0"/>
                <a:cs typeface="Times New Roman" panose="02020603050405020304" pitchFamily="18" charset="0"/>
              </a:rPr>
              <a:t>vuông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nhỏ</a:t>
            </a:r>
            <a:r>
              <a:rPr lang="en-US" altLang="en-US" sz="3200" b="1" dirty="0" smtClean="0">
                <a:solidFill>
                  <a:srgbClr val="FF0000"/>
                </a:solidFill>
                <a:latin typeface="Times New Roman" panose="02020603050405020304" pitchFamily="18" charset="0"/>
                <a:cs typeface="Times New Roman" panose="02020603050405020304" pitchFamily="18" charset="0"/>
              </a:rPr>
              <a:t>? </a:t>
            </a:r>
          </a:p>
        </p:txBody>
      </p:sp>
      <p:graphicFrame>
        <p:nvGraphicFramePr>
          <p:cNvPr id="31779" name="Group 1059"/>
          <p:cNvGraphicFramePr>
            <a:graphicFrameLocks noGrp="1"/>
          </p:cNvGraphicFramePr>
          <p:nvPr/>
        </p:nvGraphicFramePr>
        <p:xfrm>
          <a:off x="1997075" y="317500"/>
          <a:ext cx="6096000" cy="5181600"/>
        </p:xfrm>
        <a:graphic>
          <a:graphicData uri="http://schemas.openxmlformats.org/drawingml/2006/table">
            <a:tbl>
              <a:tblPr/>
              <a:tblGrid>
                <a:gridCol w="609600">
                  <a:extLst>
                    <a:ext uri="{9D8B030D-6E8A-4147-A177-3AD203B41FA5}"/>
                  </a:extLst>
                </a:gridCol>
                <a:gridCol w="609600">
                  <a:extLst>
                    <a:ext uri="{9D8B030D-6E8A-4147-A177-3AD203B41FA5}"/>
                  </a:extLst>
                </a:gridCol>
                <a:gridCol w="609600">
                  <a:extLst>
                    <a:ext uri="{9D8B030D-6E8A-4147-A177-3AD203B41FA5}"/>
                  </a:extLst>
                </a:gridCol>
                <a:gridCol w="598488">
                  <a:extLst>
                    <a:ext uri="{9D8B030D-6E8A-4147-A177-3AD203B41FA5}"/>
                  </a:extLst>
                </a:gridCol>
                <a:gridCol w="620712">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tblGrid>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cap="fla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a:noFill/>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w="38100" cap="flat" cmpd="sng" algn="ctr">
                      <a:solidFill>
                        <a:srgbClr val="006600"/>
                      </a:solidFill>
                      <a:prstDash val="solid"/>
                      <a:round/>
                      <a:headEnd type="none" w="med" len="med"/>
                      <a:tailEnd type="none" w="med" len="med"/>
                    </a:lnL>
                    <a:lnR w="38100" cap="flat" cmpd="sng" algn="ctr">
                      <a:solidFill>
                        <a:srgbClr val="006600"/>
                      </a:solidFill>
                      <a:prstDash val="solid"/>
                      <a:round/>
                      <a:headEnd type="none" w="med" len="med"/>
                      <a:tailEnd type="none" w="med" len="med"/>
                    </a:lnR>
                    <a:lnT>
                      <a:noFill/>
                    </a:lnT>
                    <a:lnB cap="flat">
                      <a:noFill/>
                    </a:lnB>
                    <a:lnTlToBr>
                      <a:noFill/>
                    </a:lnTlToBr>
                    <a:lnBlToTr>
                      <a:noFill/>
                    </a:lnBlToTr>
                    <a:noFill/>
                  </a:tcPr>
                </a:tc>
                <a:extLst>
                  <a:ext uri="{0D108BD9-81ED-4DB2-BD59-A6C34878D82A}"/>
                </a:extLst>
              </a:tr>
            </a:tbl>
          </a:graphicData>
        </a:graphic>
      </p:graphicFrame>
      <p:sp>
        <p:nvSpPr>
          <p:cNvPr id="9471" name="Rectangle 255"/>
          <p:cNvSpPr>
            <a:spLocks noChangeArrowheads="1"/>
          </p:cNvSpPr>
          <p:nvPr/>
        </p:nvSpPr>
        <p:spPr bwMode="auto">
          <a:xfrm>
            <a:off x="1997075" y="317500"/>
            <a:ext cx="6070600" cy="5160963"/>
          </a:xfrm>
          <a:prstGeom prst="rect">
            <a:avLst/>
          </a:prstGeom>
          <a:noFill/>
          <a:ln w="762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0000"/>
              </a:solidFill>
            </a:endParaRPr>
          </a:p>
        </p:txBody>
      </p:sp>
      <p:graphicFrame>
        <p:nvGraphicFramePr>
          <p:cNvPr id="10174" name="Group 958"/>
          <p:cNvGraphicFramePr>
            <a:graphicFrameLocks noGrp="1"/>
          </p:cNvGraphicFramePr>
          <p:nvPr/>
        </p:nvGraphicFramePr>
        <p:xfrm>
          <a:off x="1997075" y="317500"/>
          <a:ext cx="6096000" cy="5181600"/>
        </p:xfrm>
        <a:graphic>
          <a:graphicData uri="http://schemas.openxmlformats.org/drawingml/2006/table">
            <a:tbl>
              <a:tblPr/>
              <a:tblGrid>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gridCol w="609600">
                  <a:extLst>
                    <a:ext uri="{9D8B030D-6E8A-4147-A177-3AD203B41FA5}"/>
                  </a:extLst>
                </a:gridCol>
              </a:tblGrid>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96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cap="flat">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rgbClr val="006600"/>
                        </a:solidFill>
                        <a:effectLst/>
                        <a:latin typeface="Arial" panose="020B0604020202020204" pitchFamily="34" charset="0"/>
                      </a:endParaRPr>
                    </a:p>
                  </a:txBody>
                  <a:tcPr horzOverflow="overflow">
                    <a:lnL>
                      <a:noFill/>
                    </a:lnL>
                    <a:lnR cap="flat">
                      <a:noFill/>
                    </a:lnR>
                    <a:lnT w="38100" cap="flat" cmpd="sng" algn="ctr">
                      <a:solidFill>
                        <a:srgbClr val="006600"/>
                      </a:solidFill>
                      <a:prstDash val="solid"/>
                      <a:round/>
                      <a:headEnd type="none" w="med" len="med"/>
                      <a:tailEnd type="none" w="med" len="med"/>
                    </a:lnT>
                    <a:lnB w="38100" cap="flat" cmpd="sng" algn="ctr">
                      <a:solidFill>
                        <a:srgbClr val="0066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1780" name="Text Box 1060"/>
          <p:cNvSpPr txBox="1">
            <a:spLocks noChangeArrowheads="1"/>
          </p:cNvSpPr>
          <p:nvPr/>
        </p:nvSpPr>
        <p:spPr bwMode="auto">
          <a:xfrm>
            <a:off x="9226550" y="1835150"/>
            <a:ext cx="144145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000" b="1">
                <a:solidFill>
                  <a:srgbClr val="FF0000"/>
                </a:solidFill>
                <a:latin typeface="Times New Roman" panose="02020603050405020304" pitchFamily="18" charset="0"/>
                <a:cs typeface="Times New Roman" panose="02020603050405020304" pitchFamily="18" charset="0"/>
              </a:rPr>
              <a:t>?</a:t>
            </a:r>
          </a:p>
          <a:p>
            <a:pPr algn="ctr" eaLnBrk="1" hangingPunct="1">
              <a:spcBef>
                <a:spcPct val="50000"/>
              </a:spcBef>
              <a:buFontTx/>
              <a:buNone/>
            </a:pPr>
            <a:r>
              <a:rPr lang="en-US" altLang="en-US" sz="2800" b="1">
                <a:solidFill>
                  <a:srgbClr val="990033"/>
                </a:solidFill>
                <a:latin typeface="Times New Roman" panose="02020603050405020304" pitchFamily="18" charset="0"/>
                <a:cs typeface="Times New Roman" panose="02020603050405020304" pitchFamily="18" charset="0"/>
              </a:rPr>
              <a:t>Hình vuông nhỏ</a:t>
            </a:r>
          </a:p>
        </p:txBody>
      </p:sp>
      <p:sp>
        <p:nvSpPr>
          <p:cNvPr id="31781" name="Text Box 1061"/>
          <p:cNvSpPr txBox="1">
            <a:spLocks noChangeArrowheads="1"/>
          </p:cNvSpPr>
          <p:nvPr/>
        </p:nvSpPr>
        <p:spPr bwMode="auto">
          <a:xfrm>
            <a:off x="4654550" y="-61913"/>
            <a:ext cx="53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Times New Roman" panose="02020603050405020304" pitchFamily="18" charset="0"/>
              </a:rPr>
              <a:t>1m</a:t>
            </a:r>
          </a:p>
        </p:txBody>
      </p:sp>
      <p:sp>
        <p:nvSpPr>
          <p:cNvPr id="31782" name="Text Box 1062"/>
          <p:cNvSpPr txBox="1">
            <a:spLocks noChangeArrowheads="1"/>
          </p:cNvSpPr>
          <p:nvPr/>
        </p:nvSpPr>
        <p:spPr bwMode="auto">
          <a:xfrm>
            <a:off x="8448675" y="2517775"/>
            <a:ext cx="530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1m</a:t>
            </a:r>
          </a:p>
        </p:txBody>
      </p:sp>
      <p:sp>
        <p:nvSpPr>
          <p:cNvPr id="31783" name="Line 1063"/>
          <p:cNvSpPr>
            <a:spLocks noChangeShapeType="1"/>
          </p:cNvSpPr>
          <p:nvPr/>
        </p:nvSpPr>
        <p:spPr bwMode="auto">
          <a:xfrm>
            <a:off x="8448675" y="393700"/>
            <a:ext cx="0" cy="5160963"/>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6" name="Line 1066"/>
          <p:cNvSpPr>
            <a:spLocks noChangeShapeType="1"/>
          </p:cNvSpPr>
          <p:nvPr/>
        </p:nvSpPr>
        <p:spPr bwMode="auto">
          <a:xfrm>
            <a:off x="1997075" y="241300"/>
            <a:ext cx="6148388"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7" name="Line 1067"/>
          <p:cNvSpPr>
            <a:spLocks noChangeShapeType="1"/>
          </p:cNvSpPr>
          <p:nvPr/>
        </p:nvSpPr>
        <p:spPr bwMode="auto">
          <a:xfrm>
            <a:off x="8221663" y="317500"/>
            <a:ext cx="0" cy="455613"/>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8" name="Text Box 1068"/>
          <p:cNvSpPr txBox="1">
            <a:spLocks noChangeArrowheads="1"/>
          </p:cNvSpPr>
          <p:nvPr/>
        </p:nvSpPr>
        <p:spPr bwMode="auto">
          <a:xfrm>
            <a:off x="8448675" y="393700"/>
            <a:ext cx="83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1dm</a:t>
            </a:r>
          </a:p>
        </p:txBody>
      </p:sp>
      <p:sp>
        <p:nvSpPr>
          <p:cNvPr id="31789" name="Text Box 1069"/>
          <p:cNvSpPr txBox="1">
            <a:spLocks noChangeArrowheads="1"/>
          </p:cNvSpPr>
          <p:nvPr/>
        </p:nvSpPr>
        <p:spPr bwMode="auto">
          <a:xfrm>
            <a:off x="1769985" y="5781745"/>
            <a:ext cx="78168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vuông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lớn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100 </a:t>
            </a: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vuông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smtClean="0">
                <a:solidFill>
                  <a:srgbClr val="0000FF"/>
                </a:solidFill>
                <a:latin typeface="Times New Roman" panose="02020603050405020304" pitchFamily="18" charset="0"/>
                <a:cs typeface="Times New Roman" panose="02020603050405020304" pitchFamily="18" charset="0"/>
              </a:rPr>
              <a:t>nhỏ</a:t>
            </a:r>
            <a:r>
              <a:rPr lang="en-US" altLang="en-US" b="1" dirty="0" smtClean="0">
                <a:solidFill>
                  <a:srgbClr val="0000FF"/>
                </a:solidFill>
                <a:latin typeface="Times New Roman" panose="02020603050405020304" pitchFamily="18" charset="0"/>
                <a:cs typeface="Times New Roman" panose="02020603050405020304" pitchFamily="18" charset="0"/>
              </a:rPr>
              <a:t>.</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1790" name="Rectangle 1070"/>
          <p:cNvSpPr>
            <a:spLocks noChangeArrowheads="1"/>
          </p:cNvSpPr>
          <p:nvPr/>
        </p:nvSpPr>
        <p:spPr bwMode="auto">
          <a:xfrm>
            <a:off x="7462838" y="317500"/>
            <a:ext cx="606425" cy="531813"/>
          </a:xfrm>
          <a:prstGeom prst="rect">
            <a:avLst/>
          </a:prstGeom>
          <a:solidFill>
            <a:srgbClr val="CCFFCC"/>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1" name="Text Box 1071"/>
          <p:cNvSpPr txBox="1">
            <a:spLocks noChangeArrowheads="1"/>
          </p:cNvSpPr>
          <p:nvPr/>
        </p:nvSpPr>
        <p:spPr bwMode="auto">
          <a:xfrm>
            <a:off x="7310438" y="393700"/>
            <a:ext cx="985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1 dm</a:t>
            </a:r>
            <a:r>
              <a:rPr lang="en-US" altLang="en-US" sz="2000" b="1" baseline="30000" dirty="0">
                <a:solidFill>
                  <a:srgbClr val="FF0000"/>
                </a:solidFill>
                <a:latin typeface="Times New Roman" panose="02020603050405020304" pitchFamily="18" charset="0"/>
                <a:cs typeface="Times New Roman" panose="02020603050405020304" pitchFamily="18" charset="0"/>
              </a:rPr>
              <a:t>2</a:t>
            </a:r>
          </a:p>
        </p:txBody>
      </p:sp>
      <p:pic>
        <p:nvPicPr>
          <p:cNvPr id="31792" name="Picture 107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700" y="4567238"/>
            <a:ext cx="1384300" cy="8715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Tm="3236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471"/>
                                        </p:tgtEl>
                                        <p:attrNameLst>
                                          <p:attrName>style.visibility</p:attrName>
                                        </p:attrNameLst>
                                      </p:cBhvr>
                                      <p:to>
                                        <p:strVal val="visible"/>
                                      </p:to>
                                    </p:set>
                                    <p:anim calcmode="lin" valueType="num">
                                      <p:cBhvr>
                                        <p:cTn id="7" dur="500" fill="hold"/>
                                        <p:tgtEl>
                                          <p:spTgt spid="9471"/>
                                        </p:tgtEl>
                                        <p:attrNameLst>
                                          <p:attrName>ppt_w</p:attrName>
                                        </p:attrNameLst>
                                      </p:cBhvr>
                                      <p:tavLst>
                                        <p:tav tm="0">
                                          <p:val>
                                            <p:fltVal val="0"/>
                                          </p:val>
                                        </p:tav>
                                        <p:tav tm="100000">
                                          <p:val>
                                            <p:strVal val="#ppt_w"/>
                                          </p:val>
                                        </p:tav>
                                      </p:tavLst>
                                    </p:anim>
                                    <p:anim calcmode="lin" valueType="num">
                                      <p:cBhvr>
                                        <p:cTn id="8" dur="500" fill="hold"/>
                                        <p:tgtEl>
                                          <p:spTgt spid="94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83"/>
                                        </p:tgtEl>
                                        <p:attrNameLst>
                                          <p:attrName>style.visibility</p:attrName>
                                        </p:attrNameLst>
                                      </p:cBhvr>
                                      <p:to>
                                        <p:strVal val="visible"/>
                                      </p:to>
                                    </p:set>
                                    <p:anim calcmode="lin" valueType="num">
                                      <p:cBhvr>
                                        <p:cTn id="13" dur="500" fill="hold"/>
                                        <p:tgtEl>
                                          <p:spTgt spid="31783"/>
                                        </p:tgtEl>
                                        <p:attrNameLst>
                                          <p:attrName>ppt_w</p:attrName>
                                        </p:attrNameLst>
                                      </p:cBhvr>
                                      <p:tavLst>
                                        <p:tav tm="0">
                                          <p:val>
                                            <p:fltVal val="0"/>
                                          </p:val>
                                        </p:tav>
                                        <p:tav tm="100000">
                                          <p:val>
                                            <p:strVal val="#ppt_w"/>
                                          </p:val>
                                        </p:tav>
                                      </p:tavLst>
                                    </p:anim>
                                    <p:anim calcmode="lin" valueType="num">
                                      <p:cBhvr>
                                        <p:cTn id="14" dur="500" fill="hold"/>
                                        <p:tgtEl>
                                          <p:spTgt spid="3178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782"/>
                                        </p:tgtEl>
                                        <p:attrNameLst>
                                          <p:attrName>style.visibility</p:attrName>
                                        </p:attrNameLst>
                                      </p:cBhvr>
                                      <p:to>
                                        <p:strVal val="visible"/>
                                      </p:to>
                                    </p:set>
                                    <p:anim calcmode="lin" valueType="num">
                                      <p:cBhvr additive="base">
                                        <p:cTn id="19" dur="500" fill="hold"/>
                                        <p:tgtEl>
                                          <p:spTgt spid="31782"/>
                                        </p:tgtEl>
                                        <p:attrNameLst>
                                          <p:attrName>ppt_x</p:attrName>
                                        </p:attrNameLst>
                                      </p:cBhvr>
                                      <p:tavLst>
                                        <p:tav tm="0">
                                          <p:val>
                                            <p:strVal val="1+#ppt_w/2"/>
                                          </p:val>
                                        </p:tav>
                                        <p:tav tm="100000">
                                          <p:val>
                                            <p:strVal val="#ppt_x"/>
                                          </p:val>
                                        </p:tav>
                                      </p:tavLst>
                                    </p:anim>
                                    <p:anim calcmode="lin" valueType="num">
                                      <p:cBhvr additive="base">
                                        <p:cTn id="20" dur="500" fill="hold"/>
                                        <p:tgtEl>
                                          <p:spTgt spid="317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1786"/>
                                        </p:tgtEl>
                                        <p:attrNameLst>
                                          <p:attrName>style.visibility</p:attrName>
                                        </p:attrNameLst>
                                      </p:cBhvr>
                                      <p:to>
                                        <p:strVal val="visible"/>
                                      </p:to>
                                    </p:set>
                                    <p:anim calcmode="lin" valueType="num">
                                      <p:cBhvr>
                                        <p:cTn id="25" dur="500" fill="hold"/>
                                        <p:tgtEl>
                                          <p:spTgt spid="31786"/>
                                        </p:tgtEl>
                                        <p:attrNameLst>
                                          <p:attrName>ppt_w</p:attrName>
                                        </p:attrNameLst>
                                      </p:cBhvr>
                                      <p:tavLst>
                                        <p:tav tm="0">
                                          <p:val>
                                            <p:fltVal val="0"/>
                                          </p:val>
                                        </p:tav>
                                        <p:tav tm="100000">
                                          <p:val>
                                            <p:strVal val="#ppt_w"/>
                                          </p:val>
                                        </p:tav>
                                      </p:tavLst>
                                    </p:anim>
                                    <p:anim calcmode="lin" valueType="num">
                                      <p:cBhvr>
                                        <p:cTn id="26" dur="500" fill="hold"/>
                                        <p:tgtEl>
                                          <p:spTgt spid="3178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781"/>
                                        </p:tgtEl>
                                        <p:attrNameLst>
                                          <p:attrName>style.visibility</p:attrName>
                                        </p:attrNameLst>
                                      </p:cBhvr>
                                      <p:to>
                                        <p:strVal val="visible"/>
                                      </p:to>
                                    </p:set>
                                    <p:anim calcmode="lin" valueType="num">
                                      <p:cBhvr additive="base">
                                        <p:cTn id="31" dur="500" fill="hold"/>
                                        <p:tgtEl>
                                          <p:spTgt spid="31781"/>
                                        </p:tgtEl>
                                        <p:attrNameLst>
                                          <p:attrName>ppt_x</p:attrName>
                                        </p:attrNameLst>
                                      </p:cBhvr>
                                      <p:tavLst>
                                        <p:tav tm="0">
                                          <p:val>
                                            <p:strVal val="1+#ppt_w/2"/>
                                          </p:val>
                                        </p:tav>
                                        <p:tav tm="100000">
                                          <p:val>
                                            <p:strVal val="#ppt_x"/>
                                          </p:val>
                                        </p:tav>
                                      </p:tavLst>
                                    </p:anim>
                                    <p:anim calcmode="lin" valueType="num">
                                      <p:cBhvr additive="base">
                                        <p:cTn id="32" dur="500" fill="hold"/>
                                        <p:tgtEl>
                                          <p:spTgt spid="3178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0174"/>
                                        </p:tgtEl>
                                        <p:attrNameLst>
                                          <p:attrName>style.visibility</p:attrName>
                                        </p:attrNameLst>
                                      </p:cBhvr>
                                      <p:to>
                                        <p:strVal val="visible"/>
                                      </p:to>
                                    </p:set>
                                    <p:anim calcmode="lin" valueType="num">
                                      <p:cBhvr additive="base">
                                        <p:cTn id="37" dur="500" fill="hold"/>
                                        <p:tgtEl>
                                          <p:spTgt spid="10174"/>
                                        </p:tgtEl>
                                        <p:attrNameLst>
                                          <p:attrName>ppt_x</p:attrName>
                                        </p:attrNameLst>
                                      </p:cBhvr>
                                      <p:tavLst>
                                        <p:tav tm="0">
                                          <p:val>
                                            <p:strVal val="1+#ppt_w/2"/>
                                          </p:val>
                                        </p:tav>
                                        <p:tav tm="100000">
                                          <p:val>
                                            <p:strVal val="#ppt_x"/>
                                          </p:val>
                                        </p:tav>
                                      </p:tavLst>
                                    </p:anim>
                                    <p:anim calcmode="lin" valueType="num">
                                      <p:cBhvr additive="base">
                                        <p:cTn id="38" dur="500" fill="hold"/>
                                        <p:tgtEl>
                                          <p:spTgt spid="1017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31779"/>
                                        </p:tgtEl>
                                        <p:attrNameLst>
                                          <p:attrName>style.visibility</p:attrName>
                                        </p:attrNameLst>
                                      </p:cBhvr>
                                      <p:to>
                                        <p:strVal val="visible"/>
                                      </p:to>
                                    </p:set>
                                    <p:anim calcmode="lin" valueType="num">
                                      <p:cBhvr additive="base">
                                        <p:cTn id="43" dur="500" fill="hold"/>
                                        <p:tgtEl>
                                          <p:spTgt spid="31779"/>
                                        </p:tgtEl>
                                        <p:attrNameLst>
                                          <p:attrName>ppt_x</p:attrName>
                                        </p:attrNameLst>
                                      </p:cBhvr>
                                      <p:tavLst>
                                        <p:tav tm="0">
                                          <p:val>
                                            <p:strVal val="#ppt_x"/>
                                          </p:val>
                                        </p:tav>
                                        <p:tav tm="100000">
                                          <p:val>
                                            <p:strVal val="#ppt_x"/>
                                          </p:val>
                                        </p:tav>
                                      </p:tavLst>
                                    </p:anim>
                                    <p:anim calcmode="lin" valueType="num">
                                      <p:cBhvr additive="base">
                                        <p:cTn id="44" dur="500" fill="hold"/>
                                        <p:tgtEl>
                                          <p:spTgt spid="31779"/>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31787"/>
                                        </p:tgtEl>
                                        <p:attrNameLst>
                                          <p:attrName>style.visibility</p:attrName>
                                        </p:attrNameLst>
                                      </p:cBhvr>
                                      <p:to>
                                        <p:strVal val="visible"/>
                                      </p:to>
                                    </p:set>
                                    <p:animEffect transition="in" filter="plus(in)">
                                      <p:cBhvr>
                                        <p:cTn id="49" dur="2000"/>
                                        <p:tgtEl>
                                          <p:spTgt spid="3178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31788"/>
                                        </p:tgtEl>
                                        <p:attrNameLst>
                                          <p:attrName>style.visibility</p:attrName>
                                        </p:attrNameLst>
                                      </p:cBhvr>
                                      <p:to>
                                        <p:strVal val="visible"/>
                                      </p:to>
                                    </p:set>
                                    <p:anim calcmode="lin" valueType="num">
                                      <p:cBhvr additive="base">
                                        <p:cTn id="54" dur="500" fill="hold"/>
                                        <p:tgtEl>
                                          <p:spTgt spid="31788"/>
                                        </p:tgtEl>
                                        <p:attrNameLst>
                                          <p:attrName>ppt_x</p:attrName>
                                        </p:attrNameLst>
                                      </p:cBhvr>
                                      <p:tavLst>
                                        <p:tav tm="0">
                                          <p:val>
                                            <p:strVal val="1+#ppt_w/2"/>
                                          </p:val>
                                        </p:tav>
                                        <p:tav tm="100000">
                                          <p:val>
                                            <p:strVal val="#ppt_x"/>
                                          </p:val>
                                        </p:tav>
                                      </p:tavLst>
                                    </p:anim>
                                    <p:anim calcmode="lin" valueType="num">
                                      <p:cBhvr additive="base">
                                        <p:cTn id="55" dur="500" fill="hold"/>
                                        <p:tgtEl>
                                          <p:spTgt spid="31788"/>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31790"/>
                                        </p:tgtEl>
                                        <p:attrNameLst>
                                          <p:attrName>style.visibility</p:attrName>
                                        </p:attrNameLst>
                                      </p:cBhvr>
                                      <p:to>
                                        <p:strVal val="visible"/>
                                      </p:to>
                                    </p:set>
                                    <p:animEffect transition="in" filter="wheel(4)">
                                      <p:cBhvr>
                                        <p:cTn id="60" dur="1000"/>
                                        <p:tgtEl>
                                          <p:spTgt spid="3179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1791"/>
                                        </p:tgtEl>
                                        <p:attrNameLst>
                                          <p:attrName>style.visibility</p:attrName>
                                        </p:attrNameLst>
                                      </p:cBhvr>
                                      <p:to>
                                        <p:strVal val="visible"/>
                                      </p:to>
                                    </p:set>
                                    <p:animEffect transition="in" filter="barn(inVertical)">
                                      <p:cBhvr>
                                        <p:cTn id="65" dur="500"/>
                                        <p:tgtEl>
                                          <p:spTgt spid="31791"/>
                                        </p:tgtEl>
                                      </p:cBhvr>
                                    </p:animEffec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9223"/>
                                        </p:tgtEl>
                                        <p:attrNameLst>
                                          <p:attrName>style.visibility</p:attrName>
                                        </p:attrNameLst>
                                      </p:cBhvr>
                                      <p:to>
                                        <p:strVal val="visible"/>
                                      </p:to>
                                    </p:set>
                                    <p:anim calcmode="discrete" valueType="clr">
                                      <p:cBhvr override="childStyle">
                                        <p:cTn id="70"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9223"/>
                                        </p:tgtEl>
                                        <p:attrNameLst>
                                          <p:attrName>fillcolor</p:attrName>
                                        </p:attrNameLst>
                                      </p:cBhvr>
                                      <p:tavLst>
                                        <p:tav tm="0">
                                          <p:val>
                                            <p:clrVal>
                                              <a:schemeClr val="accent2"/>
                                            </p:clrVal>
                                          </p:val>
                                        </p:tav>
                                        <p:tav tm="50000">
                                          <p:val>
                                            <p:clrVal>
                                              <a:schemeClr val="hlink"/>
                                            </p:clrVal>
                                          </p:val>
                                        </p:tav>
                                      </p:tavLst>
                                    </p:anim>
                                    <p:set>
                                      <p:cBhvr>
                                        <p:cTn id="72" dur="80"/>
                                        <p:tgtEl>
                                          <p:spTgt spid="9223"/>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 fill="hold" grpId="0" nodeType="clickEffect">
                                  <p:stCondLst>
                                    <p:cond delay="0"/>
                                  </p:stCondLst>
                                  <p:childTnLst>
                                    <p:set>
                                      <p:cBhvr>
                                        <p:cTn id="76" dur="1" fill="hold">
                                          <p:stCondLst>
                                            <p:cond delay="0"/>
                                          </p:stCondLst>
                                        </p:cTn>
                                        <p:tgtEl>
                                          <p:spTgt spid="31780"/>
                                        </p:tgtEl>
                                        <p:attrNameLst>
                                          <p:attrName>style.visibility</p:attrName>
                                        </p:attrNameLst>
                                      </p:cBhvr>
                                      <p:to>
                                        <p:strVal val="visible"/>
                                      </p:to>
                                    </p:set>
                                    <p:anim calcmode="lin" valueType="num">
                                      <p:cBhvr additive="base">
                                        <p:cTn id="77" dur="500" fill="hold"/>
                                        <p:tgtEl>
                                          <p:spTgt spid="31780"/>
                                        </p:tgtEl>
                                        <p:attrNameLst>
                                          <p:attrName>ppt_x</p:attrName>
                                        </p:attrNameLst>
                                      </p:cBhvr>
                                      <p:tavLst>
                                        <p:tav tm="0">
                                          <p:val>
                                            <p:strVal val="#ppt_x"/>
                                          </p:val>
                                        </p:tav>
                                        <p:tav tm="100000">
                                          <p:val>
                                            <p:strVal val="#ppt_x"/>
                                          </p:val>
                                        </p:tav>
                                      </p:tavLst>
                                    </p:anim>
                                    <p:anim calcmode="lin" valueType="num">
                                      <p:cBhvr additive="base">
                                        <p:cTn id="78" dur="500" fill="hold"/>
                                        <p:tgtEl>
                                          <p:spTgt spid="31780"/>
                                        </p:tgtEl>
                                        <p:attrNameLst>
                                          <p:attrName>ppt_y</p:attrName>
                                        </p:attrNameLst>
                                      </p:cBhvr>
                                      <p:tavLst>
                                        <p:tav tm="0">
                                          <p:val>
                                            <p:strVal val="0-#ppt_h/2"/>
                                          </p:val>
                                        </p:tav>
                                        <p:tav tm="100000">
                                          <p:val>
                                            <p:strVal val="#ppt_y"/>
                                          </p:val>
                                        </p:tav>
                                      </p:tavLst>
                                    </p:anim>
                                  </p:childTnLst>
                                </p:cTn>
                              </p:par>
                              <p:par>
                                <p:cTn id="79" presetID="20" presetClass="entr" presetSubtype="0" fill="hold" nodeType="withEffect">
                                  <p:stCondLst>
                                    <p:cond delay="0"/>
                                  </p:stCondLst>
                                  <p:childTnLst>
                                    <p:set>
                                      <p:cBhvr>
                                        <p:cTn id="80" dur="1" fill="hold">
                                          <p:stCondLst>
                                            <p:cond delay="0"/>
                                          </p:stCondLst>
                                        </p:cTn>
                                        <p:tgtEl>
                                          <p:spTgt spid="31792"/>
                                        </p:tgtEl>
                                        <p:attrNameLst>
                                          <p:attrName>style.visibility</p:attrName>
                                        </p:attrNameLst>
                                      </p:cBhvr>
                                      <p:to>
                                        <p:strVal val="visible"/>
                                      </p:to>
                                    </p:set>
                                    <p:animEffect transition="in" filter="wedge">
                                      <p:cBhvr>
                                        <p:cTn id="81" dur="2000"/>
                                        <p:tgtEl>
                                          <p:spTgt spid="3179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xit" presetSubtype="10" fill="hold" nodeType="clickEffect">
                                  <p:stCondLst>
                                    <p:cond delay="0"/>
                                  </p:stCondLst>
                                  <p:childTnLst>
                                    <p:anim calcmode="lin" valueType="num">
                                      <p:cBhvr>
                                        <p:cTn id="85" dur="500"/>
                                        <p:tgtEl>
                                          <p:spTgt spid="31792"/>
                                        </p:tgtEl>
                                        <p:attrNameLst>
                                          <p:attrName>ppt_w</p:attrName>
                                        </p:attrNameLst>
                                      </p:cBhvr>
                                      <p:tavLst>
                                        <p:tav tm="0">
                                          <p:val>
                                            <p:strVal val="ppt_w"/>
                                          </p:val>
                                        </p:tav>
                                        <p:tav tm="100000">
                                          <p:val>
                                            <p:fltVal val="0"/>
                                          </p:val>
                                        </p:tav>
                                      </p:tavLst>
                                    </p:anim>
                                    <p:anim calcmode="lin" valueType="num">
                                      <p:cBhvr>
                                        <p:cTn id="86" dur="500"/>
                                        <p:tgtEl>
                                          <p:spTgt spid="31792"/>
                                        </p:tgtEl>
                                        <p:attrNameLst>
                                          <p:attrName>ppt_h</p:attrName>
                                        </p:attrNameLst>
                                      </p:cBhvr>
                                      <p:tavLst>
                                        <p:tav tm="0">
                                          <p:val>
                                            <p:strVal val="ppt_h"/>
                                          </p:val>
                                        </p:tav>
                                        <p:tav tm="100000">
                                          <p:val>
                                            <p:strVal val="ppt_h"/>
                                          </p:val>
                                        </p:tav>
                                      </p:tavLst>
                                    </p:anim>
                                    <p:set>
                                      <p:cBhvr>
                                        <p:cTn id="87" dur="1" fill="hold">
                                          <p:stCondLst>
                                            <p:cond delay="499"/>
                                          </p:stCondLst>
                                        </p:cTn>
                                        <p:tgtEl>
                                          <p:spTgt spid="31792"/>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xit" presetSubtype="4" fill="hold" grpId="1" nodeType="clickEffect">
                                  <p:stCondLst>
                                    <p:cond delay="0"/>
                                  </p:stCondLst>
                                  <p:iterate type="lt">
                                    <p:tmPct val="0"/>
                                  </p:iterate>
                                  <p:childTnLst>
                                    <p:anim calcmode="lin" valueType="num">
                                      <p:cBhvr additive="base">
                                        <p:cTn id="91" dur="500"/>
                                        <p:tgtEl>
                                          <p:spTgt spid="9223"/>
                                        </p:tgtEl>
                                        <p:attrNameLst>
                                          <p:attrName>ppt_x</p:attrName>
                                        </p:attrNameLst>
                                      </p:cBhvr>
                                      <p:tavLst>
                                        <p:tav tm="0">
                                          <p:val>
                                            <p:strVal val="ppt_x"/>
                                          </p:val>
                                        </p:tav>
                                        <p:tav tm="100000">
                                          <p:val>
                                            <p:strVal val="ppt_x"/>
                                          </p:val>
                                        </p:tav>
                                      </p:tavLst>
                                    </p:anim>
                                    <p:anim calcmode="lin" valueType="num">
                                      <p:cBhvr additive="base">
                                        <p:cTn id="92" dur="500"/>
                                        <p:tgtEl>
                                          <p:spTgt spid="9223"/>
                                        </p:tgtEl>
                                        <p:attrNameLst>
                                          <p:attrName>ppt_y</p:attrName>
                                        </p:attrNameLst>
                                      </p:cBhvr>
                                      <p:tavLst>
                                        <p:tav tm="0">
                                          <p:val>
                                            <p:strVal val="ppt_y"/>
                                          </p:val>
                                        </p:tav>
                                        <p:tav tm="100000">
                                          <p:val>
                                            <p:strVal val="1+ppt_h/2"/>
                                          </p:val>
                                        </p:tav>
                                      </p:tavLst>
                                    </p:anim>
                                    <p:set>
                                      <p:cBhvr>
                                        <p:cTn id="93" dur="1" fill="hold">
                                          <p:stCondLst>
                                            <p:cond delay="499"/>
                                          </p:stCondLst>
                                        </p:cTn>
                                        <p:tgtEl>
                                          <p:spTgt spid="9223"/>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31789"/>
                                        </p:tgtEl>
                                        <p:attrNameLst>
                                          <p:attrName>style.visibility</p:attrName>
                                        </p:attrNameLst>
                                      </p:cBhvr>
                                      <p:to>
                                        <p:strVal val="visible"/>
                                      </p:to>
                                    </p:set>
                                    <p:anim calcmode="discrete" valueType="clr">
                                      <p:cBhvr override="childStyle">
                                        <p:cTn id="98" dur="80"/>
                                        <p:tgtEl>
                                          <p:spTgt spid="31789"/>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31789"/>
                                        </p:tgtEl>
                                        <p:attrNameLst>
                                          <p:attrName>fillcolor</p:attrName>
                                        </p:attrNameLst>
                                      </p:cBhvr>
                                      <p:tavLst>
                                        <p:tav tm="0">
                                          <p:val>
                                            <p:clrVal>
                                              <a:schemeClr val="accent2"/>
                                            </p:clrVal>
                                          </p:val>
                                        </p:tav>
                                        <p:tav tm="50000">
                                          <p:val>
                                            <p:clrVal>
                                              <a:schemeClr val="hlink"/>
                                            </p:clrVal>
                                          </p:val>
                                        </p:tav>
                                      </p:tavLst>
                                    </p:anim>
                                    <p:set>
                                      <p:cBhvr>
                                        <p:cTn id="100" dur="80"/>
                                        <p:tgtEl>
                                          <p:spTgt spid="317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3" grpId="1"/>
      <p:bldP spid="9471" grpId="0" animBg="1"/>
      <p:bldP spid="31780" grpId="0"/>
      <p:bldP spid="31781" grpId="0"/>
      <p:bldP spid="31782" grpId="0"/>
      <p:bldP spid="31783" grpId="0" animBg="1"/>
      <p:bldP spid="31786" grpId="0" animBg="1"/>
      <p:bldP spid="31787" grpId="0" animBg="1"/>
      <p:bldP spid="31788" grpId="0"/>
      <p:bldP spid="31789" grpId="0"/>
      <p:bldP spid="31790" grpId="0" animBg="1"/>
      <p:bldP spid="317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7" name="Rectangle 271"/>
          <p:cNvSpPr>
            <a:spLocks noGrp="1" noChangeArrowheads="1"/>
          </p:cNvSpPr>
          <p:nvPr>
            <p:ph type="title" idx="4294967295"/>
          </p:nvPr>
        </p:nvSpPr>
        <p:spPr>
          <a:xfrm>
            <a:off x="669507" y="5478165"/>
            <a:ext cx="10852985" cy="531812"/>
          </a:xfrm>
        </p:spPr>
        <p:txBody>
          <a:bodyPr/>
          <a:lstStyle/>
          <a:p>
            <a:pPr eaLnBrk="1" hangingPunct="1"/>
            <a:r>
              <a:rPr lang="en-US" altLang="en-US" sz="3200" b="1" dirty="0" err="1" smtClean="0">
                <a:solidFill>
                  <a:srgbClr val="990033"/>
                </a:solidFill>
                <a:latin typeface="Times New Roman" panose="02020603050405020304" pitchFamily="18" charset="0"/>
                <a:cs typeface="Times New Roman" panose="02020603050405020304" pitchFamily="18" charset="0"/>
              </a:rPr>
              <a:t>Vậy</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diện</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tích</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hình</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a:solidFill>
                  <a:srgbClr val="990033"/>
                </a:solidFill>
                <a:latin typeface="Times New Roman" panose="02020603050405020304" pitchFamily="18" charset="0"/>
                <a:cs typeface="Times New Roman" panose="02020603050405020304" pitchFamily="18" charset="0"/>
              </a:rPr>
              <a:t>vuông</a:t>
            </a:r>
            <a:r>
              <a:rPr lang="en-US" altLang="en-US" sz="3200" b="1" dirty="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lớn</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có</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có</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cạnh</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dài</a:t>
            </a:r>
            <a:r>
              <a:rPr lang="en-US" altLang="en-US" sz="3200" b="1" dirty="0" smtClean="0">
                <a:solidFill>
                  <a:srgbClr val="990033"/>
                </a:solidFill>
                <a:latin typeface="Times New Roman" panose="02020603050405020304" pitchFamily="18" charset="0"/>
                <a:cs typeface="Times New Roman" panose="02020603050405020304" pitchFamily="18" charset="0"/>
              </a:rPr>
              <a:t> 1m </a:t>
            </a:r>
            <a:r>
              <a:rPr lang="en-US" altLang="en-US" sz="3200" b="1" dirty="0" err="1" smtClean="0">
                <a:solidFill>
                  <a:srgbClr val="990033"/>
                </a:solidFill>
                <a:latin typeface="Times New Roman" panose="02020603050405020304" pitchFamily="18" charset="0"/>
                <a:cs typeface="Times New Roman" panose="02020603050405020304" pitchFamily="18" charset="0"/>
              </a:rPr>
              <a:t>bằng</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bao</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nhiêu</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diện</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tích</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hình</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vuông</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nhỏ</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có</a:t>
            </a:r>
            <a:r>
              <a:rPr lang="en-US" altLang="en-US" sz="3200" b="1" dirty="0" smtClean="0">
                <a:solidFill>
                  <a:srgbClr val="990033"/>
                </a:solidFill>
                <a:latin typeface="Times New Roman" panose="02020603050405020304" pitchFamily="18" charset="0"/>
                <a:cs typeface="Times New Roman" panose="02020603050405020304" pitchFamily="18" charset="0"/>
              </a:rPr>
              <a:t> </a:t>
            </a:r>
            <a:r>
              <a:rPr lang="en-US" altLang="en-US" sz="3200" b="1" dirty="0" err="1" smtClean="0">
                <a:solidFill>
                  <a:srgbClr val="990033"/>
                </a:solidFill>
                <a:latin typeface="Times New Roman" panose="02020603050405020304" pitchFamily="18" charset="0"/>
                <a:cs typeface="Times New Roman" panose="02020603050405020304" pitchFamily="18" charset="0"/>
              </a:rPr>
              <a:t>cạnh</a:t>
            </a:r>
            <a:r>
              <a:rPr lang="en-US" altLang="en-US" sz="3200" b="1" dirty="0" smtClean="0">
                <a:solidFill>
                  <a:srgbClr val="990033"/>
                </a:solidFill>
                <a:latin typeface="Times New Roman" panose="02020603050405020304" pitchFamily="18" charset="0"/>
                <a:cs typeface="Times New Roman" panose="02020603050405020304" pitchFamily="18" charset="0"/>
              </a:rPr>
              <a:t> 1dm?</a:t>
            </a:r>
          </a:p>
        </p:txBody>
      </p:sp>
      <p:graphicFrame>
        <p:nvGraphicFramePr>
          <p:cNvPr id="15002" name="Group 666"/>
          <p:cNvGraphicFramePr>
            <a:graphicFrameLocks noGrp="1"/>
          </p:cNvGraphicFramePr>
          <p:nvPr/>
        </p:nvGraphicFramePr>
        <p:xfrm>
          <a:off x="3363913" y="1000125"/>
          <a:ext cx="4781550" cy="4097338"/>
        </p:xfrm>
        <a:graphic>
          <a:graphicData uri="http://schemas.openxmlformats.org/drawingml/2006/table">
            <a:tbl>
              <a:tblPr/>
              <a:tblGrid>
                <a:gridCol w="477837">
                  <a:extLst>
                    <a:ext uri="{9D8B030D-6E8A-4147-A177-3AD203B41FA5}"/>
                  </a:extLst>
                </a:gridCol>
                <a:gridCol w="477838">
                  <a:extLst>
                    <a:ext uri="{9D8B030D-6E8A-4147-A177-3AD203B41FA5}"/>
                  </a:extLst>
                </a:gridCol>
                <a:gridCol w="479425">
                  <a:extLst>
                    <a:ext uri="{9D8B030D-6E8A-4147-A177-3AD203B41FA5}"/>
                  </a:extLst>
                </a:gridCol>
                <a:gridCol w="477837">
                  <a:extLst>
                    <a:ext uri="{9D8B030D-6E8A-4147-A177-3AD203B41FA5}"/>
                  </a:extLst>
                </a:gridCol>
                <a:gridCol w="477838">
                  <a:extLst>
                    <a:ext uri="{9D8B030D-6E8A-4147-A177-3AD203B41FA5}"/>
                  </a:extLst>
                </a:gridCol>
                <a:gridCol w="477837">
                  <a:extLst>
                    <a:ext uri="{9D8B030D-6E8A-4147-A177-3AD203B41FA5}"/>
                  </a:extLst>
                </a:gridCol>
                <a:gridCol w="477838">
                  <a:extLst>
                    <a:ext uri="{9D8B030D-6E8A-4147-A177-3AD203B41FA5}"/>
                  </a:extLst>
                </a:gridCol>
                <a:gridCol w="479425">
                  <a:extLst>
                    <a:ext uri="{9D8B030D-6E8A-4147-A177-3AD203B41FA5}"/>
                  </a:extLst>
                </a:gridCol>
                <a:gridCol w="477837">
                  <a:extLst>
                    <a:ext uri="{9D8B030D-6E8A-4147-A177-3AD203B41FA5}"/>
                  </a:extLst>
                </a:gridCol>
                <a:gridCol w="477838">
                  <a:extLst>
                    <a:ext uri="{9D8B030D-6E8A-4147-A177-3AD203B41FA5}"/>
                  </a:extLst>
                </a:gridCol>
              </a:tblGrid>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11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9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4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bl>
          </a:graphicData>
        </a:graphic>
      </p:graphicFrame>
      <p:sp>
        <p:nvSpPr>
          <p:cNvPr id="15004" name="Text Box 668"/>
          <p:cNvSpPr txBox="1">
            <a:spLocks noChangeArrowheads="1"/>
          </p:cNvSpPr>
          <p:nvPr/>
        </p:nvSpPr>
        <p:spPr bwMode="auto">
          <a:xfrm>
            <a:off x="935140" y="5311687"/>
            <a:ext cx="97328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Hình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vuông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lớn</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cạnh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dài</a:t>
            </a:r>
            <a:r>
              <a:rPr lang="en-US" altLang="en-US" b="1" dirty="0">
                <a:solidFill>
                  <a:srgbClr val="FF0000"/>
                </a:solidFill>
                <a:latin typeface="Times New Roman" panose="02020603050405020304" pitchFamily="18" charset="0"/>
                <a:cs typeface="Times New Roman" panose="02020603050405020304" pitchFamily="18" charset="0"/>
              </a:rPr>
              <a:t> 1m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diện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tích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bằng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tổng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diện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tích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100 </a:t>
            </a:r>
            <a:r>
              <a:rPr lang="en-US" altLang="en-US" b="1" dirty="0" err="1">
                <a:solidFill>
                  <a:srgbClr val="FF0000"/>
                </a:solidFill>
                <a:latin typeface="Times New Roman" panose="02020603050405020304" pitchFamily="18" charset="0"/>
                <a:cs typeface="Times New Roman" panose="02020603050405020304" pitchFamily="18" charset="0"/>
              </a:rPr>
              <a:t>hình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vuông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nhỏ</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cạnh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dài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smtClean="0">
                <a:solidFill>
                  <a:srgbClr val="FF0000"/>
                </a:solidFill>
                <a:latin typeface="Times New Roman" panose="02020603050405020304" pitchFamily="18" charset="0"/>
                <a:cs typeface="Times New Roman" panose="02020603050405020304" pitchFamily="18" charset="0"/>
              </a:rPr>
              <a:t>1dm.</a:t>
            </a:r>
            <a:endParaRPr lang="en-US" altLang="en-US" b="1" dirty="0">
              <a:solidFill>
                <a:srgbClr val="FF0000"/>
              </a:solidFill>
              <a:latin typeface="Times New Roman" panose="02020603050405020304" pitchFamily="18" charset="0"/>
              <a:cs typeface="Times New Roman" panose="02020603050405020304" pitchFamily="18" charset="0"/>
            </a:endParaRPr>
          </a:p>
        </p:txBody>
      </p:sp>
      <p:grpSp>
        <p:nvGrpSpPr>
          <p:cNvPr id="15007" name="Group 671"/>
          <p:cNvGrpSpPr>
            <a:grpSpLocks/>
          </p:cNvGrpSpPr>
          <p:nvPr/>
        </p:nvGrpSpPr>
        <p:grpSpPr bwMode="auto">
          <a:xfrm>
            <a:off x="8372475" y="1000125"/>
            <a:ext cx="758825" cy="4098925"/>
            <a:chOff x="4314" y="630"/>
            <a:chExt cx="478" cy="2582"/>
          </a:xfrm>
        </p:grpSpPr>
        <p:sp>
          <p:nvSpPr>
            <p:cNvPr id="20612" name="AutoShape 669"/>
            <p:cNvSpPr>
              <a:spLocks/>
            </p:cNvSpPr>
            <p:nvPr/>
          </p:nvSpPr>
          <p:spPr bwMode="auto">
            <a:xfrm>
              <a:off x="4314" y="630"/>
              <a:ext cx="191" cy="2582"/>
            </a:xfrm>
            <a:prstGeom prst="rightBrace">
              <a:avLst>
                <a:gd name="adj1" fmla="val 112653"/>
                <a:gd name="adj2" fmla="val 50000"/>
              </a:avLst>
            </a:prstGeom>
            <a:noFill/>
            <a:ln w="381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613" name="Line 670"/>
            <p:cNvSpPr>
              <a:spLocks noChangeShapeType="1"/>
            </p:cNvSpPr>
            <p:nvPr/>
          </p:nvSpPr>
          <p:spPr bwMode="auto">
            <a:xfrm>
              <a:off x="4505" y="1921"/>
              <a:ext cx="287" cy="0"/>
            </a:xfrm>
            <a:prstGeom prst="line">
              <a:avLst/>
            </a:prstGeom>
            <a:noFill/>
            <a:ln w="38100">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008" name="Rectangle 672"/>
          <p:cNvSpPr>
            <a:spLocks noChangeArrowheads="1"/>
          </p:cNvSpPr>
          <p:nvPr/>
        </p:nvSpPr>
        <p:spPr bwMode="auto">
          <a:xfrm>
            <a:off x="3363913" y="1000125"/>
            <a:ext cx="455612" cy="45561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009" name="Text Box 673"/>
          <p:cNvSpPr txBox="1">
            <a:spLocks noChangeArrowheads="1"/>
          </p:cNvSpPr>
          <p:nvPr/>
        </p:nvSpPr>
        <p:spPr bwMode="auto">
          <a:xfrm>
            <a:off x="9283700" y="2822575"/>
            <a:ext cx="1384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6600"/>
                </a:solidFill>
                <a:latin typeface="Times New Roman" panose="02020603050405020304" pitchFamily="18" charset="0"/>
                <a:cs typeface="Times New Roman" panose="02020603050405020304" pitchFamily="18" charset="0"/>
              </a:rPr>
              <a:t>1m</a:t>
            </a:r>
            <a:r>
              <a:rPr lang="en-US" altLang="en-US" b="1" baseline="30000" dirty="0">
                <a:solidFill>
                  <a:srgbClr val="006600"/>
                </a:solidFill>
                <a:latin typeface="Times New Roman" panose="02020603050405020304" pitchFamily="18" charset="0"/>
                <a:cs typeface="Times New Roman" panose="02020603050405020304" pitchFamily="18" charset="0"/>
              </a:rPr>
              <a:t>2</a:t>
            </a:r>
          </a:p>
        </p:txBody>
      </p:sp>
      <p:sp>
        <p:nvSpPr>
          <p:cNvPr id="15011" name="AutoShape 675"/>
          <p:cNvSpPr>
            <a:spLocks/>
          </p:cNvSpPr>
          <p:nvPr/>
        </p:nvSpPr>
        <p:spPr bwMode="auto">
          <a:xfrm>
            <a:off x="2681288" y="1000125"/>
            <a:ext cx="530225" cy="455613"/>
          </a:xfrm>
          <a:prstGeom prst="leftBrace">
            <a:avLst>
              <a:gd name="adj1" fmla="val 8333"/>
              <a:gd name="adj2" fmla="val 50176"/>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012" name="Text Box 676"/>
          <p:cNvSpPr txBox="1">
            <a:spLocks noChangeArrowheads="1"/>
          </p:cNvSpPr>
          <p:nvPr/>
        </p:nvSpPr>
        <p:spPr bwMode="auto">
          <a:xfrm>
            <a:off x="1524000" y="1076325"/>
            <a:ext cx="1308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1dm</a:t>
            </a:r>
            <a:r>
              <a:rPr lang="en-US" altLang="en-US" sz="2800" b="1" baseline="30000">
                <a:solidFill>
                  <a:srgbClr val="FF0000"/>
                </a:solidFill>
                <a:latin typeface="Times New Roman" panose="02020603050405020304" pitchFamily="18" charset="0"/>
                <a:cs typeface="Times New Roman" panose="02020603050405020304" pitchFamily="18" charset="0"/>
              </a:rPr>
              <a:t>2</a:t>
            </a:r>
          </a:p>
        </p:txBody>
      </p:sp>
      <p:sp>
        <p:nvSpPr>
          <p:cNvPr id="12" name="Text Box 1061"/>
          <p:cNvSpPr txBox="1">
            <a:spLocks noChangeArrowheads="1"/>
          </p:cNvSpPr>
          <p:nvPr/>
        </p:nvSpPr>
        <p:spPr bwMode="auto">
          <a:xfrm>
            <a:off x="4654550" y="557752"/>
            <a:ext cx="53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Times New Roman" panose="02020603050405020304" pitchFamily="18" charset="0"/>
                <a:cs typeface="Times New Roman" panose="02020603050405020304" pitchFamily="18" charset="0"/>
              </a:rPr>
              <a:t>1m</a:t>
            </a:r>
          </a:p>
        </p:txBody>
      </p:sp>
      <p:sp>
        <p:nvSpPr>
          <p:cNvPr id="13" name="Line 1066"/>
          <p:cNvSpPr>
            <a:spLocks noChangeShapeType="1"/>
          </p:cNvSpPr>
          <p:nvPr/>
        </p:nvSpPr>
        <p:spPr bwMode="auto">
          <a:xfrm>
            <a:off x="3363913" y="860965"/>
            <a:ext cx="4781550"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ransition spd="med" advTm="46671">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002"/>
                                        </p:tgtEl>
                                        <p:attrNameLst>
                                          <p:attrName>style.visibility</p:attrName>
                                        </p:attrNameLst>
                                      </p:cBhvr>
                                      <p:to>
                                        <p:strVal val="visible"/>
                                      </p:to>
                                    </p:set>
                                    <p:anim calcmode="lin" valueType="num">
                                      <p:cBhvr>
                                        <p:cTn id="7" dur="500" fill="hold"/>
                                        <p:tgtEl>
                                          <p:spTgt spid="15002"/>
                                        </p:tgtEl>
                                        <p:attrNameLst>
                                          <p:attrName>ppt_w</p:attrName>
                                        </p:attrNameLst>
                                      </p:cBhvr>
                                      <p:tavLst>
                                        <p:tav tm="0">
                                          <p:val>
                                            <p:fltVal val="0"/>
                                          </p:val>
                                        </p:tav>
                                        <p:tav tm="100000">
                                          <p:val>
                                            <p:strVal val="#ppt_w"/>
                                          </p:val>
                                        </p:tav>
                                      </p:tavLst>
                                    </p:anim>
                                    <p:anim calcmode="lin" valueType="num">
                                      <p:cBhvr>
                                        <p:cTn id="8" dur="500" fill="hold"/>
                                        <p:tgtEl>
                                          <p:spTgt spid="150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fill="hold" nodeType="clickEffect">
                                  <p:stCondLst>
                                    <p:cond delay="0"/>
                                  </p:stCondLst>
                                  <p:childTnLst>
                                    <p:set>
                                      <p:cBhvr>
                                        <p:cTn id="24" dur="1" fill="hold">
                                          <p:stCondLst>
                                            <p:cond delay="0"/>
                                          </p:stCondLst>
                                        </p:cTn>
                                        <p:tgtEl>
                                          <p:spTgt spid="15007"/>
                                        </p:tgtEl>
                                        <p:attrNameLst>
                                          <p:attrName>style.visibility</p:attrName>
                                        </p:attrNameLst>
                                      </p:cBhvr>
                                      <p:to>
                                        <p:strVal val="visible"/>
                                      </p:to>
                                    </p:set>
                                    <p:animEffect transition="in" filter="plus(in)">
                                      <p:cBhvr>
                                        <p:cTn id="25" dur="2000"/>
                                        <p:tgtEl>
                                          <p:spTgt spid="150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009"/>
                                        </p:tgtEl>
                                        <p:attrNameLst>
                                          <p:attrName>style.visibility</p:attrName>
                                        </p:attrNameLst>
                                      </p:cBhvr>
                                      <p:to>
                                        <p:strVal val="visible"/>
                                      </p:to>
                                    </p:set>
                                    <p:anim calcmode="lin" valueType="num">
                                      <p:cBhvr additive="base">
                                        <p:cTn id="30" dur="500" fill="hold"/>
                                        <p:tgtEl>
                                          <p:spTgt spid="15009"/>
                                        </p:tgtEl>
                                        <p:attrNameLst>
                                          <p:attrName>ppt_x</p:attrName>
                                        </p:attrNameLst>
                                      </p:cBhvr>
                                      <p:tavLst>
                                        <p:tav tm="0">
                                          <p:val>
                                            <p:strVal val="#ppt_x"/>
                                          </p:val>
                                        </p:tav>
                                        <p:tav tm="100000">
                                          <p:val>
                                            <p:strVal val="#ppt_x"/>
                                          </p:val>
                                        </p:tav>
                                      </p:tavLst>
                                    </p:anim>
                                    <p:anim calcmode="lin" valueType="num">
                                      <p:cBhvr additive="base">
                                        <p:cTn id="31" dur="500" fill="hold"/>
                                        <p:tgtEl>
                                          <p:spTgt spid="1500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5008"/>
                                        </p:tgtEl>
                                        <p:attrNameLst>
                                          <p:attrName>style.visibility</p:attrName>
                                        </p:attrNameLst>
                                      </p:cBhvr>
                                      <p:to>
                                        <p:strVal val="visible"/>
                                      </p:to>
                                    </p:set>
                                    <p:animEffect transition="in" filter="wheel(4)">
                                      <p:cBhvr>
                                        <p:cTn id="36" dur="2000"/>
                                        <p:tgtEl>
                                          <p:spTgt spid="1500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15011"/>
                                        </p:tgtEl>
                                        <p:attrNameLst>
                                          <p:attrName>style.visibility</p:attrName>
                                        </p:attrNameLst>
                                      </p:cBhvr>
                                      <p:to>
                                        <p:strVal val="visible"/>
                                      </p:to>
                                    </p:set>
                                    <p:animEffect transition="in" filter="plus(in)">
                                      <p:cBhvr>
                                        <p:cTn id="41" dur="1000"/>
                                        <p:tgtEl>
                                          <p:spTgt spid="150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012"/>
                                        </p:tgtEl>
                                        <p:attrNameLst>
                                          <p:attrName>style.visibility</p:attrName>
                                        </p:attrNameLst>
                                      </p:cBhvr>
                                      <p:to>
                                        <p:strVal val="visible"/>
                                      </p:to>
                                    </p:set>
                                    <p:anim calcmode="lin" valueType="num">
                                      <p:cBhvr additive="base">
                                        <p:cTn id="46" dur="500" fill="hold"/>
                                        <p:tgtEl>
                                          <p:spTgt spid="15012"/>
                                        </p:tgtEl>
                                        <p:attrNameLst>
                                          <p:attrName>ppt_x</p:attrName>
                                        </p:attrNameLst>
                                      </p:cBhvr>
                                      <p:tavLst>
                                        <p:tav tm="0">
                                          <p:val>
                                            <p:strVal val="#ppt_x"/>
                                          </p:val>
                                        </p:tav>
                                        <p:tav tm="100000">
                                          <p:val>
                                            <p:strVal val="#ppt_x"/>
                                          </p:val>
                                        </p:tav>
                                      </p:tavLst>
                                    </p:anim>
                                    <p:anim calcmode="lin" valueType="num">
                                      <p:cBhvr additive="base">
                                        <p:cTn id="47" dur="500" fill="hold"/>
                                        <p:tgtEl>
                                          <p:spTgt spid="1501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4607"/>
                                        </p:tgtEl>
                                        <p:attrNameLst>
                                          <p:attrName>style.visibility</p:attrName>
                                        </p:attrNameLst>
                                      </p:cBhvr>
                                      <p:to>
                                        <p:strVal val="visible"/>
                                      </p:to>
                                    </p:set>
                                    <p:anim calcmode="discrete" valueType="clr">
                                      <p:cBhvr override="childStyle">
                                        <p:cTn id="52" dur="80"/>
                                        <p:tgtEl>
                                          <p:spTgt spid="14607"/>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14607"/>
                                        </p:tgtEl>
                                        <p:attrNameLst>
                                          <p:attrName>fillcolor</p:attrName>
                                        </p:attrNameLst>
                                      </p:cBhvr>
                                      <p:tavLst>
                                        <p:tav tm="0">
                                          <p:val>
                                            <p:clrVal>
                                              <a:schemeClr val="accent2"/>
                                            </p:clrVal>
                                          </p:val>
                                        </p:tav>
                                        <p:tav tm="50000">
                                          <p:val>
                                            <p:clrVal>
                                              <a:schemeClr val="hlink"/>
                                            </p:clrVal>
                                          </p:val>
                                        </p:tav>
                                      </p:tavLst>
                                    </p:anim>
                                    <p:set>
                                      <p:cBhvr>
                                        <p:cTn id="54" dur="80"/>
                                        <p:tgtEl>
                                          <p:spTgt spid="14607"/>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iterate type="lt">
                                    <p:tmPct val="0"/>
                                  </p:iterate>
                                  <p:childTnLst>
                                    <p:animEffect transition="out" filter="fade">
                                      <p:cBhvr>
                                        <p:cTn id="58" dur="1000"/>
                                        <p:tgtEl>
                                          <p:spTgt spid="14607"/>
                                        </p:tgtEl>
                                      </p:cBhvr>
                                    </p:animEffect>
                                    <p:anim calcmode="lin" valueType="num">
                                      <p:cBhvr>
                                        <p:cTn id="59" dur="1000"/>
                                        <p:tgtEl>
                                          <p:spTgt spid="14607"/>
                                        </p:tgtEl>
                                        <p:attrNameLst>
                                          <p:attrName>ppt_x</p:attrName>
                                        </p:attrNameLst>
                                      </p:cBhvr>
                                      <p:tavLst>
                                        <p:tav tm="0">
                                          <p:val>
                                            <p:strVal val="ppt_x"/>
                                          </p:val>
                                        </p:tav>
                                        <p:tav tm="100000">
                                          <p:val>
                                            <p:strVal val="ppt_x"/>
                                          </p:val>
                                        </p:tav>
                                      </p:tavLst>
                                    </p:anim>
                                    <p:anim calcmode="lin" valueType="num">
                                      <p:cBhvr>
                                        <p:cTn id="60" dur="1000"/>
                                        <p:tgtEl>
                                          <p:spTgt spid="14607"/>
                                        </p:tgtEl>
                                        <p:attrNameLst>
                                          <p:attrName>ppt_y</p:attrName>
                                        </p:attrNameLst>
                                      </p:cBhvr>
                                      <p:tavLst>
                                        <p:tav tm="0">
                                          <p:val>
                                            <p:strVal val="ppt_y"/>
                                          </p:val>
                                        </p:tav>
                                        <p:tav tm="100000">
                                          <p:val>
                                            <p:strVal val="ppt_y+.1"/>
                                          </p:val>
                                        </p:tav>
                                      </p:tavLst>
                                    </p:anim>
                                    <p:set>
                                      <p:cBhvr>
                                        <p:cTn id="61" dur="1" fill="hold">
                                          <p:stCondLst>
                                            <p:cond delay="999"/>
                                          </p:stCondLst>
                                        </p:cTn>
                                        <p:tgtEl>
                                          <p:spTgt spid="1460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5004"/>
                                        </p:tgtEl>
                                        <p:attrNameLst>
                                          <p:attrName>style.visibility</p:attrName>
                                        </p:attrNameLst>
                                      </p:cBhvr>
                                      <p:to>
                                        <p:strVal val="visible"/>
                                      </p:to>
                                    </p:set>
                                    <p:anim calcmode="discrete" valueType="clr">
                                      <p:cBhvr override="childStyle">
                                        <p:cTn id="66" dur="80"/>
                                        <p:tgtEl>
                                          <p:spTgt spid="15004"/>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5004"/>
                                        </p:tgtEl>
                                        <p:attrNameLst>
                                          <p:attrName>fillcolor</p:attrName>
                                        </p:attrNameLst>
                                      </p:cBhvr>
                                      <p:tavLst>
                                        <p:tav tm="0">
                                          <p:val>
                                            <p:clrVal>
                                              <a:schemeClr val="accent2"/>
                                            </p:clrVal>
                                          </p:val>
                                        </p:tav>
                                        <p:tav tm="50000">
                                          <p:val>
                                            <p:clrVal>
                                              <a:schemeClr val="hlink"/>
                                            </p:clrVal>
                                          </p:val>
                                        </p:tav>
                                      </p:tavLst>
                                    </p:anim>
                                    <p:set>
                                      <p:cBhvr>
                                        <p:cTn id="68" dur="80"/>
                                        <p:tgtEl>
                                          <p:spTgt spid="150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07" grpId="0"/>
      <p:bldP spid="14607" grpId="1"/>
      <p:bldP spid="15004" grpId="0"/>
      <p:bldP spid="15008" grpId="0" animBg="1"/>
      <p:bldP spid="15009" grpId="0"/>
      <p:bldP spid="15011" grpId="0" animBg="1"/>
      <p:bldP spid="15012" grpId="0"/>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575344-E6D9-4D16-BA2D-50416F9990E9}" type="slidenum">
              <a:rPr lang="en-US" altLang="en-US" sz="1400" smtClean="0"/>
              <a:pPr>
                <a:spcBef>
                  <a:spcPct val="0"/>
                </a:spcBef>
                <a:buFontTx/>
                <a:buNone/>
              </a:pPr>
              <a:t>15</a:t>
            </a:fld>
            <a:endParaRPr lang="en-US" altLang="en-US" sz="1400" smtClean="0"/>
          </a:p>
        </p:txBody>
      </p:sp>
      <p:graphicFrame>
        <p:nvGraphicFramePr>
          <p:cNvPr id="18768" name="Group 336"/>
          <p:cNvGraphicFramePr>
            <a:graphicFrameLocks noGrp="1"/>
          </p:cNvGraphicFramePr>
          <p:nvPr/>
        </p:nvGraphicFramePr>
        <p:xfrm>
          <a:off x="2225675" y="1987550"/>
          <a:ext cx="3654425" cy="3473454"/>
        </p:xfrm>
        <a:graphic>
          <a:graphicData uri="http://schemas.openxmlformats.org/drawingml/2006/table">
            <a:tbl>
              <a:tblPr/>
              <a:tblGrid>
                <a:gridCol w="366713">
                  <a:extLst>
                    <a:ext uri="{9D8B030D-6E8A-4147-A177-3AD203B41FA5}"/>
                  </a:extLst>
                </a:gridCol>
                <a:gridCol w="363537">
                  <a:extLst>
                    <a:ext uri="{9D8B030D-6E8A-4147-A177-3AD203B41FA5}"/>
                  </a:extLst>
                </a:gridCol>
                <a:gridCol w="366713">
                  <a:extLst>
                    <a:ext uri="{9D8B030D-6E8A-4147-A177-3AD203B41FA5}"/>
                  </a:extLst>
                </a:gridCol>
                <a:gridCol w="363537">
                  <a:extLst>
                    <a:ext uri="{9D8B030D-6E8A-4147-A177-3AD203B41FA5}"/>
                  </a:extLst>
                </a:gridCol>
                <a:gridCol w="366713">
                  <a:extLst>
                    <a:ext uri="{9D8B030D-6E8A-4147-A177-3AD203B41FA5}"/>
                  </a:extLst>
                </a:gridCol>
                <a:gridCol w="366712">
                  <a:extLst>
                    <a:ext uri="{9D8B030D-6E8A-4147-A177-3AD203B41FA5}"/>
                  </a:extLst>
                </a:gridCol>
                <a:gridCol w="363538">
                  <a:extLst>
                    <a:ext uri="{9D8B030D-6E8A-4147-A177-3AD203B41FA5}"/>
                  </a:extLst>
                </a:gridCol>
                <a:gridCol w="366712">
                  <a:extLst>
                    <a:ext uri="{9D8B030D-6E8A-4147-A177-3AD203B41FA5}"/>
                  </a:extLst>
                </a:gridCol>
                <a:gridCol w="363538">
                  <a:extLst>
                    <a:ext uri="{9D8B030D-6E8A-4147-A177-3AD203B41FA5}"/>
                  </a:extLst>
                </a:gridCol>
                <a:gridCol w="366712">
                  <a:extLst>
                    <a:ext uri="{9D8B030D-6E8A-4147-A177-3AD203B41FA5}"/>
                  </a:extLst>
                </a:gridCol>
              </a:tblGrid>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6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347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a:noFill/>
                    </a:lnTlToBr>
                    <a:lnBlToTr>
                      <a:noFill/>
                    </a:lnBlToTr>
                    <a:solidFill>
                      <a:schemeClr val="folHlink"/>
                    </a:solidFill>
                  </a:tcPr>
                </a:tc>
                <a:extLst>
                  <a:ext uri="{0D108BD9-81ED-4DB2-BD59-A6C34878D82A}"/>
                </a:extLst>
              </a:tr>
            </a:tbl>
          </a:graphicData>
        </a:graphic>
      </p:graphicFrame>
      <p:sp>
        <p:nvSpPr>
          <p:cNvPr id="18561" name="Text Box 129"/>
          <p:cNvSpPr txBox="1">
            <a:spLocks noChangeArrowheads="1"/>
          </p:cNvSpPr>
          <p:nvPr/>
        </p:nvSpPr>
        <p:spPr bwMode="auto">
          <a:xfrm>
            <a:off x="1673225" y="393700"/>
            <a:ext cx="8994775" cy="650875"/>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990033"/>
                </a:solidFill>
                <a:latin typeface="Times New Roman" panose="02020603050405020304" pitchFamily="18" charset="0"/>
                <a:cs typeface="Times New Roman" panose="02020603050405020304" pitchFamily="18" charset="0"/>
              </a:rPr>
              <a:t>1m</a:t>
            </a:r>
            <a:r>
              <a:rPr lang="en-US" altLang="en-US" sz="3600" b="1" baseline="30000">
                <a:solidFill>
                  <a:srgbClr val="990033"/>
                </a:solidFill>
                <a:latin typeface="Times New Roman" panose="02020603050405020304" pitchFamily="18" charset="0"/>
                <a:cs typeface="Times New Roman" panose="02020603050405020304" pitchFamily="18" charset="0"/>
              </a:rPr>
              <a:t>2</a:t>
            </a:r>
            <a:r>
              <a:rPr lang="en-US" altLang="en-US" sz="3600" b="1">
                <a:solidFill>
                  <a:srgbClr val="990033"/>
                </a:solidFill>
                <a:latin typeface="Times New Roman" panose="02020603050405020304" pitchFamily="18" charset="0"/>
                <a:cs typeface="Times New Roman" panose="02020603050405020304" pitchFamily="18" charset="0"/>
              </a:rPr>
              <a:t> bằng bao nhiêu đề- xi- mét vuông?</a:t>
            </a:r>
          </a:p>
        </p:txBody>
      </p:sp>
      <p:sp>
        <p:nvSpPr>
          <p:cNvPr id="21632" name="Text Box 132"/>
          <p:cNvSpPr txBox="1">
            <a:spLocks noChangeArrowheads="1"/>
          </p:cNvSpPr>
          <p:nvPr/>
        </p:nvSpPr>
        <p:spPr bwMode="auto">
          <a:xfrm>
            <a:off x="6780213" y="3352800"/>
            <a:ext cx="10620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dirty="0">
                <a:solidFill>
                  <a:srgbClr val="FF0000"/>
                </a:solidFill>
                <a:latin typeface="Times New Roman" panose="02020603050405020304" pitchFamily="18" charset="0"/>
                <a:cs typeface="Times New Roman" panose="02020603050405020304" pitchFamily="18" charset="0"/>
              </a:rPr>
              <a:t>1m</a:t>
            </a:r>
            <a:r>
              <a:rPr lang="en-US" altLang="en-US" sz="3600" b="1" i="1" baseline="30000" dirty="0">
                <a:solidFill>
                  <a:srgbClr val="FF0000"/>
                </a:solidFill>
                <a:latin typeface="Times New Roman" panose="02020603050405020304" pitchFamily="18" charset="0"/>
                <a:cs typeface="Times New Roman" panose="02020603050405020304" pitchFamily="18" charset="0"/>
              </a:rPr>
              <a:t>2</a:t>
            </a:r>
          </a:p>
        </p:txBody>
      </p:sp>
      <p:sp>
        <p:nvSpPr>
          <p:cNvPr id="21633" name="AutoShape 133"/>
          <p:cNvSpPr>
            <a:spLocks/>
          </p:cNvSpPr>
          <p:nvPr/>
        </p:nvSpPr>
        <p:spPr bwMode="auto">
          <a:xfrm>
            <a:off x="5943600" y="1987550"/>
            <a:ext cx="608013" cy="3414713"/>
          </a:xfrm>
          <a:prstGeom prst="rightBrace">
            <a:avLst>
              <a:gd name="adj1" fmla="val 46802"/>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634" name="Text Box 135"/>
          <p:cNvSpPr txBox="1">
            <a:spLocks noChangeArrowheads="1"/>
          </p:cNvSpPr>
          <p:nvPr/>
        </p:nvSpPr>
        <p:spPr bwMode="auto">
          <a:xfrm>
            <a:off x="3590925" y="5629275"/>
            <a:ext cx="684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6600"/>
                </a:solidFill>
              </a:rPr>
              <a:t>1 m</a:t>
            </a:r>
          </a:p>
        </p:txBody>
      </p:sp>
      <p:sp>
        <p:nvSpPr>
          <p:cNvPr id="21635" name="Rectangle 337"/>
          <p:cNvSpPr>
            <a:spLocks noChangeArrowheads="1"/>
          </p:cNvSpPr>
          <p:nvPr/>
        </p:nvSpPr>
        <p:spPr bwMode="auto">
          <a:xfrm>
            <a:off x="2225675" y="1987550"/>
            <a:ext cx="379413" cy="379413"/>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636" name="AutoShape 338"/>
          <p:cNvSpPr>
            <a:spLocks/>
          </p:cNvSpPr>
          <p:nvPr/>
        </p:nvSpPr>
        <p:spPr bwMode="auto">
          <a:xfrm rot="5400000">
            <a:off x="2282826" y="1550987"/>
            <a:ext cx="265112" cy="379413"/>
          </a:xfrm>
          <a:prstGeom prst="leftBrace">
            <a:avLst>
              <a:gd name="adj1" fmla="val 11926"/>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637" name="Text Box 339"/>
          <p:cNvSpPr txBox="1">
            <a:spLocks noChangeArrowheads="1"/>
          </p:cNvSpPr>
          <p:nvPr/>
        </p:nvSpPr>
        <p:spPr bwMode="auto">
          <a:xfrm>
            <a:off x="1846263" y="1228725"/>
            <a:ext cx="1214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1dm</a:t>
            </a:r>
            <a:r>
              <a:rPr lang="en-US" altLang="en-US" sz="2400" b="1" baseline="30000">
                <a:solidFill>
                  <a:srgbClr val="FF0000"/>
                </a:solidFill>
                <a:latin typeface="Times New Roman" panose="02020603050405020304" pitchFamily="18" charset="0"/>
                <a:cs typeface="Times New Roman" panose="02020603050405020304" pitchFamily="18" charset="0"/>
              </a:rPr>
              <a:t>2</a:t>
            </a:r>
          </a:p>
        </p:txBody>
      </p:sp>
      <p:sp>
        <p:nvSpPr>
          <p:cNvPr id="18772" name="Text Box 340"/>
          <p:cNvSpPr txBox="1">
            <a:spLocks noChangeArrowheads="1"/>
          </p:cNvSpPr>
          <p:nvPr/>
        </p:nvSpPr>
        <p:spPr bwMode="auto">
          <a:xfrm>
            <a:off x="7689795" y="3429000"/>
            <a:ext cx="2522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dirty="0">
                <a:solidFill>
                  <a:srgbClr val="0000FF"/>
                </a:solidFill>
                <a:latin typeface="Times New Roman" panose="02020603050405020304" pitchFamily="18" charset="0"/>
                <a:cs typeface="Times New Roman" panose="02020603050405020304" pitchFamily="18" charset="0"/>
              </a:rPr>
              <a:t>= 100 dm</a:t>
            </a:r>
            <a:r>
              <a:rPr lang="en-US" altLang="en-US" sz="3600" b="1" i="1" baseline="30000" dirty="0">
                <a:solidFill>
                  <a:srgbClr val="0000FF"/>
                </a:solidFill>
                <a:latin typeface="Times New Roman" panose="02020603050405020304" pitchFamily="18" charset="0"/>
                <a:cs typeface="Times New Roman" panose="02020603050405020304" pitchFamily="18" charset="0"/>
              </a:rPr>
              <a:t>2</a:t>
            </a:r>
            <a:endParaRPr lang="en-US" altLang="en-US" sz="3600" baseline="30000" dirty="0">
              <a:solidFill>
                <a:srgbClr val="0000FF"/>
              </a:solidFill>
              <a:latin typeface="Times New Roman" panose="02020603050405020304" pitchFamily="18" charset="0"/>
              <a:cs typeface="Times New Roman" panose="02020603050405020304" pitchFamily="18" charset="0"/>
            </a:endParaRPr>
          </a:p>
        </p:txBody>
      </p:sp>
      <p:sp>
        <p:nvSpPr>
          <p:cNvPr id="21639" name="Line 341"/>
          <p:cNvSpPr>
            <a:spLocks noChangeShapeType="1"/>
          </p:cNvSpPr>
          <p:nvPr/>
        </p:nvSpPr>
        <p:spPr bwMode="auto">
          <a:xfrm>
            <a:off x="2225675" y="5629275"/>
            <a:ext cx="3643313" cy="0"/>
          </a:xfrm>
          <a:prstGeom prst="line">
            <a:avLst/>
          </a:prstGeom>
          <a:noFill/>
          <a:ln w="952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0" name="Line 342"/>
          <p:cNvSpPr>
            <a:spLocks noChangeShapeType="1"/>
          </p:cNvSpPr>
          <p:nvPr/>
        </p:nvSpPr>
        <p:spPr bwMode="auto">
          <a:xfrm flipV="1">
            <a:off x="2073275" y="1911350"/>
            <a:ext cx="0" cy="531813"/>
          </a:xfrm>
          <a:prstGeom prst="line">
            <a:avLst/>
          </a:prstGeom>
          <a:noFill/>
          <a:ln w="9525">
            <a:solidFill>
              <a:srgbClr val="008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1" name="Text Box 343"/>
          <p:cNvSpPr txBox="1">
            <a:spLocks noChangeArrowheads="1"/>
          </p:cNvSpPr>
          <p:nvPr/>
        </p:nvSpPr>
        <p:spPr bwMode="auto">
          <a:xfrm>
            <a:off x="1524000" y="2366963"/>
            <a:ext cx="777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006600"/>
                </a:solidFill>
                <a:latin typeface="Times New Roman" panose="02020603050405020304" pitchFamily="18" charset="0"/>
                <a:cs typeface="Times New Roman" panose="02020603050405020304" pitchFamily="18" charset="0"/>
              </a:rPr>
              <a:t>1 dm</a:t>
            </a:r>
          </a:p>
        </p:txBody>
      </p:sp>
      <p:sp>
        <p:nvSpPr>
          <p:cNvPr id="18776" name="Text Box 344"/>
          <p:cNvSpPr txBox="1">
            <a:spLocks noChangeArrowheads="1"/>
          </p:cNvSpPr>
          <p:nvPr/>
        </p:nvSpPr>
        <p:spPr bwMode="auto">
          <a:xfrm>
            <a:off x="6703715" y="4263845"/>
            <a:ext cx="23531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100 dm</a:t>
            </a:r>
            <a:r>
              <a:rPr lang="en-US" altLang="en-US" sz="3600" b="1" baseline="30000" dirty="0">
                <a:solidFill>
                  <a:srgbClr val="0000FF"/>
                </a:solidFill>
                <a:latin typeface="Times New Roman" panose="02020603050405020304" pitchFamily="18" charset="0"/>
                <a:cs typeface="Times New Roman" panose="02020603050405020304" pitchFamily="18" charset="0"/>
              </a:rPr>
              <a:t>2</a:t>
            </a:r>
          </a:p>
        </p:txBody>
      </p:sp>
      <p:sp>
        <p:nvSpPr>
          <p:cNvPr id="18777" name="Text Box 345"/>
          <p:cNvSpPr txBox="1">
            <a:spLocks noChangeArrowheads="1"/>
          </p:cNvSpPr>
          <p:nvPr/>
        </p:nvSpPr>
        <p:spPr bwMode="auto">
          <a:xfrm>
            <a:off x="8525257" y="4300451"/>
            <a:ext cx="18208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FF0000"/>
                </a:solidFill>
                <a:latin typeface="Times New Roman" panose="02020603050405020304" pitchFamily="18" charset="0"/>
                <a:cs typeface="Times New Roman" panose="02020603050405020304" pitchFamily="18" charset="0"/>
              </a:rPr>
              <a:t>= 1 m</a:t>
            </a:r>
            <a:r>
              <a:rPr lang="en-US" altLang="en-US" sz="3600" b="1" baseline="30000" dirty="0">
                <a:solidFill>
                  <a:srgbClr val="FF0000"/>
                </a:solidFill>
                <a:latin typeface="Times New Roman" panose="02020603050405020304" pitchFamily="18" charset="0"/>
                <a:cs typeface="Times New Roman" panose="02020603050405020304" pitchFamily="18" charset="0"/>
              </a:rPr>
              <a:t>2</a:t>
            </a:r>
          </a:p>
        </p:txBody>
      </p:sp>
    </p:spTree>
    <p:custDataLst>
      <p:tags r:id="rId1"/>
    </p:custDataLst>
  </p:cSld>
  <p:clrMapOvr>
    <a:masterClrMapping/>
  </p:clrMapOvr>
  <p:transition spd="med" advTm="16576">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561"/>
                                        </p:tgtEl>
                                        <p:attrNameLst>
                                          <p:attrName>style.visibility</p:attrName>
                                        </p:attrNameLst>
                                      </p:cBhvr>
                                      <p:to>
                                        <p:strVal val="visible"/>
                                      </p:to>
                                    </p:set>
                                    <p:anim calcmode="discrete" valueType="clr">
                                      <p:cBhvr override="childStyle">
                                        <p:cTn id="7" dur="80"/>
                                        <p:tgtEl>
                                          <p:spTgt spid="185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561"/>
                                        </p:tgtEl>
                                        <p:attrNameLst>
                                          <p:attrName>fillcolor</p:attrName>
                                        </p:attrNameLst>
                                      </p:cBhvr>
                                      <p:tavLst>
                                        <p:tav tm="0">
                                          <p:val>
                                            <p:clrVal>
                                              <a:schemeClr val="accent2"/>
                                            </p:clrVal>
                                          </p:val>
                                        </p:tav>
                                        <p:tav tm="50000">
                                          <p:val>
                                            <p:clrVal>
                                              <a:schemeClr val="hlink"/>
                                            </p:clrVal>
                                          </p:val>
                                        </p:tav>
                                      </p:tavLst>
                                    </p:anim>
                                    <p:set>
                                      <p:cBhvr>
                                        <p:cTn id="9" dur="80"/>
                                        <p:tgtEl>
                                          <p:spTgt spid="1856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8772"/>
                                        </p:tgtEl>
                                        <p:attrNameLst>
                                          <p:attrName>style.visibility</p:attrName>
                                        </p:attrNameLst>
                                      </p:cBhvr>
                                      <p:to>
                                        <p:strVal val="visible"/>
                                      </p:to>
                                    </p:set>
                                    <p:animEffect transition="in" filter="fade">
                                      <p:cBhvr>
                                        <p:cTn id="14" dur="800" decel="100000"/>
                                        <p:tgtEl>
                                          <p:spTgt spid="18772"/>
                                        </p:tgtEl>
                                      </p:cBhvr>
                                    </p:animEffect>
                                    <p:anim calcmode="lin" valueType="num">
                                      <p:cBhvr>
                                        <p:cTn id="15" dur="800" decel="100000" fill="hold"/>
                                        <p:tgtEl>
                                          <p:spTgt spid="18772"/>
                                        </p:tgtEl>
                                        <p:attrNameLst>
                                          <p:attrName>style.rotation</p:attrName>
                                        </p:attrNameLst>
                                      </p:cBhvr>
                                      <p:tavLst>
                                        <p:tav tm="0">
                                          <p:val>
                                            <p:fltVal val="-90"/>
                                          </p:val>
                                        </p:tav>
                                        <p:tav tm="100000">
                                          <p:val>
                                            <p:fltVal val="0"/>
                                          </p:val>
                                        </p:tav>
                                      </p:tavLst>
                                    </p:anim>
                                    <p:anim calcmode="lin" valueType="num">
                                      <p:cBhvr>
                                        <p:cTn id="16" dur="800" decel="100000" fill="hold"/>
                                        <p:tgtEl>
                                          <p:spTgt spid="18772"/>
                                        </p:tgtEl>
                                        <p:attrNameLst>
                                          <p:attrName>ppt_x</p:attrName>
                                        </p:attrNameLst>
                                      </p:cBhvr>
                                      <p:tavLst>
                                        <p:tav tm="0">
                                          <p:val>
                                            <p:strVal val="#ppt_x+0.4"/>
                                          </p:val>
                                        </p:tav>
                                        <p:tav tm="100000">
                                          <p:val>
                                            <p:strVal val="#ppt_x-0.05"/>
                                          </p:val>
                                        </p:tav>
                                      </p:tavLst>
                                    </p:anim>
                                    <p:anim calcmode="lin" valueType="num">
                                      <p:cBhvr>
                                        <p:cTn id="17" dur="800" decel="100000" fill="hold"/>
                                        <p:tgtEl>
                                          <p:spTgt spid="1877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877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8772"/>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18776"/>
                                        </p:tgtEl>
                                        <p:attrNameLst>
                                          <p:attrName>style.visibility</p:attrName>
                                        </p:attrNameLst>
                                      </p:cBhvr>
                                      <p:to>
                                        <p:strVal val="visible"/>
                                      </p:to>
                                    </p:set>
                                    <p:animEffect transition="in" filter="fade">
                                      <p:cBhvr>
                                        <p:cTn id="24" dur="1000"/>
                                        <p:tgtEl>
                                          <p:spTgt spid="18776"/>
                                        </p:tgtEl>
                                      </p:cBhvr>
                                    </p:animEffect>
                                    <p:anim calcmode="lin" valueType="num">
                                      <p:cBhvr>
                                        <p:cTn id="25" dur="1000" fill="hold"/>
                                        <p:tgtEl>
                                          <p:spTgt spid="18776"/>
                                        </p:tgtEl>
                                        <p:attrNameLst>
                                          <p:attrName>ppt_x</p:attrName>
                                        </p:attrNameLst>
                                      </p:cBhvr>
                                      <p:tavLst>
                                        <p:tav tm="0">
                                          <p:val>
                                            <p:strVal val="#ppt_x-.1"/>
                                          </p:val>
                                        </p:tav>
                                        <p:tav tm="100000">
                                          <p:val>
                                            <p:strVal val="#ppt_x"/>
                                          </p:val>
                                        </p:tav>
                                      </p:tavLst>
                                    </p:anim>
                                    <p:anim calcmode="lin" valueType="num">
                                      <p:cBhvr>
                                        <p:cTn id="26" dur="1000" fill="hold"/>
                                        <p:tgtEl>
                                          <p:spTgt spid="1877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8777"/>
                                        </p:tgtEl>
                                        <p:attrNameLst>
                                          <p:attrName>style.visibility</p:attrName>
                                        </p:attrNameLst>
                                      </p:cBhvr>
                                      <p:to>
                                        <p:strVal val="visible"/>
                                      </p:to>
                                    </p:set>
                                    <p:anim calcmode="lin" valueType="num">
                                      <p:cBhvr additive="base">
                                        <p:cTn id="31" dur="500" fill="hold"/>
                                        <p:tgtEl>
                                          <p:spTgt spid="18777"/>
                                        </p:tgtEl>
                                        <p:attrNameLst>
                                          <p:attrName>ppt_x</p:attrName>
                                        </p:attrNameLst>
                                      </p:cBhvr>
                                      <p:tavLst>
                                        <p:tav tm="0">
                                          <p:val>
                                            <p:strVal val="#ppt_x"/>
                                          </p:val>
                                        </p:tav>
                                        <p:tav tm="100000">
                                          <p:val>
                                            <p:strVal val="#ppt_x"/>
                                          </p:val>
                                        </p:tav>
                                      </p:tavLst>
                                    </p:anim>
                                    <p:anim calcmode="lin" valueType="num">
                                      <p:cBhvr additive="base">
                                        <p:cTn id="32" dur="500" fill="hold"/>
                                        <p:tgtEl>
                                          <p:spTgt spid="187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61" grpId="0" animBg="1"/>
      <p:bldP spid="18772" grpId="0"/>
      <p:bldP spid="18776" grpId="0"/>
      <p:bldP spid="187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F330B4-63B9-4B3A-A80A-356BF0CF6B90}" type="slidenum">
              <a:rPr lang="en-US" altLang="en-US" sz="1400" smtClean="0"/>
              <a:pPr>
                <a:spcBef>
                  <a:spcPct val="0"/>
                </a:spcBef>
                <a:buFontTx/>
                <a:buNone/>
              </a:pPr>
              <a:t>16</a:t>
            </a:fld>
            <a:endParaRPr lang="en-US" altLang="en-US" sz="1400" smtClean="0"/>
          </a:p>
        </p:txBody>
      </p:sp>
      <p:sp>
        <p:nvSpPr>
          <p:cNvPr id="68610" name="Rectangle 2"/>
          <p:cNvSpPr>
            <a:spLocks noGrp="1" noChangeArrowheads="1"/>
          </p:cNvSpPr>
          <p:nvPr>
            <p:ph type="title"/>
          </p:nvPr>
        </p:nvSpPr>
        <p:spPr>
          <a:xfrm>
            <a:off x="1981200" y="0"/>
            <a:ext cx="8686800" cy="1143000"/>
          </a:xfrm>
        </p:spPr>
        <p:txBody>
          <a:bodyPr/>
          <a:lstStyle/>
          <a:p>
            <a:pPr eaLnBrk="1" hangingPunct="1"/>
            <a:r>
              <a:rPr lang="en-US" altLang="en-US" sz="3200" b="1" dirty="0" smtClean="0">
                <a:solidFill>
                  <a:srgbClr val="990033"/>
                </a:solidFill>
              </a:rPr>
              <a:t>1 dm</a:t>
            </a:r>
            <a:r>
              <a:rPr lang="en-US" altLang="en-US" sz="3200" b="1" baseline="30000" dirty="0" smtClean="0">
                <a:solidFill>
                  <a:srgbClr val="990033"/>
                </a:solidFill>
              </a:rPr>
              <a:t>2</a:t>
            </a:r>
            <a:r>
              <a:rPr lang="en-US" altLang="en-US" sz="3200" b="1" dirty="0" smtClean="0">
                <a:solidFill>
                  <a:srgbClr val="990033"/>
                </a:solidFill>
              </a:rPr>
              <a:t> </a:t>
            </a:r>
            <a:r>
              <a:rPr lang="en-US" altLang="en-US" sz="3200" b="1" dirty="0" err="1" smtClean="0">
                <a:solidFill>
                  <a:srgbClr val="990033"/>
                </a:solidFill>
              </a:rPr>
              <a:t>bằng</a:t>
            </a:r>
            <a:r>
              <a:rPr lang="en-US" altLang="en-US" sz="3200" b="1" dirty="0" smtClean="0">
                <a:solidFill>
                  <a:srgbClr val="990033"/>
                </a:solidFill>
              </a:rPr>
              <a:t> </a:t>
            </a:r>
            <a:r>
              <a:rPr lang="en-US" altLang="en-US" sz="3200" b="1" dirty="0" err="1" smtClean="0">
                <a:solidFill>
                  <a:srgbClr val="990033"/>
                </a:solidFill>
              </a:rPr>
              <a:t>bao</a:t>
            </a:r>
            <a:r>
              <a:rPr lang="en-US" altLang="en-US" sz="3200" b="1" dirty="0" smtClean="0">
                <a:solidFill>
                  <a:srgbClr val="990033"/>
                </a:solidFill>
              </a:rPr>
              <a:t> </a:t>
            </a:r>
            <a:r>
              <a:rPr lang="en-US" altLang="en-US" sz="3200" b="1" dirty="0" err="1" smtClean="0">
                <a:solidFill>
                  <a:srgbClr val="990033"/>
                </a:solidFill>
              </a:rPr>
              <a:t>nhiêu</a:t>
            </a:r>
            <a:r>
              <a:rPr lang="en-US" altLang="en-US" sz="3200" b="1" dirty="0" smtClean="0">
                <a:solidFill>
                  <a:srgbClr val="990033"/>
                </a:solidFill>
              </a:rPr>
              <a:t> </a:t>
            </a:r>
            <a:r>
              <a:rPr lang="en-US" altLang="en-US" sz="3200" b="1" dirty="0" err="1" smtClean="0">
                <a:solidFill>
                  <a:srgbClr val="990033"/>
                </a:solidFill>
              </a:rPr>
              <a:t>xăng-ti-mét</a:t>
            </a:r>
            <a:r>
              <a:rPr lang="en-US" altLang="en-US" sz="3200" b="1" dirty="0" smtClean="0">
                <a:solidFill>
                  <a:srgbClr val="990033"/>
                </a:solidFill>
              </a:rPr>
              <a:t> </a:t>
            </a:r>
            <a:r>
              <a:rPr lang="en-US" altLang="en-US" sz="3200" b="1" dirty="0" err="1" smtClean="0">
                <a:solidFill>
                  <a:srgbClr val="990033"/>
                </a:solidFill>
              </a:rPr>
              <a:t>vuông</a:t>
            </a:r>
            <a:r>
              <a:rPr lang="en-US" altLang="en-US" sz="3200" b="1" dirty="0" smtClean="0">
                <a:solidFill>
                  <a:srgbClr val="990033"/>
                </a:solidFill>
              </a:rPr>
              <a:t>?</a:t>
            </a:r>
          </a:p>
        </p:txBody>
      </p:sp>
      <p:sp>
        <p:nvSpPr>
          <p:cNvPr id="68611" name="Text Box 3"/>
          <p:cNvSpPr txBox="1">
            <a:spLocks noChangeArrowheads="1"/>
          </p:cNvSpPr>
          <p:nvPr/>
        </p:nvSpPr>
        <p:spPr bwMode="auto">
          <a:xfrm>
            <a:off x="7007225" y="1531938"/>
            <a:ext cx="34147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00FF"/>
                </a:solidFill>
              </a:rPr>
              <a:t>1 dm</a:t>
            </a:r>
            <a:r>
              <a:rPr lang="en-US" altLang="en-US" sz="2800" b="1" baseline="30000" dirty="0">
                <a:solidFill>
                  <a:srgbClr val="0000FF"/>
                </a:solidFill>
              </a:rPr>
              <a:t>2 </a:t>
            </a:r>
            <a:r>
              <a:rPr lang="en-US" altLang="en-US" sz="2800" b="1" dirty="0">
                <a:solidFill>
                  <a:srgbClr val="0000FF"/>
                </a:solidFill>
              </a:rPr>
              <a:t> =  100 cm</a:t>
            </a:r>
            <a:r>
              <a:rPr lang="en-US" altLang="en-US" sz="2800" b="1" baseline="30000" dirty="0">
                <a:solidFill>
                  <a:srgbClr val="0000FF"/>
                </a:solidFill>
              </a:rPr>
              <a:t>2 </a:t>
            </a:r>
          </a:p>
        </p:txBody>
      </p:sp>
      <p:sp>
        <p:nvSpPr>
          <p:cNvPr id="68612" name="Text Box 4"/>
          <p:cNvSpPr txBox="1">
            <a:spLocks noChangeArrowheads="1"/>
          </p:cNvSpPr>
          <p:nvPr/>
        </p:nvSpPr>
        <p:spPr bwMode="auto">
          <a:xfrm>
            <a:off x="7005638" y="3276600"/>
            <a:ext cx="34163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990033"/>
                </a:solidFill>
              </a:rPr>
              <a:t>1 m</a:t>
            </a:r>
            <a:r>
              <a:rPr lang="en-US" altLang="en-US" sz="2800" b="1" baseline="30000" dirty="0">
                <a:solidFill>
                  <a:srgbClr val="990033"/>
                </a:solidFill>
              </a:rPr>
              <a:t>2 </a:t>
            </a:r>
            <a:r>
              <a:rPr lang="en-US" altLang="en-US" sz="2800" b="1" dirty="0">
                <a:solidFill>
                  <a:srgbClr val="990033"/>
                </a:solidFill>
              </a:rPr>
              <a:t> =  100 dm</a:t>
            </a:r>
            <a:r>
              <a:rPr lang="en-US" altLang="en-US" sz="2800" b="1" baseline="30000" dirty="0">
                <a:solidFill>
                  <a:srgbClr val="990033"/>
                </a:solidFill>
              </a:rPr>
              <a:t>2 </a:t>
            </a:r>
          </a:p>
        </p:txBody>
      </p:sp>
      <p:sp>
        <p:nvSpPr>
          <p:cNvPr id="68613" name="Text Box 5"/>
          <p:cNvSpPr txBox="1">
            <a:spLocks noChangeArrowheads="1"/>
          </p:cNvSpPr>
          <p:nvPr/>
        </p:nvSpPr>
        <p:spPr bwMode="auto">
          <a:xfrm>
            <a:off x="6929438" y="3884613"/>
            <a:ext cx="3720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FF0000"/>
                </a:solidFill>
              </a:rPr>
              <a:t>1 m</a:t>
            </a:r>
            <a:r>
              <a:rPr lang="en-US" altLang="en-US" sz="2800" b="1" baseline="30000" dirty="0">
                <a:solidFill>
                  <a:srgbClr val="FF0000"/>
                </a:solidFill>
              </a:rPr>
              <a:t>2 </a:t>
            </a:r>
            <a:r>
              <a:rPr lang="en-US" altLang="en-US" sz="2800" b="1" dirty="0">
                <a:solidFill>
                  <a:srgbClr val="FF0000"/>
                </a:solidFill>
              </a:rPr>
              <a:t> =  10000 cm</a:t>
            </a:r>
            <a:r>
              <a:rPr lang="en-US" altLang="en-US" sz="2800" b="1" baseline="30000" dirty="0">
                <a:solidFill>
                  <a:srgbClr val="FF0000"/>
                </a:solidFill>
              </a:rPr>
              <a:t>2 </a:t>
            </a:r>
          </a:p>
        </p:txBody>
      </p:sp>
      <p:sp>
        <p:nvSpPr>
          <p:cNvPr id="68614" name="Text Box 6"/>
          <p:cNvSpPr txBox="1">
            <a:spLocks noChangeArrowheads="1"/>
          </p:cNvSpPr>
          <p:nvPr/>
        </p:nvSpPr>
        <p:spPr bwMode="auto">
          <a:xfrm>
            <a:off x="3136900" y="5934075"/>
            <a:ext cx="76645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FF0000"/>
                </a:solidFill>
              </a:rPr>
              <a:t>1 m</a:t>
            </a:r>
            <a:r>
              <a:rPr lang="en-US" altLang="en-US" sz="2800" b="1" baseline="30000" dirty="0">
                <a:solidFill>
                  <a:srgbClr val="FF0000"/>
                </a:solidFill>
              </a:rPr>
              <a:t>2  </a:t>
            </a:r>
            <a:r>
              <a:rPr lang="en-US" altLang="en-US" sz="2800" b="1" dirty="0">
                <a:solidFill>
                  <a:srgbClr val="FF0000"/>
                </a:solidFill>
              </a:rPr>
              <a:t> </a:t>
            </a:r>
            <a:r>
              <a:rPr lang="en-US" altLang="en-US" sz="2800" b="1" dirty="0" err="1">
                <a:solidFill>
                  <a:srgbClr val="FF0000"/>
                </a:solidFill>
              </a:rPr>
              <a:t>bằng</a:t>
            </a:r>
            <a:r>
              <a:rPr lang="en-US" altLang="en-US" sz="2800" b="1" dirty="0">
                <a:solidFill>
                  <a:srgbClr val="FF0000"/>
                </a:solidFill>
              </a:rPr>
              <a:t> 100 dm</a:t>
            </a:r>
            <a:r>
              <a:rPr lang="en-US" altLang="en-US" sz="2800" b="1" baseline="30000" dirty="0">
                <a:solidFill>
                  <a:srgbClr val="FF0000"/>
                </a:solidFill>
              </a:rPr>
              <a:t>2  </a:t>
            </a:r>
            <a:r>
              <a:rPr lang="en-US" altLang="en-US" sz="2800" b="1" dirty="0" err="1">
                <a:solidFill>
                  <a:srgbClr val="FF0000"/>
                </a:solidFill>
              </a:rPr>
              <a:t>và</a:t>
            </a:r>
            <a:r>
              <a:rPr lang="en-US" altLang="en-US" sz="2800" b="1" dirty="0">
                <a:solidFill>
                  <a:srgbClr val="FF0000"/>
                </a:solidFill>
              </a:rPr>
              <a:t>  </a:t>
            </a:r>
            <a:r>
              <a:rPr lang="en-US" altLang="en-US" sz="2800" b="1" dirty="0" err="1">
                <a:solidFill>
                  <a:srgbClr val="FF0000"/>
                </a:solidFill>
              </a:rPr>
              <a:t>bằng</a:t>
            </a:r>
            <a:r>
              <a:rPr lang="en-US" altLang="en-US" sz="2800" b="1" dirty="0">
                <a:solidFill>
                  <a:srgbClr val="FF0000"/>
                </a:solidFill>
              </a:rPr>
              <a:t> 10000 cm</a:t>
            </a:r>
            <a:r>
              <a:rPr lang="en-US" altLang="en-US" sz="2800" b="1" baseline="30000" dirty="0">
                <a:solidFill>
                  <a:srgbClr val="FF0000"/>
                </a:solidFill>
              </a:rPr>
              <a:t>2 </a:t>
            </a:r>
          </a:p>
        </p:txBody>
      </p:sp>
      <p:grpSp>
        <p:nvGrpSpPr>
          <p:cNvPr id="68615" name="Group 7"/>
          <p:cNvGrpSpPr>
            <a:grpSpLocks/>
          </p:cNvGrpSpPr>
          <p:nvPr/>
        </p:nvGrpSpPr>
        <p:grpSpPr bwMode="auto">
          <a:xfrm>
            <a:off x="6096000" y="1379538"/>
            <a:ext cx="911225" cy="412750"/>
            <a:chOff x="2880" y="896"/>
            <a:chExt cx="574" cy="356"/>
          </a:xfrm>
        </p:grpSpPr>
        <p:sp>
          <p:nvSpPr>
            <p:cNvPr id="22662" name="AutoShape 8"/>
            <p:cNvSpPr>
              <a:spLocks/>
            </p:cNvSpPr>
            <p:nvPr/>
          </p:nvSpPr>
          <p:spPr bwMode="auto">
            <a:xfrm>
              <a:off x="2880" y="896"/>
              <a:ext cx="48" cy="356"/>
            </a:xfrm>
            <a:prstGeom prst="rightBrace">
              <a:avLst>
                <a:gd name="adj1" fmla="val 61806"/>
                <a:gd name="adj2" fmla="val 50000"/>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663" name="Line 9"/>
            <p:cNvSpPr>
              <a:spLocks noChangeShapeType="1"/>
            </p:cNvSpPr>
            <p:nvPr/>
          </p:nvSpPr>
          <p:spPr bwMode="auto">
            <a:xfrm>
              <a:off x="2928" y="1060"/>
              <a:ext cx="526"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618" name="AutoShape 10"/>
          <p:cNvSpPr>
            <a:spLocks/>
          </p:cNvSpPr>
          <p:nvPr/>
        </p:nvSpPr>
        <p:spPr bwMode="auto">
          <a:xfrm>
            <a:off x="6172200" y="1455738"/>
            <a:ext cx="758825" cy="4098925"/>
          </a:xfrm>
          <a:prstGeom prst="rightBrace">
            <a:avLst>
              <a:gd name="adj1" fmla="val 45014"/>
              <a:gd name="adj2" fmla="val 50000"/>
            </a:avLst>
          </a:prstGeom>
          <a:noFill/>
          <a:ln w="3810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68619" name="Group 11"/>
          <p:cNvGraphicFramePr>
            <a:graphicFrameLocks noGrp="1"/>
          </p:cNvGraphicFramePr>
          <p:nvPr/>
        </p:nvGraphicFramePr>
        <p:xfrm>
          <a:off x="1997075" y="1379538"/>
          <a:ext cx="4033838" cy="4064000"/>
        </p:xfrm>
        <a:graphic>
          <a:graphicData uri="http://schemas.openxmlformats.org/drawingml/2006/table">
            <a:tbl>
              <a:tblPr/>
              <a:tblGrid>
                <a:gridCol w="404813">
                  <a:extLst>
                    <a:ext uri="{9D8B030D-6E8A-4147-A177-3AD203B41FA5}"/>
                  </a:extLst>
                </a:gridCol>
                <a:gridCol w="401637">
                  <a:extLst>
                    <a:ext uri="{9D8B030D-6E8A-4147-A177-3AD203B41FA5}"/>
                  </a:extLst>
                </a:gridCol>
                <a:gridCol w="404813">
                  <a:extLst>
                    <a:ext uri="{9D8B030D-6E8A-4147-A177-3AD203B41FA5}"/>
                  </a:extLst>
                </a:gridCol>
                <a:gridCol w="401637">
                  <a:extLst>
                    <a:ext uri="{9D8B030D-6E8A-4147-A177-3AD203B41FA5}"/>
                  </a:extLst>
                </a:gridCol>
                <a:gridCol w="404813">
                  <a:extLst>
                    <a:ext uri="{9D8B030D-6E8A-4147-A177-3AD203B41FA5}"/>
                  </a:extLst>
                </a:gridCol>
                <a:gridCol w="403225">
                  <a:extLst>
                    <a:ext uri="{9D8B030D-6E8A-4147-A177-3AD203B41FA5}"/>
                  </a:extLst>
                </a:gridCol>
                <a:gridCol w="403225">
                  <a:extLst>
                    <a:ext uri="{9D8B030D-6E8A-4147-A177-3AD203B41FA5}"/>
                  </a:extLst>
                </a:gridCol>
                <a:gridCol w="403225">
                  <a:extLst>
                    <a:ext uri="{9D8B030D-6E8A-4147-A177-3AD203B41FA5}"/>
                  </a:extLst>
                </a:gridCol>
                <a:gridCol w="403225">
                  <a:extLst>
                    <a:ext uri="{9D8B030D-6E8A-4147-A177-3AD203B41FA5}"/>
                  </a:extLst>
                </a:gridCol>
                <a:gridCol w="403225">
                  <a:extLst>
                    <a:ext uri="{9D8B030D-6E8A-4147-A177-3AD203B41FA5}"/>
                  </a:extLst>
                </a:gridCol>
              </a:tblGrid>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r h="40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extLst>
              </a:tr>
            </a:tbl>
          </a:graphicData>
        </a:graphic>
      </p:graphicFrame>
      <p:sp>
        <p:nvSpPr>
          <p:cNvPr id="68742" name="Rectangle 134"/>
          <p:cNvSpPr>
            <a:spLocks noChangeArrowheads="1"/>
          </p:cNvSpPr>
          <p:nvPr/>
        </p:nvSpPr>
        <p:spPr bwMode="auto">
          <a:xfrm>
            <a:off x="5640388" y="1379538"/>
            <a:ext cx="379412" cy="40005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ustDataLst>
      <p:tags r:id="rId1"/>
    </p:custDataLst>
  </p:cSld>
  <p:clrMapOvr>
    <a:masterClrMapping/>
  </p:clrMapOvr>
  <p:transition spd="med" advTm="19563">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8610"/>
                                        </p:tgtEl>
                                        <p:attrNameLst>
                                          <p:attrName>style.visibility</p:attrName>
                                        </p:attrNameLst>
                                      </p:cBhvr>
                                      <p:to>
                                        <p:strVal val="visible"/>
                                      </p:to>
                                    </p:set>
                                    <p:anim calcmode="discrete" valueType="clr">
                                      <p:cBhvr override="childStyle">
                                        <p:cTn id="7" dur="80"/>
                                        <p:tgtEl>
                                          <p:spTgt spid="686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0"/>
                                        </p:tgtEl>
                                        <p:attrNameLst>
                                          <p:attrName>fillcolor</p:attrName>
                                        </p:attrNameLst>
                                      </p:cBhvr>
                                      <p:tavLst>
                                        <p:tav tm="0">
                                          <p:val>
                                            <p:clrVal>
                                              <a:schemeClr val="accent2"/>
                                            </p:clrVal>
                                          </p:val>
                                        </p:tav>
                                        <p:tav tm="50000">
                                          <p:val>
                                            <p:clrVal>
                                              <a:schemeClr val="hlink"/>
                                            </p:clrVal>
                                          </p:val>
                                        </p:tav>
                                      </p:tavLst>
                                    </p:anim>
                                    <p:set>
                                      <p:cBhvr>
                                        <p:cTn id="9" dur="80"/>
                                        <p:tgtEl>
                                          <p:spTgt spid="686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8742"/>
                                        </p:tgtEl>
                                        <p:attrNameLst>
                                          <p:attrName>style.visibility</p:attrName>
                                        </p:attrNameLst>
                                      </p:cBhvr>
                                      <p:to>
                                        <p:strVal val="visible"/>
                                      </p:to>
                                    </p:set>
                                    <p:animEffect transition="in" filter="circle(in)">
                                      <p:cBhvr>
                                        <p:cTn id="14" dur="2000"/>
                                        <p:tgtEl>
                                          <p:spTgt spid="6874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nodeType="clickEffect">
                                  <p:stCondLst>
                                    <p:cond delay="0"/>
                                  </p:stCondLst>
                                  <p:childTnLst>
                                    <p:set>
                                      <p:cBhvr>
                                        <p:cTn id="18" dur="1" fill="hold">
                                          <p:stCondLst>
                                            <p:cond delay="0"/>
                                          </p:stCondLst>
                                        </p:cTn>
                                        <p:tgtEl>
                                          <p:spTgt spid="68615"/>
                                        </p:tgtEl>
                                        <p:attrNameLst>
                                          <p:attrName>style.visibility</p:attrName>
                                        </p:attrNameLst>
                                      </p:cBhvr>
                                      <p:to>
                                        <p:strVal val="visible"/>
                                      </p:to>
                                    </p:set>
                                    <p:animEffect transition="in" filter="plus(in)">
                                      <p:cBhvr>
                                        <p:cTn id="19" dur="500"/>
                                        <p:tgtEl>
                                          <p:spTgt spid="686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nodeType="clickEffect">
                                  <p:stCondLst>
                                    <p:cond delay="0"/>
                                  </p:stCondLst>
                                  <p:childTnLst>
                                    <p:set>
                                      <p:cBhvr>
                                        <p:cTn id="23" dur="1" fill="hold">
                                          <p:stCondLst>
                                            <p:cond delay="0"/>
                                          </p:stCondLst>
                                        </p:cTn>
                                        <p:tgtEl>
                                          <p:spTgt spid="68619"/>
                                        </p:tgtEl>
                                        <p:attrNameLst>
                                          <p:attrName>style.visibility</p:attrName>
                                        </p:attrNameLst>
                                      </p:cBhvr>
                                      <p:to>
                                        <p:strVal val="visible"/>
                                      </p:to>
                                    </p:set>
                                    <p:animEffect transition="in" filter="strips(downLeft)">
                                      <p:cBhvr>
                                        <p:cTn id="24" dur="500"/>
                                        <p:tgtEl>
                                          <p:spTgt spid="686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68611"/>
                                        </p:tgtEl>
                                        <p:attrNameLst>
                                          <p:attrName>style.visibility</p:attrName>
                                        </p:attrNameLst>
                                      </p:cBhvr>
                                      <p:to>
                                        <p:strVal val="visible"/>
                                      </p:to>
                                    </p:set>
                                    <p:anim calcmode="lin" valueType="num">
                                      <p:cBhvr additive="base">
                                        <p:cTn id="29" dur="500" fill="hold"/>
                                        <p:tgtEl>
                                          <p:spTgt spid="68611"/>
                                        </p:tgtEl>
                                        <p:attrNameLst>
                                          <p:attrName>ppt_x</p:attrName>
                                        </p:attrNameLst>
                                      </p:cBhvr>
                                      <p:tavLst>
                                        <p:tav tm="0">
                                          <p:val>
                                            <p:strVal val="1+#ppt_w/2"/>
                                          </p:val>
                                        </p:tav>
                                        <p:tav tm="100000">
                                          <p:val>
                                            <p:strVal val="#ppt_x"/>
                                          </p:val>
                                        </p:tav>
                                      </p:tavLst>
                                    </p:anim>
                                    <p:anim calcmode="lin" valueType="num">
                                      <p:cBhvr additive="base">
                                        <p:cTn id="30"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68618"/>
                                        </p:tgtEl>
                                        <p:attrNameLst>
                                          <p:attrName>style.visibility</p:attrName>
                                        </p:attrNameLst>
                                      </p:cBhvr>
                                      <p:to>
                                        <p:strVal val="visible"/>
                                      </p:to>
                                    </p:set>
                                    <p:animEffect transition="in" filter="plus(in)">
                                      <p:cBhvr>
                                        <p:cTn id="35" dur="500"/>
                                        <p:tgtEl>
                                          <p:spTgt spid="686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68612"/>
                                        </p:tgtEl>
                                        <p:attrNameLst>
                                          <p:attrName>style.visibility</p:attrName>
                                        </p:attrNameLst>
                                      </p:cBhvr>
                                      <p:to>
                                        <p:strVal val="visible"/>
                                      </p:to>
                                    </p:set>
                                    <p:anim calcmode="lin" valueType="num">
                                      <p:cBhvr additive="base">
                                        <p:cTn id="40" dur="500" fill="hold"/>
                                        <p:tgtEl>
                                          <p:spTgt spid="68612"/>
                                        </p:tgtEl>
                                        <p:attrNameLst>
                                          <p:attrName>ppt_x</p:attrName>
                                        </p:attrNameLst>
                                      </p:cBhvr>
                                      <p:tavLst>
                                        <p:tav tm="0">
                                          <p:val>
                                            <p:strVal val="1+#ppt_w/2"/>
                                          </p:val>
                                        </p:tav>
                                        <p:tav tm="100000">
                                          <p:val>
                                            <p:strVal val="#ppt_x"/>
                                          </p:val>
                                        </p:tav>
                                      </p:tavLst>
                                    </p:anim>
                                    <p:anim calcmode="lin" valueType="num">
                                      <p:cBhvr additive="base">
                                        <p:cTn id="41"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68613"/>
                                        </p:tgtEl>
                                        <p:attrNameLst>
                                          <p:attrName>style.visibility</p:attrName>
                                        </p:attrNameLst>
                                      </p:cBhvr>
                                      <p:to>
                                        <p:strVal val="visible"/>
                                      </p:to>
                                    </p:set>
                                    <p:anim calcmode="lin" valueType="num">
                                      <p:cBhvr additive="base">
                                        <p:cTn id="46" dur="500" fill="hold"/>
                                        <p:tgtEl>
                                          <p:spTgt spid="68613"/>
                                        </p:tgtEl>
                                        <p:attrNameLst>
                                          <p:attrName>ppt_x</p:attrName>
                                        </p:attrNameLst>
                                      </p:cBhvr>
                                      <p:tavLst>
                                        <p:tav tm="0">
                                          <p:val>
                                            <p:strVal val="1+#ppt_w/2"/>
                                          </p:val>
                                        </p:tav>
                                        <p:tav tm="100000">
                                          <p:val>
                                            <p:strVal val="#ppt_x"/>
                                          </p:val>
                                        </p:tav>
                                      </p:tavLst>
                                    </p:anim>
                                    <p:anim calcmode="lin" valueType="num">
                                      <p:cBhvr additive="base">
                                        <p:cTn id="47"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68614"/>
                                        </p:tgtEl>
                                        <p:attrNameLst>
                                          <p:attrName>style.visibility</p:attrName>
                                        </p:attrNameLst>
                                      </p:cBhvr>
                                      <p:to>
                                        <p:strVal val="visible"/>
                                      </p:to>
                                    </p:set>
                                    <p:anim calcmode="lin" valueType="num">
                                      <p:cBhvr>
                                        <p:cTn id="52" dur="500" fill="hold"/>
                                        <p:tgtEl>
                                          <p:spTgt spid="68614"/>
                                        </p:tgtEl>
                                        <p:attrNameLst>
                                          <p:attrName>ppt_w</p:attrName>
                                        </p:attrNameLst>
                                      </p:cBhvr>
                                      <p:tavLst>
                                        <p:tav tm="0">
                                          <p:val>
                                            <p:fltVal val="0"/>
                                          </p:val>
                                        </p:tav>
                                        <p:tav tm="100000">
                                          <p:val>
                                            <p:strVal val="#ppt_w"/>
                                          </p:val>
                                        </p:tav>
                                      </p:tavLst>
                                    </p:anim>
                                    <p:anim calcmode="lin" valueType="num">
                                      <p:cBhvr>
                                        <p:cTn id="53" dur="500" fill="hold"/>
                                        <p:tgtEl>
                                          <p:spTgt spid="68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p:bldP spid="68612" grpId="0"/>
      <p:bldP spid="68613" grpId="0"/>
      <p:bldP spid="68614" grpId="0"/>
      <p:bldP spid="68618" grpId="0" animBg="1"/>
      <p:bldP spid="687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F330B4-63B9-4B3A-A80A-356BF0CF6B90}" type="slidenum">
              <a:rPr lang="en-US" altLang="en-US" sz="1400" smtClean="0">
                <a:solidFill>
                  <a:srgbClr val="000000"/>
                </a:solidFill>
              </a:rPr>
              <a:pPr>
                <a:spcBef>
                  <a:spcPct val="0"/>
                </a:spcBef>
                <a:buFontTx/>
                <a:buNone/>
              </a:pPr>
              <a:t>17</a:t>
            </a:fld>
            <a:endParaRPr lang="en-US" altLang="en-US" sz="1400" smtClean="0">
              <a:solidFill>
                <a:srgbClr val="000000"/>
              </a:solidFill>
            </a:endParaRPr>
          </a:p>
        </p:txBody>
      </p:sp>
      <p:sp>
        <p:nvSpPr>
          <p:cNvPr id="68610" name="Rectangle 2"/>
          <p:cNvSpPr>
            <a:spLocks noGrp="1" noChangeArrowheads="1"/>
          </p:cNvSpPr>
          <p:nvPr>
            <p:ph type="title"/>
          </p:nvPr>
        </p:nvSpPr>
        <p:spPr>
          <a:xfrm>
            <a:off x="1382494" y="619919"/>
            <a:ext cx="8686800" cy="1143000"/>
          </a:xfrm>
        </p:spPr>
        <p:txBody>
          <a:bodyPr/>
          <a:lstStyle/>
          <a:p>
            <a:pPr eaLnBrk="1" hangingPunct="1"/>
            <a:r>
              <a:rPr lang="en-US" altLang="en-US" sz="4000" b="1" dirty="0" err="1" smtClean="0">
                <a:solidFill>
                  <a:srgbClr val="990033"/>
                </a:solidFill>
              </a:rPr>
              <a:t>Ghi</a:t>
            </a:r>
            <a:r>
              <a:rPr lang="en-US" altLang="en-US" sz="4000" b="1" dirty="0" smtClean="0">
                <a:solidFill>
                  <a:srgbClr val="990033"/>
                </a:solidFill>
              </a:rPr>
              <a:t> </a:t>
            </a:r>
            <a:r>
              <a:rPr lang="en-US" altLang="en-US" sz="4000" b="1" dirty="0" err="1" smtClean="0">
                <a:solidFill>
                  <a:srgbClr val="990033"/>
                </a:solidFill>
              </a:rPr>
              <a:t>nhớ</a:t>
            </a:r>
            <a:endParaRPr lang="en-US" altLang="en-US" sz="4000" b="1" dirty="0" smtClean="0">
              <a:solidFill>
                <a:srgbClr val="990033"/>
              </a:solidFill>
            </a:endParaRPr>
          </a:p>
        </p:txBody>
      </p:sp>
      <p:sp>
        <p:nvSpPr>
          <p:cNvPr id="68611" name="Text Box 3"/>
          <p:cNvSpPr txBox="1">
            <a:spLocks noChangeArrowheads="1"/>
          </p:cNvSpPr>
          <p:nvPr/>
        </p:nvSpPr>
        <p:spPr bwMode="auto">
          <a:xfrm>
            <a:off x="4122730" y="1911100"/>
            <a:ext cx="36431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0000FF"/>
                </a:solidFill>
              </a:rPr>
              <a:t>1 dm</a:t>
            </a:r>
            <a:r>
              <a:rPr lang="en-US" altLang="en-US" b="1" baseline="30000" dirty="0">
                <a:solidFill>
                  <a:srgbClr val="0000FF"/>
                </a:solidFill>
              </a:rPr>
              <a:t>2 </a:t>
            </a:r>
            <a:r>
              <a:rPr lang="en-US" altLang="en-US" b="1" dirty="0">
                <a:solidFill>
                  <a:srgbClr val="0000FF"/>
                </a:solidFill>
              </a:rPr>
              <a:t> =  100 cm</a:t>
            </a:r>
            <a:r>
              <a:rPr lang="en-US" altLang="en-US" b="1" baseline="30000" dirty="0">
                <a:solidFill>
                  <a:srgbClr val="0000FF"/>
                </a:solidFill>
              </a:rPr>
              <a:t>2 </a:t>
            </a:r>
          </a:p>
        </p:txBody>
      </p:sp>
      <p:sp>
        <p:nvSpPr>
          <p:cNvPr id="68612" name="Text Box 4"/>
          <p:cNvSpPr txBox="1">
            <a:spLocks noChangeArrowheads="1"/>
          </p:cNvSpPr>
          <p:nvPr/>
        </p:nvSpPr>
        <p:spPr bwMode="auto">
          <a:xfrm>
            <a:off x="4046835" y="2670050"/>
            <a:ext cx="35497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990033"/>
                </a:solidFill>
              </a:rPr>
              <a:t>1 m</a:t>
            </a:r>
            <a:r>
              <a:rPr lang="en-US" altLang="en-US" b="1" baseline="30000" dirty="0">
                <a:solidFill>
                  <a:srgbClr val="990033"/>
                </a:solidFill>
              </a:rPr>
              <a:t>2 </a:t>
            </a:r>
            <a:r>
              <a:rPr lang="en-US" altLang="en-US" b="1" dirty="0">
                <a:solidFill>
                  <a:srgbClr val="990033"/>
                </a:solidFill>
              </a:rPr>
              <a:t> =  100 dm</a:t>
            </a:r>
            <a:r>
              <a:rPr lang="en-US" altLang="en-US" b="1" baseline="30000" dirty="0">
                <a:solidFill>
                  <a:srgbClr val="990033"/>
                </a:solidFill>
              </a:rPr>
              <a:t>2 </a:t>
            </a:r>
          </a:p>
        </p:txBody>
      </p:sp>
      <p:sp>
        <p:nvSpPr>
          <p:cNvPr id="68613" name="Text Box 5"/>
          <p:cNvSpPr txBox="1">
            <a:spLocks noChangeArrowheads="1"/>
          </p:cNvSpPr>
          <p:nvPr/>
        </p:nvSpPr>
        <p:spPr bwMode="auto">
          <a:xfrm>
            <a:off x="3970940" y="3451385"/>
            <a:ext cx="41019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FF0000"/>
                </a:solidFill>
              </a:rPr>
              <a:t>1 m</a:t>
            </a:r>
            <a:r>
              <a:rPr lang="en-US" altLang="en-US" b="1" baseline="30000" dirty="0">
                <a:solidFill>
                  <a:srgbClr val="FF0000"/>
                </a:solidFill>
              </a:rPr>
              <a:t>2 </a:t>
            </a:r>
            <a:r>
              <a:rPr lang="en-US" altLang="en-US" b="1" dirty="0">
                <a:solidFill>
                  <a:srgbClr val="FF0000"/>
                </a:solidFill>
              </a:rPr>
              <a:t> =  10000 cm</a:t>
            </a:r>
            <a:r>
              <a:rPr lang="en-US" altLang="en-US" b="1" baseline="30000" dirty="0">
                <a:solidFill>
                  <a:srgbClr val="FF0000"/>
                </a:solidFill>
              </a:rPr>
              <a:t>2 </a:t>
            </a:r>
          </a:p>
        </p:txBody>
      </p:sp>
    </p:spTree>
    <p:custDataLst>
      <p:tags r:id="rId1"/>
    </p:custDataLst>
    <p:extLst>
      <p:ext uri="{BB962C8B-B14F-4D97-AF65-F5344CB8AC3E}">
        <p14:creationId xmlns:p14="http://schemas.microsoft.com/office/powerpoint/2010/main" val="2451816150"/>
      </p:ext>
    </p:extLst>
  </p:cSld>
  <p:clrMapOvr>
    <a:masterClrMapping/>
  </p:clrMapOvr>
  <p:transition spd="med" advTm="19563">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8610"/>
                                        </p:tgtEl>
                                        <p:attrNameLst>
                                          <p:attrName>style.visibility</p:attrName>
                                        </p:attrNameLst>
                                      </p:cBhvr>
                                      <p:to>
                                        <p:strVal val="visible"/>
                                      </p:to>
                                    </p:set>
                                    <p:anim calcmode="discrete" valueType="clr">
                                      <p:cBhvr override="childStyle">
                                        <p:cTn id="7" dur="80"/>
                                        <p:tgtEl>
                                          <p:spTgt spid="686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0"/>
                                        </p:tgtEl>
                                        <p:attrNameLst>
                                          <p:attrName>fillcolor</p:attrName>
                                        </p:attrNameLst>
                                      </p:cBhvr>
                                      <p:tavLst>
                                        <p:tav tm="0">
                                          <p:val>
                                            <p:clrVal>
                                              <a:schemeClr val="accent2"/>
                                            </p:clrVal>
                                          </p:val>
                                        </p:tav>
                                        <p:tav tm="50000">
                                          <p:val>
                                            <p:clrVal>
                                              <a:schemeClr val="hlink"/>
                                            </p:clrVal>
                                          </p:val>
                                        </p:tav>
                                      </p:tavLst>
                                    </p:anim>
                                    <p:set>
                                      <p:cBhvr>
                                        <p:cTn id="9" dur="80"/>
                                        <p:tgtEl>
                                          <p:spTgt spid="686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8611"/>
                                        </p:tgtEl>
                                        <p:attrNameLst>
                                          <p:attrName>style.visibility</p:attrName>
                                        </p:attrNameLst>
                                      </p:cBhvr>
                                      <p:to>
                                        <p:strVal val="visible"/>
                                      </p:to>
                                    </p:set>
                                    <p:anim calcmode="lin" valueType="num">
                                      <p:cBhvr additive="base">
                                        <p:cTn id="14" dur="500" fill="hold"/>
                                        <p:tgtEl>
                                          <p:spTgt spid="68611"/>
                                        </p:tgtEl>
                                        <p:attrNameLst>
                                          <p:attrName>ppt_x</p:attrName>
                                        </p:attrNameLst>
                                      </p:cBhvr>
                                      <p:tavLst>
                                        <p:tav tm="0">
                                          <p:val>
                                            <p:strVal val="1+#ppt_w/2"/>
                                          </p:val>
                                        </p:tav>
                                        <p:tav tm="100000">
                                          <p:val>
                                            <p:strVal val="#ppt_x"/>
                                          </p:val>
                                        </p:tav>
                                      </p:tavLst>
                                    </p:anim>
                                    <p:anim calcmode="lin" valueType="num">
                                      <p:cBhvr additive="base">
                                        <p:cTn id="15"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8612"/>
                                        </p:tgtEl>
                                        <p:attrNameLst>
                                          <p:attrName>style.visibility</p:attrName>
                                        </p:attrNameLst>
                                      </p:cBhvr>
                                      <p:to>
                                        <p:strVal val="visible"/>
                                      </p:to>
                                    </p:set>
                                    <p:anim calcmode="lin" valueType="num">
                                      <p:cBhvr additive="base">
                                        <p:cTn id="20" dur="500" fill="hold"/>
                                        <p:tgtEl>
                                          <p:spTgt spid="68612"/>
                                        </p:tgtEl>
                                        <p:attrNameLst>
                                          <p:attrName>ppt_x</p:attrName>
                                        </p:attrNameLst>
                                      </p:cBhvr>
                                      <p:tavLst>
                                        <p:tav tm="0">
                                          <p:val>
                                            <p:strVal val="1+#ppt_w/2"/>
                                          </p:val>
                                        </p:tav>
                                        <p:tav tm="100000">
                                          <p:val>
                                            <p:strVal val="#ppt_x"/>
                                          </p:val>
                                        </p:tav>
                                      </p:tavLst>
                                    </p:anim>
                                    <p:anim calcmode="lin" valueType="num">
                                      <p:cBhvr additive="base">
                                        <p:cTn id="21"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8613"/>
                                        </p:tgtEl>
                                        <p:attrNameLst>
                                          <p:attrName>style.visibility</p:attrName>
                                        </p:attrNameLst>
                                      </p:cBhvr>
                                      <p:to>
                                        <p:strVal val="visible"/>
                                      </p:to>
                                    </p:set>
                                    <p:anim calcmode="lin" valueType="num">
                                      <p:cBhvr additive="base">
                                        <p:cTn id="26" dur="500" fill="hold"/>
                                        <p:tgtEl>
                                          <p:spTgt spid="68613"/>
                                        </p:tgtEl>
                                        <p:attrNameLst>
                                          <p:attrName>ppt_x</p:attrName>
                                        </p:attrNameLst>
                                      </p:cBhvr>
                                      <p:tavLst>
                                        <p:tav tm="0">
                                          <p:val>
                                            <p:strVal val="1+#ppt_w/2"/>
                                          </p:val>
                                        </p:tav>
                                        <p:tav tm="100000">
                                          <p:val>
                                            <p:strVal val="#ppt_x"/>
                                          </p:val>
                                        </p:tav>
                                      </p:tavLst>
                                    </p:anim>
                                    <p:anim calcmode="lin" valueType="num">
                                      <p:cBhvr additive="base">
                                        <p:cTn id="27"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p:bldP spid="68612" grpId="0"/>
      <p:bldP spid="686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1"/>
          <p:cNvSpPr>
            <a:spLocks noChangeArrowheads="1"/>
          </p:cNvSpPr>
          <p:nvPr/>
        </p:nvSpPr>
        <p:spPr bwMode="auto">
          <a:xfrm>
            <a:off x="2057400" y="3124200"/>
            <a:ext cx="8351838" cy="1981200"/>
          </a:xfrm>
          <a:prstGeom prst="wedgeEllipseCallout">
            <a:avLst>
              <a:gd name="adj1" fmla="val -7745"/>
              <a:gd name="adj2" fmla="val -49278"/>
            </a:avLst>
          </a:prstGeom>
          <a:noFill/>
          <a:ln w="9525">
            <a:solidFill>
              <a:srgbClr val="0099FF"/>
            </a:solidFill>
            <a:miter lim="800000"/>
            <a:headEnd/>
            <a:tailEnd/>
          </a:ln>
          <a:effectLst/>
          <a:scene3d>
            <a:camera prst="legacyPerspectiveTop"/>
            <a:lightRig rig="legacyFlat3" dir="b"/>
          </a:scene3d>
          <a:sp3d extrusionH="887400" prstMaterial="legacyMatte">
            <a:bevelT w="13500" h="13500" prst="angle"/>
            <a:bevelB w="13500" h="13500" prst="angle"/>
            <a:extrusionClr>
              <a:srgbClr val="0099FF"/>
            </a:extrusionClr>
          </a:sp3d>
        </p:spPr>
        <p:txBody>
          <a:bodyPr>
            <a:flatTx/>
          </a:bodyPr>
          <a:lstStyle/>
          <a:p>
            <a:pPr algn="ctr">
              <a:defRPr/>
            </a:pPr>
            <a:endParaRPr lang="en-US" sz="3600" dirty="0">
              <a:solidFill>
                <a:srgbClr val="FF00FF"/>
              </a:solidFill>
              <a:effectLst>
                <a:outerShdw blurRad="38100" dist="38100" dir="2700000" algn="tl">
                  <a:srgbClr val="000000"/>
                </a:outerShdw>
              </a:effectLst>
              <a:latin typeface="VNI-Times" pitchFamily="2" charset="0"/>
              <a:cs typeface="Arial" charset="0"/>
            </a:endParaRPr>
          </a:p>
        </p:txBody>
      </p:sp>
      <p:sp>
        <p:nvSpPr>
          <p:cNvPr id="3" name="Rectangle 2"/>
          <p:cNvSpPr/>
          <p:nvPr/>
        </p:nvSpPr>
        <p:spPr>
          <a:xfrm>
            <a:off x="2286000" y="381000"/>
            <a:ext cx="79248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rgbClr val="0000FF"/>
                </a:solidFill>
                <a:latin typeface="Times New Roman" pitchFamily="18" charset="0"/>
                <a:cs typeface="Times New Roman" pitchFamily="18" charset="0"/>
              </a:rPr>
              <a:t>Sắp</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xếp</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vị</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diện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tích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đã</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học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theo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thứ</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tự</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từ</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lớn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đến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bé</a:t>
            </a:r>
            <a:r>
              <a:rPr lang="vi-VN" sz="4000" b="1" dirty="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a:t>
            </a:r>
          </a:p>
        </p:txBody>
      </p:sp>
      <p:sp>
        <p:nvSpPr>
          <p:cNvPr id="4" name="Rectangle 3"/>
          <p:cNvSpPr/>
          <p:nvPr/>
        </p:nvSpPr>
        <p:spPr>
          <a:xfrm>
            <a:off x="3060200" y="3200400"/>
            <a:ext cx="1676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solidFill>
                  <a:srgbClr val="FF0000"/>
                </a:solidFill>
                <a:latin typeface="Times New Roman" panose="02020603050405020304" pitchFamily="18" charset="0"/>
                <a:cs typeface="Times New Roman" panose="02020603050405020304" pitchFamily="18" charset="0"/>
              </a:rPr>
              <a:t>m</a:t>
            </a:r>
            <a:r>
              <a:rPr lang="en-US" sz="7200" baseline="30000" dirty="0">
                <a:solidFill>
                  <a:srgbClr val="FF0000"/>
                </a:solidFill>
                <a:latin typeface="Times New Roman" panose="02020603050405020304" pitchFamily="18" charset="0"/>
                <a:cs typeface="Times New Roman" panose="02020603050405020304" pitchFamily="18" charset="0"/>
              </a:rPr>
              <a:t>2</a:t>
            </a:r>
            <a:endParaRPr lang="en-US" sz="7200" dirty="0">
              <a:solidFill>
                <a:srgbClr val="FF0000"/>
              </a:solidFill>
              <a:latin typeface="Times New Roman" pitchFamily="18" charset="0"/>
              <a:cs typeface="Times New Roman" pitchFamily="18" charset="0"/>
            </a:endParaRPr>
          </a:p>
        </p:txBody>
      </p:sp>
      <p:sp>
        <p:nvSpPr>
          <p:cNvPr id="6" name="Rectangle 5"/>
          <p:cNvSpPr/>
          <p:nvPr/>
        </p:nvSpPr>
        <p:spPr>
          <a:xfrm>
            <a:off x="5105400" y="3200400"/>
            <a:ext cx="2286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solidFill>
                  <a:srgbClr val="FF0000"/>
                </a:solidFill>
                <a:latin typeface="Times New Roman" panose="02020603050405020304" pitchFamily="18" charset="0"/>
                <a:cs typeface="Times New Roman" panose="02020603050405020304" pitchFamily="18" charset="0"/>
              </a:rPr>
              <a:t>dm</a:t>
            </a:r>
            <a:r>
              <a:rPr lang="en-US" sz="7200" baseline="30000" dirty="0">
                <a:solidFill>
                  <a:srgbClr val="FF0000"/>
                </a:solidFill>
                <a:latin typeface="Times New Roman" panose="02020603050405020304" pitchFamily="18" charset="0"/>
                <a:cs typeface="Times New Roman" panose="02020603050405020304" pitchFamily="18" charset="0"/>
              </a:rPr>
              <a:t>2</a:t>
            </a:r>
            <a:endParaRPr lang="en-US" sz="7200" dirty="0">
              <a:solidFill>
                <a:srgbClr val="FF0000"/>
              </a:solidFill>
              <a:latin typeface="Times New Roman" pitchFamily="18" charset="0"/>
              <a:cs typeface="Times New Roman" pitchFamily="18" charset="0"/>
            </a:endParaRPr>
          </a:p>
        </p:txBody>
      </p:sp>
      <p:sp>
        <p:nvSpPr>
          <p:cNvPr id="7" name="Rectangle 6"/>
          <p:cNvSpPr/>
          <p:nvPr/>
        </p:nvSpPr>
        <p:spPr>
          <a:xfrm>
            <a:off x="7452960" y="3200400"/>
            <a:ext cx="2286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dirty="0">
                <a:solidFill>
                  <a:srgbClr val="FF0000"/>
                </a:solidFill>
                <a:latin typeface="Times New Roman" panose="02020603050405020304" pitchFamily="18" charset="0"/>
                <a:cs typeface="Times New Roman" panose="02020603050405020304" pitchFamily="18" charset="0"/>
              </a:rPr>
              <a:t>cm</a:t>
            </a:r>
            <a:r>
              <a:rPr lang="en-US" sz="7200" baseline="30000" dirty="0">
                <a:solidFill>
                  <a:srgbClr val="FF0000"/>
                </a:solidFill>
                <a:latin typeface="Times New Roman" panose="02020603050405020304" pitchFamily="18" charset="0"/>
                <a:cs typeface="Times New Roman" panose="02020603050405020304" pitchFamily="18" charset="0"/>
              </a:rPr>
              <a:t>2</a:t>
            </a:r>
            <a:endParaRPr lang="en-US" sz="7200" dirty="0">
              <a:solidFill>
                <a:srgbClr val="FF0000"/>
              </a:solidFill>
              <a:latin typeface="Times New Roman" pitchFamily="18" charset="0"/>
              <a:cs typeface="Times New Roman" pitchFamily="18" charset="0"/>
            </a:endParaRPr>
          </a:p>
        </p:txBody>
      </p:sp>
      <p:sp>
        <p:nvSpPr>
          <p:cNvPr id="8" name="Rectangle 7"/>
          <p:cNvSpPr/>
          <p:nvPr/>
        </p:nvSpPr>
        <p:spPr>
          <a:xfrm>
            <a:off x="4122730" y="3277210"/>
            <a:ext cx="1676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b="1" dirty="0" smtClean="0">
                <a:solidFill>
                  <a:srgbClr val="0000FF"/>
                </a:solidFill>
                <a:latin typeface="Times New Roman" panose="02020603050405020304" pitchFamily="18" charset="0"/>
                <a:cs typeface="Times New Roman" panose="02020603050405020304" pitchFamily="18" charset="0"/>
              </a:rPr>
              <a:t>&gt;</a:t>
            </a:r>
            <a:endParaRPr lang="en-US" sz="7200" b="1" dirty="0">
              <a:solidFill>
                <a:srgbClr val="0000FF"/>
              </a:solidFill>
              <a:latin typeface="Times New Roman" pitchFamily="18" charset="0"/>
              <a:cs typeface="Times New Roman" pitchFamily="18" charset="0"/>
            </a:endParaRPr>
          </a:p>
        </p:txBody>
      </p:sp>
      <p:sp>
        <p:nvSpPr>
          <p:cNvPr id="9" name="Rectangle 8"/>
          <p:cNvSpPr/>
          <p:nvPr/>
        </p:nvSpPr>
        <p:spPr>
          <a:xfrm>
            <a:off x="6544660" y="3277210"/>
            <a:ext cx="16764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b="1" dirty="0" smtClean="0">
                <a:solidFill>
                  <a:srgbClr val="0000FF"/>
                </a:solidFill>
                <a:latin typeface="Times New Roman" panose="02020603050405020304" pitchFamily="18" charset="0"/>
                <a:cs typeface="Times New Roman" panose="02020603050405020304" pitchFamily="18" charset="0"/>
              </a:rPr>
              <a:t>&gt;</a:t>
            </a:r>
            <a:endParaRPr lang="en-US" sz="7200" b="1" dirty="0">
              <a:solidFill>
                <a:srgbClr val="0000FF"/>
              </a:solidFill>
              <a:latin typeface="Times New Roman" pitchFamily="18" charset="0"/>
              <a:cs typeface="Times New Roman" pitchFamily="18"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edg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edg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edge">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262063"/>
            <a:ext cx="44529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p:cNvPr>
          <p:cNvSpPr/>
          <p:nvPr/>
        </p:nvSpPr>
        <p:spPr>
          <a:xfrm>
            <a:off x="1752600" y="1897063"/>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vi-VN" sz="4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p:cNvPr>
          <p:cNvSpPr/>
          <p:nvPr/>
        </p:nvSpPr>
        <p:spPr>
          <a:xfrm>
            <a:off x="4576763" y="2673350"/>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2" name="Freeform: Shape 11">
            <a:extLst/>
          </p:cNvPr>
          <p:cNvSpPr/>
          <p:nvPr/>
        </p:nvSpPr>
        <p:spPr>
          <a:xfrm>
            <a:off x="4779963" y="2052638"/>
            <a:ext cx="508000" cy="64928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grpSp>
        <p:nvGrpSpPr>
          <p:cNvPr id="16" name="Group 15"/>
          <p:cNvGrpSpPr>
            <a:grpSpLocks/>
          </p:cNvGrpSpPr>
          <p:nvPr/>
        </p:nvGrpSpPr>
        <p:grpSpPr bwMode="auto">
          <a:xfrm>
            <a:off x="5245100" y="966788"/>
            <a:ext cx="5219700" cy="1395412"/>
            <a:chOff x="5862048" y="676275"/>
            <a:chExt cx="6539502" cy="1695450"/>
          </a:xfrm>
        </p:grpSpPr>
        <p:sp>
          <p:nvSpPr>
            <p:cNvPr id="14" name="Rectangle: Rounded Corners 13">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5" name="Flowchart: Connector 14">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cxnSp>
        <p:nvCxnSpPr>
          <p:cNvPr id="21" name="Straight Connector 20">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5345113" y="2954338"/>
            <a:ext cx="5019675" cy="1320800"/>
            <a:chOff x="6007667" y="688785"/>
            <a:chExt cx="6539502" cy="1025613"/>
          </a:xfrm>
        </p:grpSpPr>
        <p:sp>
          <p:nvSpPr>
            <p:cNvPr id="23" name="Rectangle: Rounded Corners 22">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24" name="Flowchart: Connector 23">
              <a:extLst/>
            </p:cNvPr>
            <p:cNvSpPr/>
            <p:nvPr/>
          </p:nvSpPr>
          <p:spPr>
            <a:xfrm>
              <a:off x="6166914" y="823150"/>
              <a:ext cx="796240" cy="60032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p:cNvPr>
          <p:cNvSpPr/>
          <p:nvPr/>
        </p:nvSpPr>
        <p:spPr>
          <a:xfrm>
            <a:off x="4267200" y="4411663"/>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28" name="Freeform: Shape 27">
            <a:extLst/>
          </p:cNvPr>
          <p:cNvSpPr/>
          <p:nvPr/>
        </p:nvSpPr>
        <p:spPr>
          <a:xfrm>
            <a:off x="4475163" y="4584700"/>
            <a:ext cx="1101725" cy="7381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grpSp>
        <p:nvGrpSpPr>
          <p:cNvPr id="29" name="Group 28"/>
          <p:cNvGrpSpPr>
            <a:grpSpLocks/>
          </p:cNvGrpSpPr>
          <p:nvPr/>
        </p:nvGrpSpPr>
        <p:grpSpPr bwMode="auto">
          <a:xfrm>
            <a:off x="5602288" y="4630738"/>
            <a:ext cx="4891087" cy="1389062"/>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31" name="Flowchart: Connector 30">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7" name="Rectangle 6"/>
          <p:cNvSpPr>
            <a:spLocks noChangeArrowheads="1"/>
          </p:cNvSpPr>
          <p:nvPr/>
        </p:nvSpPr>
        <p:spPr bwMode="auto">
          <a:xfrm>
            <a:off x="6218238" y="4999038"/>
            <a:ext cx="4164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1800" b="1">
                <a:solidFill>
                  <a:srgbClr val="000000"/>
                </a:solidFill>
                <a:latin typeface="Times New Roman" panose="02020603050405020304" pitchFamily="18" charset="0"/>
                <a:cs typeface="Times New Roman" panose="02020603050405020304" pitchFamily="18" charset="0"/>
              </a:rPr>
              <a:t>Rèn tính cẩn thận, nghiêm túc, tích cực trong học tập</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27" name="Rectangle 26"/>
          <p:cNvSpPr>
            <a:spLocks noRot="1" noChangeAspect="1" noMove="1" noResize="1" noEditPoints="1" noAdjustHandles="1" noChangeArrowheads="1" noChangeShapeType="1" noTextEdit="1"/>
          </p:cNvSpPr>
          <p:nvPr/>
        </p:nvSpPr>
        <p:spPr bwMode="auto">
          <a:xfrm>
            <a:off x="6078539" y="3377749"/>
            <a:ext cx="4164013" cy="375552"/>
          </a:xfrm>
          <a:prstGeom prst="rect">
            <a:avLst/>
          </a:prstGeom>
          <a:blipFill>
            <a:blip r:embed="rId4"/>
            <a:stretch>
              <a:fillRect l="-1171" t="-6452" b="-2419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2" name="TextBox 1"/>
          <p:cNvSpPr txBox="1">
            <a:spLocks noRot="1" noChangeAspect="1" noMove="1" noResize="1" noEditPoints="1" noAdjustHandles="1" noChangeArrowheads="1" noChangeShapeType="1" noTextEdit="1"/>
          </p:cNvSpPr>
          <p:nvPr/>
        </p:nvSpPr>
        <p:spPr>
          <a:xfrm>
            <a:off x="6257925" y="1172896"/>
            <a:ext cx="3589962" cy="1200329"/>
          </a:xfrm>
          <a:prstGeom prst="rect">
            <a:avLst/>
          </a:prstGeom>
          <a:blipFill>
            <a:blip r:embed="rId5"/>
            <a:stretch>
              <a:fillRect l="-1531" t="-2538"/>
            </a:stretch>
          </a:blipFill>
        </p:spPr>
        <p:txBody>
          <a:bodyPr/>
          <a:lstStyle/>
          <a:p>
            <a:pPr>
              <a:defRPr/>
            </a:pPr>
            <a:r>
              <a:rPr lang="en-US">
                <a:noFill/>
              </a:rPr>
              <a:t> </a:t>
            </a:r>
          </a:p>
        </p:txBody>
      </p:sp>
      <p:sp>
        <p:nvSpPr>
          <p:cNvPr id="26" name="Freeform 25"/>
          <p:cNvSpPr/>
          <p:nvPr/>
        </p:nvSpPr>
        <p:spPr>
          <a:xfrm>
            <a:off x="10561583" y="1379835"/>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32" name="Freeform 31"/>
          <p:cNvSpPr/>
          <p:nvPr/>
        </p:nvSpPr>
        <p:spPr>
          <a:xfrm>
            <a:off x="10464800" y="3405188"/>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34" name="Freeform 33"/>
          <p:cNvSpPr/>
          <p:nvPr/>
        </p:nvSpPr>
        <p:spPr>
          <a:xfrm>
            <a:off x="10464800" y="5322888"/>
            <a:ext cx="825500" cy="62388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00FF"/>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Tree>
    <p:extLst>
      <p:ext uri="{BB962C8B-B14F-4D97-AF65-F5344CB8AC3E}">
        <p14:creationId xmlns:p14="http://schemas.microsoft.com/office/powerpoint/2010/main" val="2651756775"/>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0"/>
            <a:ext cx="92202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91000" y="3276600"/>
            <a:ext cx="4572000" cy="1981200"/>
          </a:xfrm>
          <a:prstGeom prst="rect">
            <a:avLst/>
          </a:prstGeom>
          <a:noFill/>
        </p:spPr>
        <p:txBody>
          <a:bodyPr>
            <a:prstTxWarp prst="textPlain">
              <a:avLst/>
            </a:prstTxWarp>
            <a:spAutoFit/>
          </a:bodyPr>
          <a:lstStyle/>
          <a:p>
            <a:pPr algn="ctr">
              <a:defRPr/>
            </a:pPr>
            <a:r>
              <a:rPr lang="vi-VN" sz="3375" dirty="0">
                <a:ln w="6600">
                  <a:solidFill>
                    <a:srgbClr val="E7481D"/>
                  </a:solidFill>
                  <a:prstDash val="solid"/>
                </a:ln>
                <a:solidFill>
                  <a:srgbClr val="3333CC"/>
                </a:solidFill>
                <a:effectLst>
                  <a:outerShdw dist="38100" dir="2700000" algn="tl" rotWithShape="0">
                    <a:srgbClr val="E7481D"/>
                  </a:outerShdw>
                </a:effectLst>
                <a:cs typeface="Times New Roman" panose="02020603050405020304" pitchFamily="18" charset="0"/>
              </a:rPr>
              <a:t>KHỞI ĐỘNG</a:t>
            </a:r>
          </a:p>
        </p:txBody>
      </p:sp>
    </p:spTree>
  </p:cSld>
  <p:clrMapOvr>
    <a:masterClrMapping/>
  </p:clrMapOvr>
  <p:transition spd="med">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0"/>
            <a:ext cx="92202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9150" y="3201315"/>
            <a:ext cx="5247430" cy="1981200"/>
          </a:xfrm>
          <a:prstGeom prst="rect">
            <a:avLst/>
          </a:prstGeom>
          <a:noFill/>
        </p:spPr>
        <p:txBody>
          <a:bodyPr>
            <a:prstTxWarp prst="textPlain">
              <a:avLst/>
            </a:prstTxWarp>
            <a:spAutoFit/>
          </a:bodyPr>
          <a:lstStyle/>
          <a:p>
            <a:pPr algn="ctr">
              <a:defRPr/>
            </a:pPr>
            <a:r>
              <a:rPr lang="vi-VN" sz="3375" dirty="0">
                <a:ln w="6600">
                  <a:solidFill>
                    <a:srgbClr val="E7481D"/>
                  </a:solidFill>
                  <a:prstDash val="solid"/>
                </a:ln>
                <a:solidFill>
                  <a:srgbClr val="3333CC"/>
                </a:solidFill>
                <a:effectLst>
                  <a:outerShdw dist="38100" dir="2700000" algn="tl" rotWithShape="0">
                    <a:srgbClr val="E7481D"/>
                  </a:outerShdw>
                </a:effectLst>
                <a:latin typeface="Times New Roman" panose="02020603050405020304" pitchFamily="18" charset="0"/>
                <a:cs typeface="Times New Roman" panose="02020603050405020304" pitchFamily="18" charset="0"/>
              </a:rPr>
              <a:t>THỰC HÀNH</a:t>
            </a:r>
          </a:p>
        </p:txBody>
      </p:sp>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270" y="5435185"/>
            <a:ext cx="280811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576388" y="293688"/>
            <a:ext cx="398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latin typeface="Times New Roman" panose="02020603050405020304" pitchFamily="18" charset="0"/>
                <a:cs typeface="Times New Roman" panose="02020603050405020304" pitchFamily="18" charset="0"/>
              </a:rPr>
              <a:t>Bài 1: Viết theo mẫu:</a:t>
            </a:r>
          </a:p>
        </p:txBody>
      </p:sp>
      <p:graphicFrame>
        <p:nvGraphicFramePr>
          <p:cNvPr id="9" name="Group 54"/>
          <p:cNvGraphicFramePr>
            <a:graphicFrameLocks noGrp="1"/>
          </p:cNvGraphicFramePr>
          <p:nvPr/>
        </p:nvGraphicFramePr>
        <p:xfrm>
          <a:off x="1524000" y="1371600"/>
          <a:ext cx="9118600" cy="4191000"/>
        </p:xfrm>
        <a:graphic>
          <a:graphicData uri="http://schemas.openxmlformats.org/drawingml/2006/table">
            <a:tbl>
              <a:tblPr/>
              <a:tblGrid>
                <a:gridCol w="7391400">
                  <a:extLst>
                    <a:ext uri="{9D8B030D-6E8A-4147-A177-3AD203B41FA5}"/>
                  </a:extLst>
                </a:gridCol>
                <a:gridCol w="1727200">
                  <a:extLst>
                    <a:ext uri="{9D8B030D-6E8A-4147-A177-3AD203B41FA5}"/>
                  </a:extLst>
                </a:gridCol>
              </a:tblGrid>
              <a:tr h="8074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r>
                        <a:rPr kumimoji="0" lang="en-US" alt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vi-VN" altLang="vi-VN" sz="4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3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Viết</a:t>
                      </a:r>
                      <a:endParaRPr kumimoji="0" lang="vi-VN" altLang="vi-VN" sz="3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65285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65285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6193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6193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8391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0" name="TextBox 9"/>
          <p:cNvSpPr txBox="1">
            <a:spLocks noChangeArrowheads="1"/>
          </p:cNvSpPr>
          <p:nvPr/>
        </p:nvSpPr>
        <p:spPr bwMode="auto">
          <a:xfrm>
            <a:off x="1524000" y="2166938"/>
            <a:ext cx="6194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b="1">
                <a:solidFill>
                  <a:schemeClr val="tx2"/>
                </a:solidFill>
                <a:latin typeface="Times New Roman" panose="02020603050405020304" pitchFamily="18" charset="0"/>
                <a:cs typeface="Times New Roman" panose="02020603050405020304" pitchFamily="18" charset="0"/>
              </a:rPr>
              <a:t>Chín trăm chín mươi mét vuông</a:t>
            </a:r>
            <a:endParaRPr lang="vi-VN" altLang="en-US" sz="3000" b="1">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9067800" y="2133600"/>
            <a:ext cx="152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chemeClr val="tx2"/>
                </a:solidFill>
                <a:latin typeface="Times New Roman" panose="02020603050405020304" pitchFamily="18" charset="0"/>
                <a:cs typeface="Times New Roman" panose="02020603050405020304" pitchFamily="18" charset="0"/>
              </a:rPr>
              <a:t>990</a:t>
            </a:r>
            <a:r>
              <a:rPr lang="vi-VN" altLang="en-US" b="1">
                <a:solidFill>
                  <a:schemeClr val="tx2"/>
                </a:solidFill>
                <a:latin typeface="Times New Roman" panose="02020603050405020304" pitchFamily="18" charset="0"/>
                <a:cs typeface="Times New Roman" panose="02020603050405020304" pitchFamily="18" charset="0"/>
              </a:rPr>
              <a:t>m</a:t>
            </a:r>
            <a:r>
              <a:rPr lang="vi-VN" altLang="en-US" b="1" baseline="30000">
                <a:solidFill>
                  <a:schemeClr val="tx2"/>
                </a:solidFill>
                <a:latin typeface="Times New Roman" panose="02020603050405020304" pitchFamily="18" charset="0"/>
                <a:cs typeface="Times New Roman" panose="02020603050405020304" pitchFamily="18" charset="0"/>
              </a:rPr>
              <a:t>2</a:t>
            </a:r>
            <a:endParaRPr lang="vi-VN" altLang="en-US" sz="4800" b="1">
              <a:solidFill>
                <a:schemeClr val="tx2"/>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1520825" y="2819400"/>
            <a:ext cx="7815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Hai nghìn không trăm linh năm mét vuông </a:t>
            </a:r>
            <a:endParaRPr lang="vi-VN" altLang="en-US" sz="2800" b="1">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9067800" y="2943225"/>
            <a:ext cx="2008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2005</a:t>
            </a:r>
            <a:r>
              <a:rPr lang="vi-VN" altLang="en-US" sz="2800" b="1" dirty="0">
                <a:solidFill>
                  <a:srgbClr val="FF0000"/>
                </a:solidFill>
                <a:latin typeface="Times New Roman" panose="02020603050405020304" pitchFamily="18" charset="0"/>
                <a:cs typeface="Times New Roman" panose="02020603050405020304" pitchFamily="18" charset="0"/>
              </a:rPr>
              <a:t>m</a:t>
            </a:r>
            <a:r>
              <a:rPr lang="vi-VN" altLang="en-US" sz="2800" b="1" baseline="30000" dirty="0">
                <a:solidFill>
                  <a:srgbClr val="FF0000"/>
                </a:solidFill>
                <a:latin typeface="Times New Roman" panose="02020603050405020304" pitchFamily="18" charset="0"/>
                <a:cs typeface="Times New Roman" panose="02020603050405020304" pitchFamily="18" charset="0"/>
              </a:rPr>
              <a:t>2</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1535113" y="3546475"/>
            <a:ext cx="7480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Một nghìn chín trăm tám mươi mét vuông</a:t>
            </a: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9053513" y="3471863"/>
            <a:ext cx="1757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1980</a:t>
            </a:r>
            <a:r>
              <a:rPr lang="vi-VN" altLang="en-US" sz="2800" b="1">
                <a:latin typeface="Times New Roman" panose="02020603050405020304" pitchFamily="18" charset="0"/>
                <a:cs typeface="Times New Roman" panose="02020603050405020304" pitchFamily="18" charset="0"/>
              </a:rPr>
              <a:t>m</a:t>
            </a:r>
            <a:r>
              <a:rPr lang="vi-VN" altLang="en-US" sz="2800" b="1" baseline="30000">
                <a:latin typeface="Times New Roman" panose="02020603050405020304" pitchFamily="18" charset="0"/>
                <a:cs typeface="Times New Roman" panose="02020603050405020304" pitchFamily="18" charset="0"/>
              </a:rPr>
              <a:t>2</a:t>
            </a:r>
            <a:endParaRPr lang="vi-VN" altLang="en-US" sz="4400" b="1">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562100" y="4103688"/>
            <a:ext cx="7481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Tám nghìn sáu trăm đề-xi-mét vuông</a:t>
            </a:r>
            <a:endParaRPr lang="vi-VN" altLang="en-US" sz="2800" b="1">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8997950" y="4087813"/>
            <a:ext cx="196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8600d</a:t>
            </a:r>
            <a:r>
              <a:rPr lang="vi-VN" altLang="en-US" sz="2800" b="1">
                <a:latin typeface="Times New Roman" panose="02020603050405020304" pitchFamily="18" charset="0"/>
                <a:cs typeface="Times New Roman" panose="02020603050405020304" pitchFamily="18" charset="0"/>
              </a:rPr>
              <a:t>m</a:t>
            </a:r>
            <a:r>
              <a:rPr lang="vi-VN" altLang="en-US" sz="2800" b="1" baseline="30000">
                <a:latin typeface="Times New Roman" panose="02020603050405020304" pitchFamily="18" charset="0"/>
                <a:cs typeface="Times New Roman" panose="02020603050405020304" pitchFamily="18" charset="0"/>
              </a:rPr>
              <a:t>2</a:t>
            </a:r>
            <a:endParaRPr lang="vi-VN" altLang="en-US" sz="44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574800" y="4648200"/>
            <a:ext cx="7510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Hai mươi tám nghìn chín trăm mười một xăng-ti-mét vuông</a:t>
            </a:r>
            <a:endParaRPr lang="vi-VN" altLang="en-US" sz="2800" b="1">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9052127" y="4864100"/>
            <a:ext cx="2128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28911c</a:t>
            </a:r>
            <a:r>
              <a:rPr lang="vi-VN" altLang="en-US" sz="2800" b="1" dirty="0">
                <a:solidFill>
                  <a:srgbClr val="FF0000"/>
                </a:solidFill>
                <a:latin typeface="Times New Roman" panose="02020603050405020304" pitchFamily="18" charset="0"/>
                <a:cs typeface="Times New Roman" panose="02020603050405020304" pitchFamily="18" charset="0"/>
              </a:rPr>
              <a:t>m</a:t>
            </a:r>
            <a:r>
              <a:rPr lang="vi-VN" altLang="en-US" sz="2800" b="1" baseline="30000" dirty="0">
                <a:solidFill>
                  <a:srgbClr val="FF0000"/>
                </a:solidFill>
                <a:latin typeface="Times New Roman" panose="02020603050405020304" pitchFamily="18" charset="0"/>
                <a:cs typeface="Times New Roman" panose="02020603050405020304" pitchFamily="18" charset="0"/>
              </a:rPr>
              <a:t>2</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7262813" y="217488"/>
            <a:ext cx="21336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latin typeface="Times New Roman" panose="02020603050405020304" pitchFamily="18" charset="0"/>
                <a:cs typeface="Times New Roman" panose="02020603050405020304" pitchFamily="18" charset="0"/>
              </a:rPr>
              <a:t>Làm </a:t>
            </a:r>
            <a:r>
              <a:rPr lang="vi-VN" altLang="en-US" sz="2800" b="1" dirty="0">
                <a:latin typeface="Times New Roman" panose="02020603050405020304" pitchFamily="18" charset="0"/>
                <a:cs typeface="Times New Roman" panose="02020603050405020304" pitchFamily="18" charset="0"/>
              </a:rPr>
              <a:t>sách</a:t>
            </a:r>
            <a:r>
              <a:rPr lang="vi-VN"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2" name="TextBox 21"/>
          <p:cNvSpPr txBox="1">
            <a:spLocks noChangeArrowheads="1"/>
          </p:cNvSpPr>
          <p:nvPr/>
        </p:nvSpPr>
        <p:spPr bwMode="auto">
          <a:xfrm>
            <a:off x="1086930" y="857547"/>
            <a:ext cx="269124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Bài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yêu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cầu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a:spLocks noChangeArrowheads="1"/>
          </p:cNvSpPr>
          <p:nvPr/>
        </p:nvSpPr>
        <p:spPr bwMode="auto">
          <a:xfrm>
            <a:off x="837601" y="5763445"/>
            <a:ext cx="8370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Lưu</a:t>
            </a:r>
            <a:r>
              <a:rPr lang="en-US" altLang="en-US" sz="2800" b="1" dirty="0" smtClean="0">
                <a:solidFill>
                  <a:srgbClr val="FF0000"/>
                </a:solidFill>
                <a:latin typeface="Times New Roman" panose="02020603050405020304" pitchFamily="18" charset="0"/>
                <a:cs typeface="Times New Roman" panose="02020603050405020304" pitchFamily="18" charset="0"/>
              </a:rPr>
              <a:t> ý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khi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đọc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số</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đơn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vị</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đo</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diện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tích</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decel="100000"/>
                                        <p:tgtEl>
                                          <p:spTgt spid="9"/>
                                        </p:tgtEl>
                                      </p:cBhvr>
                                    </p:animEffect>
                                    <p:anim calcmode="lin" valueType="num">
                                      <p:cBhvr>
                                        <p:cTn id="14" dur="200" decel="100000" fill="hold"/>
                                        <p:tgtEl>
                                          <p:spTgt spid="9"/>
                                        </p:tgtEl>
                                        <p:attrNameLst>
                                          <p:attrName>style.rotation</p:attrName>
                                        </p:attrNameLst>
                                      </p:cBhvr>
                                      <p:tavLst>
                                        <p:tav tm="0">
                                          <p:val>
                                            <p:fltVal val="-90"/>
                                          </p:val>
                                        </p:tav>
                                        <p:tav tm="100000">
                                          <p:val>
                                            <p:fltVal val="0"/>
                                          </p:val>
                                        </p:tav>
                                      </p:tavLst>
                                    </p:anim>
                                    <p:anim calcmode="lin" valueType="num">
                                      <p:cBhvr>
                                        <p:cTn id="15" dur="200" decel="100000" fill="hold"/>
                                        <p:tgtEl>
                                          <p:spTgt spid="9"/>
                                        </p:tgtEl>
                                        <p:attrNameLst>
                                          <p:attrName>ppt_x</p:attrName>
                                        </p:attrNameLst>
                                      </p:cBhvr>
                                      <p:tavLst>
                                        <p:tav tm="0">
                                          <p:val>
                                            <p:strVal val="#ppt_x+0.4"/>
                                          </p:val>
                                        </p:tav>
                                        <p:tav tm="100000">
                                          <p:val>
                                            <p:strVal val="#ppt_x-0.05"/>
                                          </p:val>
                                        </p:tav>
                                      </p:tavLst>
                                    </p:anim>
                                    <p:anim calcmode="lin" valueType="num">
                                      <p:cBhvr>
                                        <p:cTn id="16" dur="200" decel="100000" fill="hold"/>
                                        <p:tgtEl>
                                          <p:spTgt spid="9"/>
                                        </p:tgtEl>
                                        <p:attrNameLst>
                                          <p:attrName>ppt_y</p:attrName>
                                        </p:attrNameLst>
                                      </p:cBhvr>
                                      <p:tavLst>
                                        <p:tav tm="0">
                                          <p:val>
                                            <p:strVal val="#ppt_y-0.4"/>
                                          </p:val>
                                        </p:tav>
                                        <p:tav tm="100000">
                                          <p:val>
                                            <p:strVal val="#ppt_y+0.1"/>
                                          </p:val>
                                        </p:tav>
                                      </p:tavLst>
                                    </p:anim>
                                    <p:anim calcmode="lin" valueType="num">
                                      <p:cBhvr>
                                        <p:cTn id="17" dur="50" accel="100000" fill="hold">
                                          <p:stCondLst>
                                            <p:cond delay="200"/>
                                          </p:stCondLst>
                                        </p:cTn>
                                        <p:tgtEl>
                                          <p:spTgt spid="9"/>
                                        </p:tgtEl>
                                        <p:attrNameLst>
                                          <p:attrName>ppt_x</p:attrName>
                                        </p:attrNameLst>
                                      </p:cBhvr>
                                      <p:tavLst>
                                        <p:tav tm="0">
                                          <p:val>
                                            <p:strVal val="#ppt_x-0.05"/>
                                          </p:val>
                                        </p:tav>
                                        <p:tav tm="100000">
                                          <p:val>
                                            <p:strVal val="#ppt_x"/>
                                          </p:val>
                                        </p:tav>
                                      </p:tavLst>
                                    </p:anim>
                                    <p:anim calcmode="lin" valueType="num">
                                      <p:cBhvr>
                                        <p:cTn id="18" dur="50" accel="100000" fill="hold">
                                          <p:stCondLst>
                                            <p:cond delay="2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5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5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circle(i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grpId="1" nodeType="clickEffect">
                                  <p:stCondLst>
                                    <p:cond delay="0"/>
                                  </p:stCondLst>
                                  <p:childTnLst>
                                    <p:animEffect transition="out" filter="circle(out)">
                                      <p:cBhvr>
                                        <p:cTn id="58" dur="2000"/>
                                        <p:tgtEl>
                                          <p:spTgt spid="22"/>
                                        </p:tgtEl>
                                      </p:cBhvr>
                                    </p:animEffect>
                                    <p:set>
                                      <p:cBhvr>
                                        <p:cTn id="59" dur="1" fill="hold">
                                          <p:stCondLst>
                                            <p:cond delay="1999"/>
                                          </p:stCondLst>
                                        </p:cTn>
                                        <p:tgtEl>
                                          <p:spTgt spid="22"/>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randombar(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ircle(in)">
                                      <p:cBhvr>
                                        <p:cTn id="69" dur="500"/>
                                        <p:tgtEl>
                                          <p:spTgt spid="14"/>
                                        </p:tgtEl>
                                      </p:cBhvr>
                                    </p:animEffect>
                                  </p:childTnLst>
                                </p:cTn>
                              </p:par>
                            </p:childTnLst>
                          </p:cTn>
                        </p:par>
                      </p:childTnLst>
                    </p:cTn>
                  </p:par>
                  <p:par>
                    <p:cTn id="70" fill="hold">
                      <p:stCondLst>
                        <p:cond delay="indefinite"/>
                      </p:stCondLst>
                      <p:childTnLst>
                        <p:par>
                          <p:cTn id="71" fill="hold" nodeType="afterGroup">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ircle(in)">
                                      <p:cBhvr>
                                        <p:cTn id="74" dur="500"/>
                                        <p:tgtEl>
                                          <p:spTgt spid="15"/>
                                        </p:tgtEl>
                                      </p:cBhvr>
                                    </p:animEffect>
                                  </p:childTnLst>
                                </p:cTn>
                              </p:par>
                            </p:childTnLst>
                          </p:cTn>
                        </p:par>
                      </p:childTnLst>
                    </p:cTn>
                  </p:par>
                  <p:par>
                    <p:cTn id="75" fill="hold">
                      <p:stCondLst>
                        <p:cond delay="indefinite"/>
                      </p:stCondLst>
                      <p:childTnLst>
                        <p:par>
                          <p:cTn id="76" fill="hold" nodeType="afterGroup">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circle(in)">
                                      <p:cBhvr>
                                        <p:cTn id="79" dur="500"/>
                                        <p:tgtEl>
                                          <p:spTgt spid="17"/>
                                        </p:tgtEl>
                                      </p:cBhvr>
                                    </p:animEffect>
                                  </p:childTnLst>
                                </p:cTn>
                              </p:par>
                            </p:childTnLst>
                          </p:cTn>
                        </p:par>
                      </p:childTnLst>
                    </p:cTn>
                  </p:par>
                  <p:par>
                    <p:cTn id="80" fill="hold">
                      <p:stCondLst>
                        <p:cond delay="indefinite"/>
                      </p:stCondLst>
                      <p:childTnLst>
                        <p:par>
                          <p:cTn id="81" fill="hold" nodeType="afterGroup">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circle(in)">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circle(in)">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5" grpId="0"/>
      <p:bldP spid="16" grpId="0"/>
      <p:bldP spid="17" grpId="0"/>
      <p:bldP spid="18" grpId="0"/>
      <p:bldP spid="19" grpId="0"/>
      <p:bldP spid="20" grpId="0"/>
      <p:bldP spid="21" grpId="0" animBg="1"/>
      <p:bldP spid="22" grpId="0"/>
      <p:bldP spid="22" grpId="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txBox="1">
            <a:spLocks noChangeArrowheads="1"/>
          </p:cNvSpPr>
          <p:nvPr/>
        </p:nvSpPr>
        <p:spPr bwMode="auto">
          <a:xfrm>
            <a:off x="1617663" y="377825"/>
            <a:ext cx="69834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400" b="1">
                <a:latin typeface="Calibri Light" panose="020F0302020204030204" pitchFamily="34" charset="0"/>
                <a:ea typeface="Cambria" panose="02040503050406030204" pitchFamily="18" charset="0"/>
                <a:cs typeface="Calibri Light" panose="020F0302020204030204" pitchFamily="34" charset="0"/>
              </a:rPr>
              <a:t> </a:t>
            </a:r>
            <a:r>
              <a:rPr lang="en-US" altLang="en-US" b="1" u="sng">
                <a:latin typeface="Times New Roman" panose="02020603050405020304" pitchFamily="18" charset="0"/>
                <a:ea typeface="Cambria" panose="02040503050406030204" pitchFamily="18" charset="0"/>
                <a:cs typeface="Times New Roman" panose="02020603050405020304" pitchFamily="18" charset="0"/>
              </a:rPr>
              <a:t>Bài 2</a:t>
            </a:r>
            <a:r>
              <a:rPr lang="en-US" altLang="en-US" b="1">
                <a:latin typeface="Times New Roman" panose="02020603050405020304" pitchFamily="18" charset="0"/>
                <a:ea typeface="Cambria" panose="02040503050406030204" pitchFamily="18" charset="0"/>
                <a:cs typeface="Times New Roman" panose="02020603050405020304" pitchFamily="18" charset="0"/>
              </a:rPr>
              <a:t>. Viết số thích hợp vào chỗ chấm: </a:t>
            </a:r>
          </a:p>
        </p:txBody>
      </p:sp>
      <p:sp>
        <p:nvSpPr>
          <p:cNvPr id="27651" name="Text Box 42"/>
          <p:cNvSpPr txBox="1">
            <a:spLocks noChangeArrowheads="1"/>
          </p:cNvSpPr>
          <p:nvPr/>
        </p:nvSpPr>
        <p:spPr bwMode="auto">
          <a:xfrm>
            <a:off x="2062163" y="2212975"/>
            <a:ext cx="41735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1 m</a:t>
            </a:r>
            <a:r>
              <a:rPr lang="en-US" altLang="en-US" sz="2800" b="1" baseline="300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  dm</a:t>
            </a:r>
            <a:r>
              <a:rPr lang="en-US" altLang="en-US" sz="2800" b="1" baseline="300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endPar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652" name="Text Box 43"/>
          <p:cNvSpPr txBox="1">
            <a:spLocks noChangeArrowheads="1"/>
          </p:cNvSpPr>
          <p:nvPr/>
        </p:nvSpPr>
        <p:spPr bwMode="auto">
          <a:xfrm>
            <a:off x="2062163" y="3016250"/>
            <a:ext cx="3789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100 dm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vi-VN"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p>
        </p:txBody>
      </p:sp>
      <p:sp>
        <p:nvSpPr>
          <p:cNvPr id="27653" name="Text Box 44"/>
          <p:cNvSpPr txBox="1">
            <a:spLocks noChangeArrowheads="1"/>
          </p:cNvSpPr>
          <p:nvPr/>
        </p:nvSpPr>
        <p:spPr bwMode="auto">
          <a:xfrm>
            <a:off x="2062163" y="3884613"/>
            <a:ext cx="401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1 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     cm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p>
        </p:txBody>
      </p:sp>
      <p:sp>
        <p:nvSpPr>
          <p:cNvPr id="27654" name="Text Box 45"/>
          <p:cNvSpPr txBox="1">
            <a:spLocks noChangeArrowheads="1"/>
          </p:cNvSpPr>
          <p:nvPr/>
        </p:nvSpPr>
        <p:spPr bwMode="auto">
          <a:xfrm>
            <a:off x="2062163" y="4759325"/>
            <a:ext cx="36115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10000 cm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  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p>
        </p:txBody>
      </p:sp>
      <p:sp>
        <p:nvSpPr>
          <p:cNvPr id="27655" name="Text Box 55"/>
          <p:cNvSpPr txBox="1">
            <a:spLocks noChangeArrowheads="1"/>
          </p:cNvSpPr>
          <p:nvPr/>
        </p:nvSpPr>
        <p:spPr bwMode="auto">
          <a:xfrm>
            <a:off x="6172200" y="2124075"/>
            <a:ext cx="40941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400 dm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    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8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656" name="Text Box 56"/>
          <p:cNvSpPr txBox="1">
            <a:spLocks noChangeArrowheads="1"/>
          </p:cNvSpPr>
          <p:nvPr/>
        </p:nvSpPr>
        <p:spPr bwMode="auto">
          <a:xfrm>
            <a:off x="6172200" y="2978150"/>
            <a:ext cx="4816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2110 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       dm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endParaRPr lang="en-US" altLang="en-US" sz="2800" baseline="300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657" name="Text Box 57"/>
          <p:cNvSpPr txBox="1">
            <a:spLocks noChangeArrowheads="1"/>
          </p:cNvSpPr>
          <p:nvPr/>
        </p:nvSpPr>
        <p:spPr bwMode="auto">
          <a:xfrm>
            <a:off x="6172200" y="3848100"/>
            <a:ext cx="4495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15 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       cm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endParaRPr lang="en-US" altLang="en-US" sz="2800" baseline="300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658" name="Text Box 58"/>
          <p:cNvSpPr txBox="1">
            <a:spLocks noChangeArrowheads="1"/>
          </p:cNvSpPr>
          <p:nvPr/>
        </p:nvSpPr>
        <p:spPr bwMode="auto">
          <a:xfrm>
            <a:off x="6172200" y="4721225"/>
            <a:ext cx="48990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10 dm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2 cm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      cm</a:t>
            </a:r>
            <a:r>
              <a:rPr lang="en-US" altLang="en-US" sz="2800" b="1" baseline="3000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endParaRPr lang="en-US" altLang="en-US" sz="2800" baseline="300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Text Box 46"/>
          <p:cNvSpPr txBox="1">
            <a:spLocks noChangeArrowheads="1"/>
          </p:cNvSpPr>
          <p:nvPr/>
        </p:nvSpPr>
        <p:spPr bwMode="auto">
          <a:xfrm>
            <a:off x="3970338" y="2185988"/>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rPr>
              <a:t>100     </a:t>
            </a:r>
          </a:p>
        </p:txBody>
      </p:sp>
      <p:sp>
        <p:nvSpPr>
          <p:cNvPr id="16" name="Text Box 48"/>
          <p:cNvSpPr txBox="1">
            <a:spLocks noChangeArrowheads="1"/>
          </p:cNvSpPr>
          <p:nvPr/>
        </p:nvSpPr>
        <p:spPr bwMode="auto">
          <a:xfrm>
            <a:off x="4083050" y="2970213"/>
            <a:ext cx="83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1</a:t>
            </a:r>
          </a:p>
        </p:txBody>
      </p:sp>
      <p:sp>
        <p:nvSpPr>
          <p:cNvPr id="17" name="Text Box 50"/>
          <p:cNvSpPr txBox="1">
            <a:spLocks noChangeArrowheads="1"/>
          </p:cNvSpPr>
          <p:nvPr/>
        </p:nvSpPr>
        <p:spPr bwMode="auto">
          <a:xfrm>
            <a:off x="3497263" y="3862388"/>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rPr>
              <a:t>10000</a:t>
            </a:r>
          </a:p>
        </p:txBody>
      </p:sp>
      <p:sp>
        <p:nvSpPr>
          <p:cNvPr id="18" name="Text Box 52"/>
          <p:cNvSpPr txBox="1">
            <a:spLocks noChangeArrowheads="1"/>
          </p:cNvSpPr>
          <p:nvPr/>
        </p:nvSpPr>
        <p:spPr bwMode="auto">
          <a:xfrm>
            <a:off x="3998913" y="4716463"/>
            <a:ext cx="113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1</a:t>
            </a:r>
          </a:p>
        </p:txBody>
      </p:sp>
      <p:sp>
        <p:nvSpPr>
          <p:cNvPr id="19" name="Text Box 60"/>
          <p:cNvSpPr txBox="1">
            <a:spLocks noChangeArrowheads="1"/>
          </p:cNvSpPr>
          <p:nvPr/>
        </p:nvSpPr>
        <p:spPr bwMode="auto">
          <a:xfrm>
            <a:off x="8183563" y="2073275"/>
            <a:ext cx="758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rPr>
              <a:t>4</a:t>
            </a:r>
          </a:p>
        </p:txBody>
      </p:sp>
      <p:sp>
        <p:nvSpPr>
          <p:cNvPr id="20" name="Text Box 61"/>
          <p:cNvSpPr txBox="1">
            <a:spLocks noChangeArrowheads="1"/>
          </p:cNvSpPr>
          <p:nvPr/>
        </p:nvSpPr>
        <p:spPr bwMode="auto">
          <a:xfrm>
            <a:off x="8145463" y="2973388"/>
            <a:ext cx="136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rPr>
              <a:t>211000</a:t>
            </a:r>
          </a:p>
        </p:txBody>
      </p:sp>
      <p:sp>
        <p:nvSpPr>
          <p:cNvPr id="21" name="Text Box 62"/>
          <p:cNvSpPr txBox="1">
            <a:spLocks noChangeArrowheads="1"/>
          </p:cNvSpPr>
          <p:nvPr/>
        </p:nvSpPr>
        <p:spPr bwMode="auto">
          <a:xfrm>
            <a:off x="7651750" y="3838575"/>
            <a:ext cx="1441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rPr>
              <a:t>150000</a:t>
            </a:r>
          </a:p>
        </p:txBody>
      </p:sp>
      <p:sp>
        <p:nvSpPr>
          <p:cNvPr id="22" name="Text Box 63"/>
          <p:cNvSpPr txBox="1">
            <a:spLocks noChangeArrowheads="1"/>
          </p:cNvSpPr>
          <p:nvPr/>
        </p:nvSpPr>
        <p:spPr bwMode="auto">
          <a:xfrm>
            <a:off x="8828088" y="4654550"/>
            <a:ext cx="113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i="1">
                <a:solidFill>
                  <a:srgbClr val="FF0000"/>
                </a:solidFill>
              </a:rPr>
              <a:t>1002</a:t>
            </a:r>
          </a:p>
        </p:txBody>
      </p:sp>
      <p:sp>
        <p:nvSpPr>
          <p:cNvPr id="2" name="Rounded Rectangle 1"/>
          <p:cNvSpPr/>
          <p:nvPr/>
        </p:nvSpPr>
        <p:spPr>
          <a:xfrm>
            <a:off x="1675868" y="5402270"/>
            <a:ext cx="8897937" cy="1055687"/>
          </a:xfrm>
          <a:prstGeom prst="round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2800" b="1" dirty="0" err="1">
                <a:solidFill>
                  <a:srgbClr val="7030A0"/>
                </a:solidFill>
                <a:latin typeface="Times New Roman" panose="02020603050405020304" pitchFamily="18" charset="0"/>
                <a:cs typeface="Times New Roman" panose="02020603050405020304" pitchFamily="18" charset="0"/>
              </a:rPr>
              <a:t>Nêu</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lại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mối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quan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hệ</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giữa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mét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vuông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đề</a:t>
            </a:r>
            <a:r>
              <a:rPr lang="en-US" sz="2800" b="1" dirty="0">
                <a:solidFill>
                  <a:srgbClr val="7030A0"/>
                </a:solidFill>
                <a:latin typeface="Times New Roman" panose="02020603050405020304" pitchFamily="18" charset="0"/>
                <a:cs typeface="Times New Roman" panose="02020603050405020304" pitchFamily="18" charset="0"/>
              </a:rPr>
              <a:t> - xi - </a:t>
            </a:r>
            <a:r>
              <a:rPr lang="en-US" sz="2800" b="1" dirty="0" err="1">
                <a:solidFill>
                  <a:srgbClr val="7030A0"/>
                </a:solidFill>
                <a:latin typeface="Times New Roman" panose="02020603050405020304" pitchFamily="18" charset="0"/>
                <a:cs typeface="Times New Roman" panose="02020603050405020304" pitchFamily="18" charset="0"/>
              </a:rPr>
              <a:t>mét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vuông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xăng</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ti</a:t>
            </a:r>
            <a:r>
              <a:rPr lang="en-US" sz="2800" b="1" dirty="0">
                <a:solidFill>
                  <a:srgbClr val="7030A0"/>
                </a:solidFill>
                <a:latin typeface="Times New Roman" panose="02020603050405020304" pitchFamily="18" charset="0"/>
                <a:cs typeface="Times New Roman" panose="02020603050405020304" pitchFamily="18" charset="0"/>
              </a:rPr>
              <a:t> - </a:t>
            </a:r>
            <a:r>
              <a:rPr lang="en-US" sz="2800" b="1" dirty="0" err="1">
                <a:solidFill>
                  <a:srgbClr val="7030A0"/>
                </a:solidFill>
                <a:latin typeface="Times New Roman" panose="02020603050405020304" pitchFamily="18" charset="0"/>
                <a:cs typeface="Times New Roman" panose="02020603050405020304" pitchFamily="18" charset="0"/>
              </a:rPr>
              <a:t>mét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vuông</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24" name="TextBox 23"/>
          <p:cNvSpPr txBox="1">
            <a:spLocks noChangeArrowheads="1"/>
          </p:cNvSpPr>
          <p:nvPr/>
        </p:nvSpPr>
        <p:spPr bwMode="auto">
          <a:xfrm>
            <a:off x="1507382" y="1228045"/>
            <a:ext cx="269124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Bài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yêu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cầu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2932113" y="806450"/>
            <a:ext cx="1066800" cy="158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1441638" y="1158888"/>
            <a:ext cx="5991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Muốn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đúng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số</a:t>
            </a:r>
            <a:r>
              <a:rPr lang="en-US" altLang="en-US" sz="2800" b="1" dirty="0" smtClean="0">
                <a:solidFill>
                  <a:srgbClr val="FF0000"/>
                </a:solidFill>
                <a:latin typeface="Times New Roman" panose="02020603050405020304" pitchFamily="18" charset="0"/>
                <a:cs typeface="Times New Roman" panose="02020603050405020304" pitchFamily="18" charset="0"/>
              </a:rPr>
              <a:t> con </a:t>
            </a:r>
            <a:r>
              <a:rPr lang="en-US" altLang="en-US" sz="2800" b="1" dirty="0" err="1" smtClean="0">
                <a:solidFill>
                  <a:srgbClr val="FF0000"/>
                </a:solidFill>
                <a:latin typeface="Times New Roman" panose="02020603050405020304" pitchFamily="18" charset="0"/>
                <a:cs typeface="Times New Roman" panose="02020603050405020304" pitchFamily="18" charset="0"/>
              </a:rPr>
              <a:t>cần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chú</a:t>
            </a:r>
            <a:r>
              <a:rPr lang="en-US" altLang="en-US" sz="2800" b="1" dirty="0" smtClean="0">
                <a:solidFill>
                  <a:srgbClr val="FF0000"/>
                </a:solidFill>
                <a:latin typeface="Times New Roman" panose="02020603050405020304" pitchFamily="18" charset="0"/>
                <a:cs typeface="Times New Roman" panose="02020603050405020304" pitchFamily="18" charset="0"/>
              </a:rPr>
              <a:t> ý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8280291" y="996308"/>
            <a:ext cx="21336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latin typeface="Times New Roman" panose="02020603050405020304" pitchFamily="18" charset="0"/>
                <a:cs typeface="Times New Roman" panose="02020603050405020304" pitchFamily="18" charset="0"/>
              </a:rPr>
              <a:t>Làm </a:t>
            </a:r>
            <a:r>
              <a:rPr lang="vi-VN" altLang="en-US" sz="2800" b="1" dirty="0">
                <a:latin typeface="Times New Roman" panose="02020603050405020304" pitchFamily="18" charset="0"/>
                <a:cs typeface="Times New Roman" panose="02020603050405020304" pitchFamily="18" charset="0"/>
              </a:rPr>
              <a:t>sách</a:t>
            </a:r>
            <a:r>
              <a:rPr lang="vi-VN"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1" nodeType="clickEffect">
                                  <p:stCondLst>
                                    <p:cond delay="0"/>
                                  </p:stCondLst>
                                  <p:childTnLst>
                                    <p:animEffect transition="out" filter="circle(out)">
                                      <p:cBhvr>
                                        <p:cTn id="16" dur="2000"/>
                                        <p:tgtEl>
                                          <p:spTgt spid="24"/>
                                        </p:tgtEl>
                                      </p:cBhvr>
                                    </p:animEffect>
                                    <p:set>
                                      <p:cBhvr>
                                        <p:cTn id="17" dur="1" fill="hold">
                                          <p:stCondLst>
                                            <p:cond delay="1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1" nodeType="clickEffect">
                                  <p:stCondLst>
                                    <p:cond delay="0"/>
                                  </p:stCondLst>
                                  <p:childTnLst>
                                    <p:animEffect transition="out" filter="circle(out)">
                                      <p:cBhvr>
                                        <p:cTn id="26" dur="2000"/>
                                        <p:tgtEl>
                                          <p:spTgt spid="26"/>
                                        </p:tgtEl>
                                      </p:cBhvr>
                                    </p:animEffect>
                                    <p:set>
                                      <p:cBhvr>
                                        <p:cTn id="27" dur="1" fill="hold">
                                          <p:stCondLst>
                                            <p:cond delay="1999"/>
                                          </p:stCondLst>
                                        </p:cTn>
                                        <p:tgtEl>
                                          <p:spTgt spid="2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wipe(down)">
                                      <p:cBhvr>
                                        <p:cTn id="8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 grpId="0" animBg="1"/>
      <p:bldP spid="24" grpId="0"/>
      <p:bldP spid="24" grpId="1"/>
      <p:bldP spid="26" grpId="0"/>
      <p:bldP spid="26" grpId="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935140" y="317305"/>
            <a:ext cx="106252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b="1" dirty="0" err="1">
                <a:solidFill>
                  <a:srgbClr val="FF0000"/>
                </a:solidFill>
                <a:ea typeface="SimSun" panose="02010600030101010101" pitchFamily="2" charset="-122"/>
              </a:rPr>
              <a:t>Bài</a:t>
            </a:r>
            <a:r>
              <a:rPr lang="en-US" altLang="zh-CN" b="1" dirty="0">
                <a:solidFill>
                  <a:srgbClr val="FF0000"/>
                </a:solidFill>
                <a:ea typeface="SimSun" panose="02010600030101010101" pitchFamily="2" charset="-122"/>
              </a:rPr>
              <a:t> 3. </a:t>
            </a:r>
            <a:r>
              <a:rPr lang="en-US" altLang="zh-CN" b="1" dirty="0" err="1">
                <a:ea typeface="SimSun" panose="02010600030101010101" pitchFamily="2" charset="-122"/>
              </a:rPr>
              <a:t>Để</a:t>
            </a:r>
            <a:r>
              <a:rPr lang="en-US" altLang="zh-CN" b="1" dirty="0">
                <a:ea typeface="SimSun" panose="02010600030101010101" pitchFamily="2" charset="-122"/>
              </a:rPr>
              <a:t> </a:t>
            </a:r>
            <a:r>
              <a:rPr lang="en-US" altLang="zh-CN" b="1" dirty="0" err="1">
                <a:ea typeface="SimSun" panose="02010600030101010101" pitchFamily="2" charset="-122"/>
              </a:rPr>
              <a:t>lát</a:t>
            </a:r>
            <a:r>
              <a:rPr lang="en-US" altLang="zh-CN" b="1" dirty="0">
                <a:ea typeface="SimSun" panose="02010600030101010101" pitchFamily="2" charset="-122"/>
              </a:rPr>
              <a:t> </a:t>
            </a:r>
            <a:r>
              <a:rPr lang="en-US" altLang="zh-CN" b="1" dirty="0" err="1">
                <a:ea typeface="SimSun" panose="02010600030101010101" pitchFamily="2" charset="-122"/>
              </a:rPr>
              <a:t>nền</a:t>
            </a:r>
            <a:r>
              <a:rPr lang="en-US" altLang="zh-CN" b="1" dirty="0">
                <a:ea typeface="SimSun" panose="02010600030101010101" pitchFamily="2" charset="-122"/>
              </a:rPr>
              <a:t> </a:t>
            </a:r>
            <a:r>
              <a:rPr lang="en-US" altLang="zh-CN" b="1" dirty="0" err="1">
                <a:ea typeface="SimSun" panose="02010600030101010101" pitchFamily="2" charset="-122"/>
              </a:rPr>
              <a:t>một</a:t>
            </a:r>
            <a:r>
              <a:rPr lang="en-US" altLang="zh-CN" b="1" dirty="0">
                <a:ea typeface="SimSun" panose="02010600030101010101" pitchFamily="2" charset="-122"/>
              </a:rPr>
              <a:t> </a:t>
            </a:r>
            <a:r>
              <a:rPr lang="en-US" altLang="zh-CN" b="1" dirty="0" err="1">
                <a:ea typeface="SimSun" panose="02010600030101010101" pitchFamily="2" charset="-122"/>
              </a:rPr>
              <a:t>căn</a:t>
            </a:r>
            <a:r>
              <a:rPr lang="en-US" altLang="zh-CN" b="1" dirty="0">
                <a:ea typeface="SimSun" panose="02010600030101010101" pitchFamily="2" charset="-122"/>
              </a:rPr>
              <a:t> </a:t>
            </a:r>
            <a:r>
              <a:rPr lang="en-US" altLang="zh-CN" b="1" dirty="0" err="1">
                <a:ea typeface="SimSun" panose="02010600030101010101" pitchFamily="2" charset="-122"/>
              </a:rPr>
              <a:t>phòng</a:t>
            </a:r>
            <a:r>
              <a:rPr lang="en-US" altLang="zh-CN" b="1" dirty="0">
                <a:ea typeface="SimSun" panose="02010600030101010101" pitchFamily="2" charset="-122"/>
              </a:rPr>
              <a:t> người ta </a:t>
            </a:r>
            <a:r>
              <a:rPr lang="en-US" altLang="zh-CN" b="1" dirty="0" err="1">
                <a:ea typeface="SimSun" panose="02010600030101010101" pitchFamily="2" charset="-122"/>
              </a:rPr>
              <a:t>đã</a:t>
            </a:r>
            <a:r>
              <a:rPr lang="en-US" altLang="zh-CN" b="1" dirty="0">
                <a:ea typeface="SimSun" panose="02010600030101010101" pitchFamily="2" charset="-122"/>
              </a:rPr>
              <a:t> </a:t>
            </a:r>
            <a:r>
              <a:rPr lang="en-US" altLang="zh-CN" b="1" dirty="0" err="1">
                <a:ea typeface="SimSun" panose="02010600030101010101" pitchFamily="2" charset="-122"/>
              </a:rPr>
              <a:t>sử</a:t>
            </a:r>
            <a:r>
              <a:rPr lang="en-US" altLang="zh-CN" b="1" dirty="0">
                <a:ea typeface="SimSun" panose="02010600030101010101" pitchFamily="2" charset="-122"/>
              </a:rPr>
              <a:t> </a:t>
            </a:r>
            <a:r>
              <a:rPr lang="en-US" altLang="zh-CN" b="1" dirty="0" err="1">
                <a:ea typeface="SimSun" panose="02010600030101010101" pitchFamily="2" charset="-122"/>
              </a:rPr>
              <a:t>dụng</a:t>
            </a:r>
            <a:r>
              <a:rPr lang="en-US" altLang="zh-CN" b="1" dirty="0">
                <a:ea typeface="SimSun" panose="02010600030101010101" pitchFamily="2" charset="-122"/>
              </a:rPr>
              <a:t> </a:t>
            </a:r>
            <a:r>
              <a:rPr lang="en-US" altLang="zh-CN" b="1" dirty="0" err="1">
                <a:ea typeface="SimSun" panose="02010600030101010101" pitchFamily="2" charset="-122"/>
              </a:rPr>
              <a:t>hết</a:t>
            </a:r>
            <a:r>
              <a:rPr lang="en-US" altLang="zh-CN" b="1" dirty="0">
                <a:ea typeface="SimSun" panose="02010600030101010101" pitchFamily="2" charset="-122"/>
              </a:rPr>
              <a:t> 200 </a:t>
            </a:r>
            <a:r>
              <a:rPr lang="en-US" altLang="zh-CN" b="1" dirty="0" err="1">
                <a:ea typeface="SimSun" panose="02010600030101010101" pitchFamily="2" charset="-122"/>
              </a:rPr>
              <a:t>viên</a:t>
            </a:r>
            <a:r>
              <a:rPr lang="en-US" altLang="zh-CN" b="1" dirty="0">
                <a:ea typeface="SimSun" panose="02010600030101010101" pitchFamily="2" charset="-122"/>
              </a:rPr>
              <a:t> </a:t>
            </a:r>
            <a:r>
              <a:rPr lang="en-US" altLang="zh-CN" b="1" dirty="0" err="1">
                <a:ea typeface="SimSun" panose="02010600030101010101" pitchFamily="2" charset="-122"/>
              </a:rPr>
              <a:t>gạch</a:t>
            </a:r>
            <a:r>
              <a:rPr lang="en-US" altLang="zh-CN" b="1" dirty="0">
                <a:ea typeface="SimSun" panose="02010600030101010101" pitchFamily="2" charset="-122"/>
              </a:rPr>
              <a:t> </a:t>
            </a:r>
            <a:r>
              <a:rPr lang="en-US" altLang="zh-CN" b="1" dirty="0" err="1">
                <a:ea typeface="SimSun" panose="02010600030101010101" pitchFamily="2" charset="-122"/>
              </a:rPr>
              <a:t>hình</a:t>
            </a:r>
            <a:r>
              <a:rPr lang="en-US" altLang="zh-CN" b="1" dirty="0">
                <a:ea typeface="SimSun" panose="02010600030101010101" pitchFamily="2" charset="-122"/>
              </a:rPr>
              <a:t> </a:t>
            </a:r>
            <a:r>
              <a:rPr lang="en-US" altLang="zh-CN" b="1" dirty="0" err="1">
                <a:ea typeface="SimSun" panose="02010600030101010101" pitchFamily="2" charset="-122"/>
              </a:rPr>
              <a:t>vuông</a:t>
            </a:r>
            <a:r>
              <a:rPr lang="en-US" altLang="zh-CN" b="1" dirty="0">
                <a:ea typeface="SimSun" panose="02010600030101010101" pitchFamily="2" charset="-122"/>
              </a:rPr>
              <a:t> </a:t>
            </a:r>
            <a:r>
              <a:rPr lang="en-US" altLang="zh-CN" b="1" dirty="0" err="1">
                <a:ea typeface="SimSun" panose="02010600030101010101" pitchFamily="2" charset="-122"/>
              </a:rPr>
              <a:t>có</a:t>
            </a:r>
            <a:r>
              <a:rPr lang="en-US" altLang="zh-CN" b="1" dirty="0">
                <a:ea typeface="SimSun" panose="02010600030101010101" pitchFamily="2" charset="-122"/>
              </a:rPr>
              <a:t> </a:t>
            </a:r>
            <a:r>
              <a:rPr lang="en-US" altLang="zh-CN" b="1" dirty="0" err="1">
                <a:ea typeface="SimSun" panose="02010600030101010101" pitchFamily="2" charset="-122"/>
              </a:rPr>
              <a:t>cạnh</a:t>
            </a:r>
            <a:r>
              <a:rPr lang="en-US" altLang="zh-CN" b="1" dirty="0">
                <a:ea typeface="SimSun" panose="02010600030101010101" pitchFamily="2" charset="-122"/>
              </a:rPr>
              <a:t> </a:t>
            </a:r>
            <a:r>
              <a:rPr lang="en-US" altLang="zh-CN" b="1" dirty="0" err="1">
                <a:ea typeface="SimSun" panose="02010600030101010101" pitchFamily="2" charset="-122"/>
              </a:rPr>
              <a:t>là</a:t>
            </a:r>
            <a:r>
              <a:rPr lang="en-US" altLang="zh-CN" b="1" dirty="0">
                <a:ea typeface="SimSun" panose="02010600030101010101" pitchFamily="2" charset="-122"/>
              </a:rPr>
              <a:t> 30 cm. </a:t>
            </a:r>
            <a:r>
              <a:rPr lang="en-US" altLang="zh-CN" b="1" dirty="0" err="1">
                <a:ea typeface="SimSun" panose="02010600030101010101" pitchFamily="2" charset="-122"/>
              </a:rPr>
              <a:t>Hỏi</a:t>
            </a:r>
            <a:r>
              <a:rPr lang="en-US" altLang="zh-CN" b="1" dirty="0">
                <a:ea typeface="SimSun" panose="02010600030101010101" pitchFamily="2" charset="-122"/>
              </a:rPr>
              <a:t> </a:t>
            </a:r>
            <a:r>
              <a:rPr lang="en-US" altLang="zh-CN" b="1" dirty="0" err="1">
                <a:ea typeface="SimSun" panose="02010600030101010101" pitchFamily="2" charset="-122"/>
              </a:rPr>
              <a:t>căn</a:t>
            </a:r>
            <a:r>
              <a:rPr lang="en-US" altLang="zh-CN" b="1" dirty="0">
                <a:ea typeface="SimSun" panose="02010600030101010101" pitchFamily="2" charset="-122"/>
              </a:rPr>
              <a:t> </a:t>
            </a:r>
            <a:r>
              <a:rPr lang="en-US" altLang="zh-CN" b="1" dirty="0" err="1">
                <a:ea typeface="SimSun" panose="02010600030101010101" pitchFamily="2" charset="-122"/>
              </a:rPr>
              <a:t>phòng</a:t>
            </a:r>
            <a:r>
              <a:rPr lang="en-US" altLang="zh-CN" b="1" dirty="0">
                <a:ea typeface="SimSun" panose="02010600030101010101" pitchFamily="2" charset="-122"/>
              </a:rPr>
              <a:t> </a:t>
            </a:r>
            <a:r>
              <a:rPr lang="en-US" altLang="zh-CN" b="1" dirty="0" err="1">
                <a:ea typeface="SimSun" panose="02010600030101010101" pitchFamily="2" charset="-122"/>
              </a:rPr>
              <a:t>có</a:t>
            </a:r>
            <a:r>
              <a:rPr lang="en-US" altLang="zh-CN" b="1" dirty="0">
                <a:ea typeface="SimSun" panose="02010600030101010101" pitchFamily="2" charset="-122"/>
              </a:rPr>
              <a:t> </a:t>
            </a:r>
            <a:r>
              <a:rPr lang="en-US" altLang="zh-CN" b="1" dirty="0" err="1">
                <a:ea typeface="SimSun" panose="02010600030101010101" pitchFamily="2" charset="-122"/>
              </a:rPr>
              <a:t>diện</a:t>
            </a:r>
            <a:r>
              <a:rPr lang="en-US" altLang="zh-CN" b="1" dirty="0">
                <a:ea typeface="SimSun" panose="02010600030101010101" pitchFamily="2" charset="-122"/>
              </a:rPr>
              <a:t> </a:t>
            </a:r>
            <a:r>
              <a:rPr lang="en-US" altLang="zh-CN" b="1" dirty="0" err="1">
                <a:ea typeface="SimSun" panose="02010600030101010101" pitchFamily="2" charset="-122"/>
              </a:rPr>
              <a:t>tích</a:t>
            </a:r>
            <a:r>
              <a:rPr lang="en-US" altLang="zh-CN" b="1" dirty="0">
                <a:ea typeface="SimSun" panose="02010600030101010101" pitchFamily="2" charset="-122"/>
              </a:rPr>
              <a:t> </a:t>
            </a:r>
            <a:r>
              <a:rPr lang="en-US" altLang="zh-CN" b="1" dirty="0" err="1">
                <a:ea typeface="SimSun" panose="02010600030101010101" pitchFamily="2" charset="-122"/>
              </a:rPr>
              <a:t>bao</a:t>
            </a:r>
            <a:r>
              <a:rPr lang="en-US" altLang="zh-CN" b="1" dirty="0">
                <a:ea typeface="SimSun" panose="02010600030101010101" pitchFamily="2" charset="-122"/>
              </a:rPr>
              <a:t> </a:t>
            </a:r>
            <a:r>
              <a:rPr lang="en-US" altLang="zh-CN" b="1" dirty="0" err="1">
                <a:ea typeface="SimSun" panose="02010600030101010101" pitchFamily="2" charset="-122"/>
              </a:rPr>
              <a:t>nhiêu</a:t>
            </a:r>
            <a:r>
              <a:rPr lang="en-US" altLang="zh-CN" b="1" dirty="0">
                <a:ea typeface="SimSun" panose="02010600030101010101" pitchFamily="2" charset="-122"/>
              </a:rPr>
              <a:t> m</a:t>
            </a:r>
            <a:r>
              <a:rPr lang="en-US" altLang="zh-CN" b="1" baseline="30000" dirty="0">
                <a:ea typeface="SimSun" panose="02010600030101010101" pitchFamily="2" charset="-122"/>
              </a:rPr>
              <a:t>2</a:t>
            </a:r>
            <a:r>
              <a:rPr lang="en-US" altLang="zh-CN" b="1" dirty="0">
                <a:ea typeface="SimSun" panose="02010600030101010101" pitchFamily="2" charset="-122"/>
              </a:rPr>
              <a:t>. </a:t>
            </a:r>
            <a:r>
              <a:rPr lang="en-US" altLang="zh-CN" b="1" dirty="0" err="1">
                <a:ea typeface="SimSun" panose="02010600030101010101" pitchFamily="2" charset="-122"/>
              </a:rPr>
              <a:t>Biết</a:t>
            </a:r>
            <a:r>
              <a:rPr lang="en-US" altLang="zh-CN" b="1" dirty="0">
                <a:ea typeface="SimSun" panose="02010600030101010101" pitchFamily="2" charset="-122"/>
              </a:rPr>
              <a:t> </a:t>
            </a:r>
            <a:r>
              <a:rPr lang="en-US" altLang="zh-CN" b="1" dirty="0" err="1">
                <a:ea typeface="SimSun" panose="02010600030101010101" pitchFamily="2" charset="-122"/>
              </a:rPr>
              <a:t>rằng</a:t>
            </a:r>
            <a:r>
              <a:rPr lang="en-US" altLang="zh-CN" b="1" dirty="0">
                <a:ea typeface="SimSun" panose="02010600030101010101" pitchFamily="2" charset="-122"/>
              </a:rPr>
              <a:t> </a:t>
            </a:r>
            <a:r>
              <a:rPr lang="en-US" altLang="zh-CN" b="1" dirty="0" err="1">
                <a:ea typeface="SimSun" panose="02010600030101010101" pitchFamily="2" charset="-122"/>
              </a:rPr>
              <a:t>diện</a:t>
            </a:r>
            <a:r>
              <a:rPr lang="en-US" altLang="zh-CN" b="1" dirty="0">
                <a:ea typeface="SimSun" panose="02010600030101010101" pitchFamily="2" charset="-122"/>
              </a:rPr>
              <a:t> </a:t>
            </a:r>
            <a:r>
              <a:rPr lang="en-US" altLang="zh-CN" b="1" dirty="0" err="1">
                <a:ea typeface="SimSun" panose="02010600030101010101" pitchFamily="2" charset="-122"/>
              </a:rPr>
              <a:t>tích</a:t>
            </a:r>
            <a:r>
              <a:rPr lang="en-US" altLang="zh-CN" b="1" dirty="0">
                <a:ea typeface="SimSun" panose="02010600030101010101" pitchFamily="2" charset="-122"/>
              </a:rPr>
              <a:t> </a:t>
            </a:r>
            <a:r>
              <a:rPr lang="en-US" altLang="zh-CN" b="1" dirty="0" err="1">
                <a:ea typeface="SimSun" panose="02010600030101010101" pitchFamily="2" charset="-122"/>
              </a:rPr>
              <a:t>phần</a:t>
            </a:r>
            <a:r>
              <a:rPr lang="en-US" altLang="zh-CN" b="1" dirty="0">
                <a:ea typeface="SimSun" panose="02010600030101010101" pitchFamily="2" charset="-122"/>
              </a:rPr>
              <a:t> </a:t>
            </a:r>
            <a:r>
              <a:rPr lang="en-US" altLang="zh-CN" b="1" dirty="0" err="1">
                <a:ea typeface="SimSun" panose="02010600030101010101" pitchFamily="2" charset="-122"/>
              </a:rPr>
              <a:t>mạch</a:t>
            </a:r>
            <a:r>
              <a:rPr lang="en-US" altLang="zh-CN" b="1" dirty="0">
                <a:ea typeface="SimSun" panose="02010600030101010101" pitchFamily="2" charset="-122"/>
              </a:rPr>
              <a:t> </a:t>
            </a:r>
            <a:r>
              <a:rPr lang="en-US" altLang="zh-CN" b="1" dirty="0" err="1">
                <a:ea typeface="SimSun" panose="02010600030101010101" pitchFamily="2" charset="-122"/>
              </a:rPr>
              <a:t>vữa</a:t>
            </a:r>
            <a:r>
              <a:rPr lang="en-US" altLang="zh-CN" b="1" dirty="0">
                <a:ea typeface="SimSun" panose="02010600030101010101" pitchFamily="2" charset="-122"/>
              </a:rPr>
              <a:t> </a:t>
            </a:r>
            <a:r>
              <a:rPr lang="en-US" altLang="zh-CN" b="1" dirty="0" err="1">
                <a:ea typeface="SimSun" panose="02010600030101010101" pitchFamily="2" charset="-122"/>
              </a:rPr>
              <a:t>không</a:t>
            </a:r>
            <a:r>
              <a:rPr lang="en-US" altLang="zh-CN" b="1" dirty="0">
                <a:ea typeface="SimSun" panose="02010600030101010101" pitchFamily="2" charset="-122"/>
              </a:rPr>
              <a:t> </a:t>
            </a:r>
            <a:r>
              <a:rPr lang="en-US" altLang="zh-CN" b="1" dirty="0" err="1">
                <a:ea typeface="SimSun" panose="02010600030101010101" pitchFamily="2" charset="-122"/>
              </a:rPr>
              <a:t>đáng</a:t>
            </a:r>
            <a:r>
              <a:rPr lang="en-US" altLang="zh-CN" b="1" dirty="0">
                <a:ea typeface="SimSun" panose="02010600030101010101" pitchFamily="2" charset="-122"/>
              </a:rPr>
              <a:t> </a:t>
            </a:r>
            <a:r>
              <a:rPr lang="en-US" altLang="zh-CN" b="1" dirty="0" err="1">
                <a:ea typeface="SimSun" panose="02010600030101010101" pitchFamily="2" charset="-122"/>
              </a:rPr>
              <a:t>kể</a:t>
            </a:r>
            <a:r>
              <a:rPr lang="en-US" altLang="zh-CN" b="1" dirty="0">
                <a:ea typeface="SimSun" panose="02010600030101010101" pitchFamily="2" charset="-122"/>
              </a:rPr>
              <a:t>?</a:t>
            </a:r>
          </a:p>
        </p:txBody>
      </p:sp>
      <p:sp>
        <p:nvSpPr>
          <p:cNvPr id="6" name="Rectangle 5"/>
          <p:cNvSpPr>
            <a:spLocks noChangeArrowheads="1"/>
          </p:cNvSpPr>
          <p:nvPr/>
        </p:nvSpPr>
        <p:spPr bwMode="auto">
          <a:xfrm>
            <a:off x="1646792" y="801379"/>
            <a:ext cx="2983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b="1" dirty="0">
                <a:solidFill>
                  <a:srgbClr val="FF0000"/>
                </a:solidFill>
                <a:ea typeface="SimSun" panose="02010600030101010101" pitchFamily="2" charset="-122"/>
              </a:rPr>
              <a:t>200 </a:t>
            </a:r>
            <a:r>
              <a:rPr lang="en-US" altLang="zh-CN" b="1" dirty="0" err="1">
                <a:solidFill>
                  <a:srgbClr val="FF0000"/>
                </a:solidFill>
                <a:ea typeface="SimSun" panose="02010600030101010101" pitchFamily="2" charset="-122"/>
              </a:rPr>
              <a:t>viên</a:t>
            </a:r>
            <a:r>
              <a:rPr lang="en-US" altLang="zh-CN" b="1" dirty="0">
                <a:solidFill>
                  <a:srgbClr val="FF0000"/>
                </a:solidFill>
                <a:ea typeface="SimSun" panose="02010600030101010101" pitchFamily="2" charset="-122"/>
              </a:rPr>
              <a:t> </a:t>
            </a:r>
            <a:r>
              <a:rPr lang="en-US" altLang="zh-CN" b="1" dirty="0" err="1">
                <a:solidFill>
                  <a:srgbClr val="FF0000"/>
                </a:solidFill>
                <a:ea typeface="SimSun" panose="02010600030101010101" pitchFamily="2" charset="-122"/>
              </a:rPr>
              <a:t>gạch</a:t>
            </a:r>
            <a:r>
              <a:rPr lang="en-US" altLang="zh-CN" b="1" dirty="0">
                <a:solidFill>
                  <a:srgbClr val="FF0000"/>
                </a:solidFill>
                <a:ea typeface="SimSun" panose="02010600030101010101" pitchFamily="2" charset="-122"/>
              </a:rPr>
              <a:t> </a:t>
            </a:r>
            <a:endParaRPr lang="en-US" altLang="zh-CN" dirty="0">
              <a:solidFill>
                <a:srgbClr val="FF0000"/>
              </a:solidFill>
              <a:ea typeface="SimSun" panose="02010600030101010101" pitchFamily="2" charset="-122"/>
            </a:endParaRPr>
          </a:p>
        </p:txBody>
      </p:sp>
      <p:sp>
        <p:nvSpPr>
          <p:cNvPr id="7" name="Rectangle 6"/>
          <p:cNvSpPr>
            <a:spLocks noChangeArrowheads="1"/>
          </p:cNvSpPr>
          <p:nvPr/>
        </p:nvSpPr>
        <p:spPr bwMode="auto">
          <a:xfrm>
            <a:off x="7323031" y="792232"/>
            <a:ext cx="2871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b="1" dirty="0" err="1">
                <a:solidFill>
                  <a:srgbClr val="FF0000"/>
                </a:solidFill>
                <a:ea typeface="SimSun" panose="02010600030101010101" pitchFamily="2" charset="-122"/>
              </a:rPr>
              <a:t>cạnh</a:t>
            </a:r>
            <a:r>
              <a:rPr lang="en-US" altLang="zh-CN" b="1" dirty="0">
                <a:solidFill>
                  <a:srgbClr val="FF0000"/>
                </a:solidFill>
                <a:ea typeface="SimSun" panose="02010600030101010101" pitchFamily="2" charset="-122"/>
              </a:rPr>
              <a:t> </a:t>
            </a:r>
            <a:r>
              <a:rPr lang="en-US" altLang="zh-CN" b="1" dirty="0" err="1">
                <a:solidFill>
                  <a:srgbClr val="FF0000"/>
                </a:solidFill>
                <a:ea typeface="SimSun" panose="02010600030101010101" pitchFamily="2" charset="-122"/>
              </a:rPr>
              <a:t>là</a:t>
            </a:r>
            <a:r>
              <a:rPr lang="en-US" altLang="zh-CN" b="1" dirty="0">
                <a:solidFill>
                  <a:srgbClr val="FF0000"/>
                </a:solidFill>
                <a:ea typeface="SimSun" panose="02010600030101010101" pitchFamily="2" charset="-122"/>
              </a:rPr>
              <a:t> 30 cm</a:t>
            </a:r>
            <a:endParaRPr lang="en-US" altLang="zh-CN" dirty="0">
              <a:solidFill>
                <a:srgbClr val="FF0000"/>
              </a:solidFill>
              <a:ea typeface="SimSun" panose="02010600030101010101" pitchFamily="2" charset="-122"/>
            </a:endParaRPr>
          </a:p>
        </p:txBody>
      </p:sp>
      <p:sp>
        <p:nvSpPr>
          <p:cNvPr id="8" name="Rectangle 7"/>
          <p:cNvSpPr>
            <a:spLocks noChangeArrowheads="1"/>
          </p:cNvSpPr>
          <p:nvPr/>
        </p:nvSpPr>
        <p:spPr bwMode="auto">
          <a:xfrm>
            <a:off x="3683126" y="1272515"/>
            <a:ext cx="19816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b="1" dirty="0" err="1">
                <a:solidFill>
                  <a:srgbClr val="FF0000"/>
                </a:solidFill>
                <a:ea typeface="SimSun" panose="02010600030101010101" pitchFamily="2" charset="-122"/>
              </a:rPr>
              <a:t>diện</a:t>
            </a:r>
            <a:r>
              <a:rPr lang="en-US" altLang="zh-CN" b="1" dirty="0">
                <a:solidFill>
                  <a:srgbClr val="FF0000"/>
                </a:solidFill>
                <a:ea typeface="SimSun" panose="02010600030101010101" pitchFamily="2" charset="-122"/>
              </a:rPr>
              <a:t> </a:t>
            </a:r>
            <a:r>
              <a:rPr lang="en-US" altLang="zh-CN" b="1" dirty="0" err="1">
                <a:solidFill>
                  <a:srgbClr val="FF0000"/>
                </a:solidFill>
                <a:ea typeface="SimSun" panose="02010600030101010101" pitchFamily="2" charset="-122"/>
              </a:rPr>
              <a:t>tích</a:t>
            </a:r>
            <a:r>
              <a:rPr lang="en-US" altLang="zh-CN" b="1" dirty="0">
                <a:solidFill>
                  <a:srgbClr val="FF0000"/>
                </a:solidFill>
                <a:ea typeface="SimSun" panose="02010600030101010101" pitchFamily="2" charset="-122"/>
              </a:rPr>
              <a:t> </a:t>
            </a:r>
            <a:endParaRPr lang="en-US" altLang="zh-CN" dirty="0">
              <a:solidFill>
                <a:srgbClr val="FF0000"/>
              </a:solidFill>
              <a:ea typeface="SimSun" panose="02010600030101010101" pitchFamily="2" charset="-122"/>
            </a:endParaRPr>
          </a:p>
        </p:txBody>
      </p:sp>
      <p:sp>
        <p:nvSpPr>
          <p:cNvPr id="9" name="Rectangle 8"/>
          <p:cNvSpPr>
            <a:spLocks noChangeArrowheads="1"/>
          </p:cNvSpPr>
          <p:nvPr/>
        </p:nvSpPr>
        <p:spPr bwMode="auto">
          <a:xfrm>
            <a:off x="7493642" y="1276199"/>
            <a:ext cx="7024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b="1" dirty="0">
                <a:solidFill>
                  <a:srgbClr val="FF0000"/>
                </a:solidFill>
                <a:ea typeface="SimSun" panose="02010600030101010101" pitchFamily="2" charset="-122"/>
              </a:rPr>
              <a:t>m</a:t>
            </a:r>
            <a:r>
              <a:rPr lang="en-US" altLang="zh-CN" b="1" baseline="30000" dirty="0">
                <a:solidFill>
                  <a:srgbClr val="FF0000"/>
                </a:solidFill>
                <a:ea typeface="SimSun" panose="02010600030101010101" pitchFamily="2" charset="-122"/>
              </a:rPr>
              <a:t>2</a:t>
            </a:r>
            <a:endParaRPr lang="en-US" altLang="zh-CN" dirty="0">
              <a:solidFill>
                <a:srgbClr val="FF0000"/>
              </a:solidFill>
              <a:ea typeface="SimSun" panose="02010600030101010101" pitchFamily="2" charset="-122"/>
            </a:endParaRPr>
          </a:p>
        </p:txBody>
      </p:sp>
      <p:sp>
        <p:nvSpPr>
          <p:cNvPr id="11" name="Text Box 6"/>
          <p:cNvSpPr txBox="1">
            <a:spLocks noChangeArrowheads="1"/>
          </p:cNvSpPr>
          <p:nvPr/>
        </p:nvSpPr>
        <p:spPr bwMode="auto">
          <a:xfrm>
            <a:off x="935141" y="2436070"/>
            <a:ext cx="10397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990033"/>
                </a:solidFill>
              </a:rPr>
              <a:t>Người ta </a:t>
            </a:r>
            <a:r>
              <a:rPr lang="en-US" altLang="en-US" sz="2400" b="1" dirty="0" err="1">
                <a:solidFill>
                  <a:srgbClr val="990033"/>
                </a:solidFill>
              </a:rPr>
              <a:t>đã</a:t>
            </a:r>
            <a:r>
              <a:rPr lang="en-US" altLang="en-US" sz="2400" b="1" dirty="0">
                <a:solidFill>
                  <a:srgbClr val="990033"/>
                </a:solidFill>
              </a:rPr>
              <a:t> </a:t>
            </a:r>
            <a:r>
              <a:rPr lang="en-US" altLang="en-US" sz="2400" b="1" dirty="0" err="1">
                <a:solidFill>
                  <a:srgbClr val="990033"/>
                </a:solidFill>
              </a:rPr>
              <a:t>dùng</a:t>
            </a:r>
            <a:r>
              <a:rPr lang="en-US" altLang="en-US" sz="2400" b="1" dirty="0">
                <a:solidFill>
                  <a:srgbClr val="990033"/>
                </a:solidFill>
              </a:rPr>
              <a:t> </a:t>
            </a:r>
            <a:r>
              <a:rPr lang="en-US" altLang="en-US" sz="2400" b="1" dirty="0" err="1">
                <a:solidFill>
                  <a:srgbClr val="990033"/>
                </a:solidFill>
              </a:rPr>
              <a:t>hết</a:t>
            </a:r>
            <a:r>
              <a:rPr lang="en-US" altLang="en-US" sz="2400" b="1" dirty="0">
                <a:solidFill>
                  <a:srgbClr val="990033"/>
                </a:solidFill>
              </a:rPr>
              <a:t>  </a:t>
            </a:r>
            <a:r>
              <a:rPr lang="en-US" altLang="en-US" sz="2400" b="1" dirty="0" err="1">
                <a:solidFill>
                  <a:srgbClr val="990033"/>
                </a:solidFill>
              </a:rPr>
              <a:t>bao</a:t>
            </a:r>
            <a:r>
              <a:rPr lang="en-US" altLang="en-US" sz="2400" b="1" dirty="0">
                <a:solidFill>
                  <a:srgbClr val="990033"/>
                </a:solidFill>
              </a:rPr>
              <a:t> </a:t>
            </a:r>
            <a:r>
              <a:rPr lang="en-US" altLang="en-US" sz="2400" b="1" dirty="0" err="1">
                <a:solidFill>
                  <a:srgbClr val="990033"/>
                </a:solidFill>
              </a:rPr>
              <a:t>nhiêu</a:t>
            </a:r>
            <a:r>
              <a:rPr lang="en-US" altLang="en-US" sz="2400" b="1" dirty="0">
                <a:solidFill>
                  <a:srgbClr val="990033"/>
                </a:solidFill>
              </a:rPr>
              <a:t>  </a:t>
            </a:r>
            <a:r>
              <a:rPr lang="en-US" altLang="en-US" sz="2400" b="1" dirty="0" err="1">
                <a:solidFill>
                  <a:srgbClr val="990033"/>
                </a:solidFill>
              </a:rPr>
              <a:t>viên</a:t>
            </a:r>
            <a:r>
              <a:rPr lang="en-US" altLang="en-US" sz="2400" b="1" dirty="0">
                <a:solidFill>
                  <a:srgbClr val="990033"/>
                </a:solidFill>
              </a:rPr>
              <a:t> </a:t>
            </a:r>
            <a:r>
              <a:rPr lang="en-US" altLang="en-US" sz="2400" b="1" dirty="0" err="1">
                <a:solidFill>
                  <a:srgbClr val="990033"/>
                </a:solidFill>
              </a:rPr>
              <a:t>gạch</a:t>
            </a:r>
            <a:r>
              <a:rPr lang="en-US" altLang="en-US" sz="2400" b="1" dirty="0">
                <a:solidFill>
                  <a:srgbClr val="990033"/>
                </a:solidFill>
              </a:rPr>
              <a:t> </a:t>
            </a:r>
            <a:r>
              <a:rPr lang="en-US" altLang="en-US" sz="2400" b="1" dirty="0" err="1">
                <a:solidFill>
                  <a:srgbClr val="990033"/>
                </a:solidFill>
              </a:rPr>
              <a:t>để</a:t>
            </a:r>
            <a:r>
              <a:rPr lang="en-US" altLang="en-US" sz="2400" b="1" dirty="0">
                <a:solidFill>
                  <a:srgbClr val="990033"/>
                </a:solidFill>
              </a:rPr>
              <a:t>  </a:t>
            </a:r>
            <a:r>
              <a:rPr lang="en-US" altLang="en-US" sz="2400" b="1" dirty="0" err="1">
                <a:solidFill>
                  <a:srgbClr val="990033"/>
                </a:solidFill>
              </a:rPr>
              <a:t>lát</a:t>
            </a:r>
            <a:r>
              <a:rPr lang="en-US" altLang="en-US" sz="2400" b="1" dirty="0">
                <a:solidFill>
                  <a:srgbClr val="990033"/>
                </a:solidFill>
              </a:rPr>
              <a:t> </a:t>
            </a:r>
            <a:r>
              <a:rPr lang="en-US" altLang="en-US" sz="2400" b="1" dirty="0" err="1">
                <a:solidFill>
                  <a:srgbClr val="990033"/>
                </a:solidFill>
              </a:rPr>
              <a:t>nền</a:t>
            </a:r>
            <a:r>
              <a:rPr lang="en-US" altLang="en-US" sz="2400" b="1" dirty="0">
                <a:solidFill>
                  <a:srgbClr val="990033"/>
                </a:solidFill>
              </a:rPr>
              <a:t> </a:t>
            </a:r>
            <a:r>
              <a:rPr lang="en-US" altLang="en-US" sz="2400" b="1" dirty="0" err="1">
                <a:solidFill>
                  <a:srgbClr val="990033"/>
                </a:solidFill>
              </a:rPr>
              <a:t>căn</a:t>
            </a:r>
            <a:r>
              <a:rPr lang="en-US" altLang="en-US" sz="2400" b="1" dirty="0">
                <a:solidFill>
                  <a:srgbClr val="990033"/>
                </a:solidFill>
              </a:rPr>
              <a:t> </a:t>
            </a:r>
            <a:r>
              <a:rPr lang="en-US" altLang="en-US" sz="2400" b="1" dirty="0" err="1" smtClean="0">
                <a:solidFill>
                  <a:srgbClr val="990033"/>
                </a:solidFill>
              </a:rPr>
              <a:t>phòng</a:t>
            </a:r>
            <a:r>
              <a:rPr lang="en-US" altLang="en-US" sz="2400" b="1" dirty="0" smtClean="0">
                <a:solidFill>
                  <a:srgbClr val="990033"/>
                </a:solidFill>
              </a:rPr>
              <a:t>?</a:t>
            </a:r>
            <a:endParaRPr lang="en-US" altLang="en-US" sz="2400" b="1" dirty="0">
              <a:solidFill>
                <a:srgbClr val="990033"/>
              </a:solidFill>
            </a:endParaRPr>
          </a:p>
        </p:txBody>
      </p:sp>
      <p:sp>
        <p:nvSpPr>
          <p:cNvPr id="12" name="Text Box 7"/>
          <p:cNvSpPr txBox="1">
            <a:spLocks noChangeArrowheads="1"/>
          </p:cNvSpPr>
          <p:nvPr/>
        </p:nvSpPr>
        <p:spPr bwMode="auto">
          <a:xfrm>
            <a:off x="927709" y="3580790"/>
            <a:ext cx="1046665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990033"/>
                </a:solidFill>
              </a:rPr>
              <a:t>Vậy</a:t>
            </a:r>
            <a:r>
              <a:rPr lang="en-US" altLang="en-US" sz="2400" b="1" dirty="0">
                <a:solidFill>
                  <a:srgbClr val="990033"/>
                </a:solidFill>
              </a:rPr>
              <a:t> </a:t>
            </a:r>
            <a:r>
              <a:rPr lang="en-US" altLang="en-US" sz="2400" b="1" dirty="0" err="1">
                <a:solidFill>
                  <a:srgbClr val="990033"/>
                </a:solidFill>
              </a:rPr>
              <a:t>diện</a:t>
            </a:r>
            <a:r>
              <a:rPr lang="en-US" altLang="en-US" sz="2400" b="1" dirty="0">
                <a:solidFill>
                  <a:srgbClr val="990033"/>
                </a:solidFill>
              </a:rPr>
              <a:t> </a:t>
            </a:r>
            <a:r>
              <a:rPr lang="en-US" altLang="en-US" sz="2400" b="1" dirty="0" err="1">
                <a:solidFill>
                  <a:srgbClr val="990033"/>
                </a:solidFill>
              </a:rPr>
              <a:t>tích</a:t>
            </a:r>
            <a:r>
              <a:rPr lang="en-US" altLang="en-US" sz="2400" b="1" dirty="0">
                <a:solidFill>
                  <a:srgbClr val="990033"/>
                </a:solidFill>
              </a:rPr>
              <a:t> </a:t>
            </a:r>
            <a:r>
              <a:rPr lang="en-US" altLang="en-US" sz="2400" b="1" dirty="0" err="1">
                <a:solidFill>
                  <a:srgbClr val="990033"/>
                </a:solidFill>
              </a:rPr>
              <a:t>của</a:t>
            </a:r>
            <a:r>
              <a:rPr lang="en-US" altLang="en-US" sz="2400" b="1" dirty="0">
                <a:solidFill>
                  <a:srgbClr val="990033"/>
                </a:solidFill>
              </a:rPr>
              <a:t>  </a:t>
            </a:r>
            <a:r>
              <a:rPr lang="en-US" altLang="en-US" sz="2400" b="1" dirty="0" err="1">
                <a:solidFill>
                  <a:srgbClr val="990033"/>
                </a:solidFill>
              </a:rPr>
              <a:t>căn</a:t>
            </a:r>
            <a:r>
              <a:rPr lang="en-US" altLang="en-US" sz="2400" b="1" dirty="0">
                <a:solidFill>
                  <a:srgbClr val="990033"/>
                </a:solidFill>
              </a:rPr>
              <a:t> </a:t>
            </a:r>
            <a:r>
              <a:rPr lang="en-US" altLang="en-US" sz="2400" b="1" dirty="0" err="1">
                <a:solidFill>
                  <a:srgbClr val="990033"/>
                </a:solidFill>
              </a:rPr>
              <a:t>phòng</a:t>
            </a:r>
            <a:r>
              <a:rPr lang="en-US" altLang="en-US" sz="2400" b="1" dirty="0">
                <a:solidFill>
                  <a:srgbClr val="990033"/>
                </a:solidFill>
              </a:rPr>
              <a:t> </a:t>
            </a:r>
            <a:r>
              <a:rPr lang="en-US" altLang="en-US" sz="2400" b="1" dirty="0" err="1">
                <a:solidFill>
                  <a:srgbClr val="990033"/>
                </a:solidFill>
              </a:rPr>
              <a:t>chính</a:t>
            </a:r>
            <a:r>
              <a:rPr lang="en-US" altLang="en-US" sz="2400" b="1" dirty="0">
                <a:solidFill>
                  <a:srgbClr val="990033"/>
                </a:solidFill>
              </a:rPr>
              <a:t> </a:t>
            </a:r>
            <a:r>
              <a:rPr lang="en-US" altLang="en-US" sz="2400" b="1" dirty="0" err="1">
                <a:solidFill>
                  <a:srgbClr val="990033"/>
                </a:solidFill>
              </a:rPr>
              <a:t>là</a:t>
            </a:r>
            <a:r>
              <a:rPr lang="en-US" altLang="en-US" sz="2400" b="1" dirty="0">
                <a:solidFill>
                  <a:srgbClr val="990033"/>
                </a:solidFill>
              </a:rPr>
              <a:t> </a:t>
            </a:r>
            <a:r>
              <a:rPr lang="en-US" altLang="en-US" sz="2400" b="1" dirty="0" err="1">
                <a:solidFill>
                  <a:srgbClr val="990033"/>
                </a:solidFill>
              </a:rPr>
              <a:t>diện</a:t>
            </a:r>
            <a:r>
              <a:rPr lang="en-US" altLang="en-US" sz="2400" b="1" dirty="0">
                <a:solidFill>
                  <a:srgbClr val="990033"/>
                </a:solidFill>
              </a:rPr>
              <a:t>  </a:t>
            </a:r>
            <a:r>
              <a:rPr lang="en-US" altLang="en-US" sz="2400" b="1" dirty="0" err="1">
                <a:solidFill>
                  <a:srgbClr val="990033"/>
                </a:solidFill>
              </a:rPr>
              <a:t>tích</a:t>
            </a:r>
            <a:r>
              <a:rPr lang="en-US" altLang="en-US" sz="2400" b="1" dirty="0">
                <a:solidFill>
                  <a:srgbClr val="990033"/>
                </a:solidFill>
              </a:rPr>
              <a:t> </a:t>
            </a:r>
            <a:r>
              <a:rPr lang="en-US" altLang="en-US" sz="2400" b="1" dirty="0" err="1">
                <a:solidFill>
                  <a:srgbClr val="990033"/>
                </a:solidFill>
              </a:rPr>
              <a:t>của</a:t>
            </a:r>
            <a:r>
              <a:rPr lang="en-US" altLang="en-US" sz="2400" b="1" dirty="0">
                <a:solidFill>
                  <a:srgbClr val="990033"/>
                </a:solidFill>
              </a:rPr>
              <a:t>  </a:t>
            </a:r>
            <a:r>
              <a:rPr lang="en-US" altLang="en-US" sz="2400" b="1" dirty="0" err="1">
                <a:solidFill>
                  <a:srgbClr val="990033"/>
                </a:solidFill>
              </a:rPr>
              <a:t>bao</a:t>
            </a:r>
            <a:r>
              <a:rPr lang="en-US" altLang="en-US" sz="2400" b="1" dirty="0">
                <a:solidFill>
                  <a:srgbClr val="990033"/>
                </a:solidFill>
              </a:rPr>
              <a:t>  </a:t>
            </a:r>
            <a:r>
              <a:rPr lang="en-US" altLang="en-US" sz="2400" b="1" dirty="0" err="1">
                <a:solidFill>
                  <a:srgbClr val="990033"/>
                </a:solidFill>
              </a:rPr>
              <a:t>nhiêu</a:t>
            </a:r>
            <a:r>
              <a:rPr lang="en-US" altLang="en-US" sz="2400" b="1" dirty="0">
                <a:solidFill>
                  <a:srgbClr val="990033"/>
                </a:solidFill>
              </a:rPr>
              <a:t> </a:t>
            </a:r>
            <a:r>
              <a:rPr lang="en-US" altLang="en-US" sz="2400" b="1" dirty="0" err="1">
                <a:solidFill>
                  <a:srgbClr val="990033"/>
                </a:solidFill>
              </a:rPr>
              <a:t>viên</a:t>
            </a:r>
            <a:r>
              <a:rPr lang="en-US" altLang="en-US" sz="2400" b="1" dirty="0">
                <a:solidFill>
                  <a:srgbClr val="990033"/>
                </a:solidFill>
              </a:rPr>
              <a:t> </a:t>
            </a:r>
            <a:r>
              <a:rPr lang="en-US" altLang="en-US" sz="2400" b="1" dirty="0" err="1" smtClean="0">
                <a:solidFill>
                  <a:srgbClr val="990033"/>
                </a:solidFill>
              </a:rPr>
              <a:t>gạch</a:t>
            </a:r>
            <a:r>
              <a:rPr lang="en-US" altLang="en-US" sz="2400" b="1" dirty="0" smtClean="0">
                <a:solidFill>
                  <a:srgbClr val="990033"/>
                </a:solidFill>
              </a:rPr>
              <a:t>? </a:t>
            </a:r>
            <a:endParaRPr lang="en-US" altLang="en-US" sz="2400" b="1" dirty="0">
              <a:solidFill>
                <a:srgbClr val="990033"/>
              </a:solidFill>
            </a:endParaRPr>
          </a:p>
        </p:txBody>
      </p:sp>
      <p:sp>
        <p:nvSpPr>
          <p:cNvPr id="13" name="Text Box 8"/>
          <p:cNvSpPr txBox="1">
            <a:spLocks noChangeArrowheads="1"/>
          </p:cNvSpPr>
          <p:nvPr/>
        </p:nvSpPr>
        <p:spPr bwMode="auto">
          <a:xfrm>
            <a:off x="968048" y="4871005"/>
            <a:ext cx="10091859"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990033"/>
                </a:solidFill>
              </a:rPr>
              <a:t>Để</a:t>
            </a:r>
            <a:r>
              <a:rPr lang="en-US" altLang="en-US" sz="2400" b="1" dirty="0">
                <a:solidFill>
                  <a:srgbClr val="990033"/>
                </a:solidFill>
              </a:rPr>
              <a:t> </a:t>
            </a:r>
            <a:r>
              <a:rPr lang="en-US" altLang="en-US" sz="2400" b="1" dirty="0" err="1">
                <a:solidFill>
                  <a:srgbClr val="990033"/>
                </a:solidFill>
              </a:rPr>
              <a:t>tính</a:t>
            </a:r>
            <a:r>
              <a:rPr lang="en-US" altLang="en-US" sz="2400" b="1" dirty="0">
                <a:solidFill>
                  <a:srgbClr val="990033"/>
                </a:solidFill>
              </a:rPr>
              <a:t> </a:t>
            </a:r>
            <a:r>
              <a:rPr lang="en-US" altLang="en-US" sz="2400" b="1" dirty="0" err="1">
                <a:solidFill>
                  <a:srgbClr val="990033"/>
                </a:solidFill>
              </a:rPr>
              <a:t>diện</a:t>
            </a:r>
            <a:r>
              <a:rPr lang="en-US" altLang="en-US" sz="2400" b="1" dirty="0">
                <a:solidFill>
                  <a:srgbClr val="990033"/>
                </a:solidFill>
              </a:rPr>
              <a:t> </a:t>
            </a:r>
            <a:r>
              <a:rPr lang="en-US" altLang="en-US" sz="2400" b="1" dirty="0" err="1">
                <a:solidFill>
                  <a:srgbClr val="990033"/>
                </a:solidFill>
              </a:rPr>
              <a:t>tích</a:t>
            </a:r>
            <a:r>
              <a:rPr lang="en-US" altLang="en-US" sz="2400" b="1" dirty="0">
                <a:solidFill>
                  <a:srgbClr val="990033"/>
                </a:solidFill>
              </a:rPr>
              <a:t> </a:t>
            </a:r>
            <a:r>
              <a:rPr lang="en-US" altLang="en-US" sz="2400" b="1" dirty="0" err="1">
                <a:solidFill>
                  <a:srgbClr val="990033"/>
                </a:solidFill>
              </a:rPr>
              <a:t>căn</a:t>
            </a:r>
            <a:r>
              <a:rPr lang="en-US" altLang="en-US" sz="2400" b="1" dirty="0">
                <a:solidFill>
                  <a:srgbClr val="990033"/>
                </a:solidFill>
              </a:rPr>
              <a:t> </a:t>
            </a:r>
            <a:r>
              <a:rPr lang="en-US" altLang="en-US" sz="2400" b="1" dirty="0" err="1">
                <a:solidFill>
                  <a:srgbClr val="990033"/>
                </a:solidFill>
              </a:rPr>
              <a:t>phòng</a:t>
            </a:r>
            <a:r>
              <a:rPr lang="en-US" altLang="en-US" sz="2400" b="1" dirty="0">
                <a:solidFill>
                  <a:srgbClr val="990033"/>
                </a:solidFill>
              </a:rPr>
              <a:t>, ta </a:t>
            </a:r>
            <a:r>
              <a:rPr lang="en-US" altLang="en-US" sz="2400" b="1" dirty="0" err="1">
                <a:solidFill>
                  <a:srgbClr val="990033"/>
                </a:solidFill>
              </a:rPr>
              <a:t>cần</a:t>
            </a:r>
            <a:r>
              <a:rPr lang="en-US" altLang="en-US" sz="2400" b="1" dirty="0">
                <a:solidFill>
                  <a:srgbClr val="990033"/>
                </a:solidFill>
              </a:rPr>
              <a:t> </a:t>
            </a:r>
            <a:r>
              <a:rPr lang="en-US" altLang="en-US" sz="2400" b="1" dirty="0" err="1">
                <a:solidFill>
                  <a:srgbClr val="990033"/>
                </a:solidFill>
              </a:rPr>
              <a:t>tính</a:t>
            </a:r>
            <a:r>
              <a:rPr lang="en-US" altLang="en-US" sz="2400" b="1" dirty="0">
                <a:solidFill>
                  <a:srgbClr val="990033"/>
                </a:solidFill>
              </a:rPr>
              <a:t> </a:t>
            </a:r>
            <a:r>
              <a:rPr lang="en-US" altLang="en-US" sz="2400" b="1" dirty="0" err="1">
                <a:solidFill>
                  <a:srgbClr val="990033"/>
                </a:solidFill>
              </a:rPr>
              <a:t>gì</a:t>
            </a:r>
            <a:r>
              <a:rPr lang="en-US" altLang="en-US" sz="2400" b="1" dirty="0">
                <a:solidFill>
                  <a:srgbClr val="990033"/>
                </a:solidFill>
              </a:rPr>
              <a:t> </a:t>
            </a:r>
            <a:r>
              <a:rPr lang="en-US" altLang="en-US" sz="2400" b="1" dirty="0" err="1" smtClean="0">
                <a:solidFill>
                  <a:srgbClr val="990033"/>
                </a:solidFill>
              </a:rPr>
              <a:t>trước</a:t>
            </a:r>
            <a:r>
              <a:rPr lang="en-US" altLang="en-US" sz="2400" b="1" dirty="0" smtClean="0">
                <a:solidFill>
                  <a:srgbClr val="990033"/>
                </a:solidFill>
              </a:rPr>
              <a:t>? </a:t>
            </a:r>
            <a:endParaRPr lang="en-US" altLang="en-US" sz="2400" b="1" dirty="0">
              <a:solidFill>
                <a:srgbClr val="990033"/>
              </a:solidFill>
            </a:endParaRPr>
          </a:p>
        </p:txBody>
      </p:sp>
      <p:sp>
        <p:nvSpPr>
          <p:cNvPr id="14" name="Text Box 9"/>
          <p:cNvSpPr txBox="1">
            <a:spLocks noChangeArrowheads="1"/>
          </p:cNvSpPr>
          <p:nvPr/>
        </p:nvSpPr>
        <p:spPr bwMode="auto">
          <a:xfrm>
            <a:off x="859245" y="6009430"/>
            <a:ext cx="7134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smtClean="0">
                <a:solidFill>
                  <a:srgbClr val="990033"/>
                </a:solidFill>
              </a:rPr>
              <a:t>Biết</a:t>
            </a:r>
            <a:r>
              <a:rPr lang="en-US" altLang="en-US" sz="2400" b="1" dirty="0" smtClean="0">
                <a:solidFill>
                  <a:srgbClr val="990033"/>
                </a:solidFill>
              </a:rPr>
              <a:t> </a:t>
            </a:r>
            <a:r>
              <a:rPr lang="en-US" altLang="en-US" sz="2400" b="1" dirty="0" err="1" smtClean="0">
                <a:solidFill>
                  <a:srgbClr val="990033"/>
                </a:solidFill>
              </a:rPr>
              <a:t>diện</a:t>
            </a:r>
            <a:r>
              <a:rPr lang="en-US" altLang="en-US" sz="2400" b="1" dirty="0" smtClean="0">
                <a:solidFill>
                  <a:srgbClr val="990033"/>
                </a:solidFill>
              </a:rPr>
              <a:t> </a:t>
            </a:r>
            <a:r>
              <a:rPr lang="en-US" altLang="en-US" sz="2400" b="1" dirty="0" err="1" smtClean="0">
                <a:solidFill>
                  <a:srgbClr val="990033"/>
                </a:solidFill>
              </a:rPr>
              <a:t>tích</a:t>
            </a:r>
            <a:r>
              <a:rPr lang="en-US" altLang="en-US" sz="2400" b="1" dirty="0" smtClean="0">
                <a:solidFill>
                  <a:srgbClr val="990033"/>
                </a:solidFill>
              </a:rPr>
              <a:t> 1 </a:t>
            </a:r>
            <a:r>
              <a:rPr lang="en-US" altLang="en-US" sz="2400" b="1" dirty="0" err="1" smtClean="0">
                <a:solidFill>
                  <a:srgbClr val="990033"/>
                </a:solidFill>
              </a:rPr>
              <a:t>viên</a:t>
            </a:r>
            <a:r>
              <a:rPr lang="en-US" altLang="en-US" sz="2400" b="1" dirty="0" smtClean="0">
                <a:solidFill>
                  <a:srgbClr val="990033"/>
                </a:solidFill>
              </a:rPr>
              <a:t> </a:t>
            </a:r>
            <a:r>
              <a:rPr lang="en-US" altLang="en-US" sz="2400" b="1" dirty="0" err="1" smtClean="0">
                <a:solidFill>
                  <a:srgbClr val="990033"/>
                </a:solidFill>
              </a:rPr>
              <a:t>gạch</a:t>
            </a:r>
            <a:r>
              <a:rPr lang="en-US" altLang="en-US" sz="2400" b="1" dirty="0" smtClean="0">
                <a:solidFill>
                  <a:srgbClr val="990033"/>
                </a:solidFill>
              </a:rPr>
              <a:t> ta </a:t>
            </a:r>
            <a:r>
              <a:rPr lang="en-US" altLang="en-US" sz="2400" b="1" dirty="0" err="1" smtClean="0">
                <a:solidFill>
                  <a:srgbClr val="990033"/>
                </a:solidFill>
              </a:rPr>
              <a:t>sẽ</a:t>
            </a:r>
            <a:r>
              <a:rPr lang="en-US" altLang="en-US" sz="2400" b="1" dirty="0" smtClean="0">
                <a:solidFill>
                  <a:srgbClr val="990033"/>
                </a:solidFill>
              </a:rPr>
              <a:t> </a:t>
            </a:r>
            <a:r>
              <a:rPr lang="en-US" altLang="en-US" sz="2400" b="1" dirty="0" err="1" smtClean="0">
                <a:solidFill>
                  <a:srgbClr val="990033"/>
                </a:solidFill>
              </a:rPr>
              <a:t>tính</a:t>
            </a:r>
            <a:r>
              <a:rPr lang="en-US" altLang="en-US" sz="2400" b="1" dirty="0" smtClean="0">
                <a:solidFill>
                  <a:srgbClr val="990033"/>
                </a:solidFill>
              </a:rPr>
              <a:t> </a:t>
            </a:r>
            <a:r>
              <a:rPr lang="en-US" altLang="en-US" sz="2400" b="1" dirty="0" err="1" smtClean="0">
                <a:solidFill>
                  <a:srgbClr val="990033"/>
                </a:solidFill>
              </a:rPr>
              <a:t>được</a:t>
            </a:r>
            <a:r>
              <a:rPr lang="en-US" altLang="en-US" sz="2400" b="1" dirty="0" smtClean="0">
                <a:solidFill>
                  <a:srgbClr val="990033"/>
                </a:solidFill>
              </a:rPr>
              <a:t> </a:t>
            </a:r>
            <a:r>
              <a:rPr lang="en-US" altLang="en-US" sz="2400" b="1" dirty="0" err="1" smtClean="0">
                <a:solidFill>
                  <a:srgbClr val="990033"/>
                </a:solidFill>
              </a:rPr>
              <a:t>gì</a:t>
            </a:r>
            <a:r>
              <a:rPr lang="en-US" altLang="en-US" sz="2400" b="1" dirty="0" smtClean="0">
                <a:solidFill>
                  <a:srgbClr val="990033"/>
                </a:solidFill>
              </a:rPr>
              <a:t>? </a:t>
            </a:r>
            <a:endParaRPr lang="en-US" altLang="en-US" sz="2400" b="1" dirty="0">
              <a:solidFill>
                <a:srgbClr val="990033"/>
              </a:solidFill>
            </a:endParaRPr>
          </a:p>
        </p:txBody>
      </p:sp>
      <p:sp>
        <p:nvSpPr>
          <p:cNvPr id="15" name="Text Box 10"/>
          <p:cNvSpPr txBox="1">
            <a:spLocks noChangeArrowheads="1"/>
          </p:cNvSpPr>
          <p:nvPr/>
        </p:nvSpPr>
        <p:spPr bwMode="auto">
          <a:xfrm>
            <a:off x="3297760" y="3049525"/>
            <a:ext cx="4892066"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E33175"/>
                </a:solidFill>
              </a:rPr>
              <a:t> </a:t>
            </a:r>
            <a:r>
              <a:rPr lang="en-US" altLang="en-US" sz="2400" b="1" dirty="0" err="1">
                <a:solidFill>
                  <a:srgbClr val="0000FF"/>
                </a:solidFill>
              </a:rPr>
              <a:t>Dùng</a:t>
            </a:r>
            <a:r>
              <a:rPr lang="en-US" altLang="en-US" sz="2400" b="1" dirty="0">
                <a:solidFill>
                  <a:srgbClr val="0000FF"/>
                </a:solidFill>
              </a:rPr>
              <a:t> </a:t>
            </a:r>
            <a:r>
              <a:rPr lang="en-US" altLang="en-US" sz="2400" b="1" dirty="0" err="1">
                <a:solidFill>
                  <a:srgbClr val="0000FF"/>
                </a:solidFill>
              </a:rPr>
              <a:t>hết</a:t>
            </a:r>
            <a:r>
              <a:rPr lang="en-US" altLang="en-US" sz="2400" b="1" dirty="0">
                <a:solidFill>
                  <a:srgbClr val="0000FF"/>
                </a:solidFill>
              </a:rPr>
              <a:t> 200 </a:t>
            </a:r>
            <a:r>
              <a:rPr lang="en-US" altLang="en-US" sz="2400" b="1" dirty="0" err="1">
                <a:solidFill>
                  <a:srgbClr val="0000FF"/>
                </a:solidFill>
              </a:rPr>
              <a:t>viên</a:t>
            </a:r>
            <a:r>
              <a:rPr lang="en-US" altLang="en-US" sz="2400" b="1" dirty="0">
                <a:solidFill>
                  <a:srgbClr val="0000FF"/>
                </a:solidFill>
              </a:rPr>
              <a:t> </a:t>
            </a:r>
            <a:r>
              <a:rPr lang="en-US" altLang="en-US" sz="2400" b="1" dirty="0" err="1">
                <a:solidFill>
                  <a:srgbClr val="0000FF"/>
                </a:solidFill>
              </a:rPr>
              <a:t>gạch</a:t>
            </a:r>
            <a:r>
              <a:rPr lang="en-US" altLang="en-US" sz="2400" b="1" dirty="0">
                <a:solidFill>
                  <a:srgbClr val="0000FF"/>
                </a:solidFill>
              </a:rPr>
              <a:t> </a:t>
            </a:r>
          </a:p>
        </p:txBody>
      </p:sp>
      <p:sp>
        <p:nvSpPr>
          <p:cNvPr id="16" name="Text Box 11"/>
          <p:cNvSpPr txBox="1">
            <a:spLocks noChangeArrowheads="1"/>
          </p:cNvSpPr>
          <p:nvPr/>
        </p:nvSpPr>
        <p:spPr bwMode="auto">
          <a:xfrm>
            <a:off x="3176676" y="4339740"/>
            <a:ext cx="62235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00FF"/>
                </a:solidFill>
              </a:rPr>
              <a:t> </a:t>
            </a:r>
            <a:r>
              <a:rPr lang="en-US" altLang="en-US" sz="2400" b="1" dirty="0" err="1">
                <a:solidFill>
                  <a:srgbClr val="0000FF"/>
                </a:solidFill>
              </a:rPr>
              <a:t>Là</a:t>
            </a:r>
            <a:r>
              <a:rPr lang="en-US" altLang="en-US" sz="2400" b="1" dirty="0">
                <a:solidFill>
                  <a:srgbClr val="0000FF"/>
                </a:solidFill>
              </a:rPr>
              <a:t> </a:t>
            </a:r>
            <a:r>
              <a:rPr lang="en-US" altLang="en-US" sz="2400" b="1" dirty="0" err="1">
                <a:solidFill>
                  <a:srgbClr val="0000FF"/>
                </a:solidFill>
              </a:rPr>
              <a:t>diện</a:t>
            </a:r>
            <a:r>
              <a:rPr lang="en-US" altLang="en-US" sz="2400" b="1" dirty="0">
                <a:solidFill>
                  <a:srgbClr val="0000FF"/>
                </a:solidFill>
              </a:rPr>
              <a:t> </a:t>
            </a:r>
            <a:r>
              <a:rPr lang="en-US" altLang="en-US" sz="2400" b="1" dirty="0" err="1">
                <a:solidFill>
                  <a:srgbClr val="0000FF"/>
                </a:solidFill>
              </a:rPr>
              <a:t>tích</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200 </a:t>
            </a:r>
            <a:r>
              <a:rPr lang="en-US" altLang="en-US" sz="2400" b="1" dirty="0" err="1">
                <a:solidFill>
                  <a:srgbClr val="0000FF"/>
                </a:solidFill>
              </a:rPr>
              <a:t>viên</a:t>
            </a:r>
            <a:r>
              <a:rPr lang="en-US" altLang="en-US" sz="2400" b="1" dirty="0">
                <a:solidFill>
                  <a:srgbClr val="0000FF"/>
                </a:solidFill>
              </a:rPr>
              <a:t> </a:t>
            </a:r>
            <a:r>
              <a:rPr lang="en-US" altLang="en-US" sz="2400" b="1" dirty="0" err="1">
                <a:solidFill>
                  <a:srgbClr val="0000FF"/>
                </a:solidFill>
              </a:rPr>
              <a:t>gạch</a:t>
            </a:r>
            <a:endParaRPr lang="en-US" altLang="en-US" sz="2400" b="1" dirty="0">
              <a:solidFill>
                <a:srgbClr val="0000FF"/>
              </a:solidFill>
            </a:endParaRPr>
          </a:p>
        </p:txBody>
      </p:sp>
      <p:sp>
        <p:nvSpPr>
          <p:cNvPr id="17" name="Text Box 12"/>
          <p:cNvSpPr txBox="1">
            <a:spLocks noChangeArrowheads="1"/>
          </p:cNvSpPr>
          <p:nvPr/>
        </p:nvSpPr>
        <p:spPr bwMode="auto">
          <a:xfrm>
            <a:off x="3057888" y="5402270"/>
            <a:ext cx="635376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FF"/>
                </a:solidFill>
              </a:rPr>
              <a:t>Tính</a:t>
            </a:r>
            <a:r>
              <a:rPr lang="en-US" altLang="en-US" sz="2400" b="1" dirty="0">
                <a:solidFill>
                  <a:srgbClr val="0000FF"/>
                </a:solidFill>
              </a:rPr>
              <a:t> </a:t>
            </a:r>
            <a:r>
              <a:rPr lang="en-US" altLang="en-US" sz="2400" b="1" dirty="0" err="1">
                <a:solidFill>
                  <a:srgbClr val="0000FF"/>
                </a:solidFill>
              </a:rPr>
              <a:t>diện</a:t>
            </a:r>
            <a:r>
              <a:rPr lang="en-US" altLang="en-US" sz="2400" b="1" dirty="0">
                <a:solidFill>
                  <a:srgbClr val="0000FF"/>
                </a:solidFill>
              </a:rPr>
              <a:t> </a:t>
            </a:r>
            <a:r>
              <a:rPr lang="en-US" altLang="en-US" sz="2400" b="1" dirty="0" err="1">
                <a:solidFill>
                  <a:srgbClr val="0000FF"/>
                </a:solidFill>
              </a:rPr>
              <a:t>tích</a:t>
            </a:r>
            <a:r>
              <a:rPr lang="en-US" altLang="en-US" sz="2400" b="1" dirty="0">
                <a:solidFill>
                  <a:srgbClr val="0000FF"/>
                </a:solidFill>
              </a:rPr>
              <a:t> 1 </a:t>
            </a:r>
            <a:r>
              <a:rPr lang="en-US" altLang="en-US" sz="2400" b="1" dirty="0" err="1">
                <a:solidFill>
                  <a:srgbClr val="0000FF"/>
                </a:solidFill>
              </a:rPr>
              <a:t>viên</a:t>
            </a:r>
            <a:r>
              <a:rPr lang="en-US" altLang="en-US" sz="2400" b="1" dirty="0">
                <a:solidFill>
                  <a:srgbClr val="0000FF"/>
                </a:solidFill>
              </a:rPr>
              <a:t> </a:t>
            </a:r>
            <a:r>
              <a:rPr lang="en-US" altLang="en-US" sz="2400" b="1" dirty="0" err="1">
                <a:solidFill>
                  <a:srgbClr val="0000FF"/>
                </a:solidFill>
              </a:rPr>
              <a:t>gạch</a:t>
            </a:r>
            <a:r>
              <a:rPr lang="en-US" altLang="en-US" sz="2400" b="1" dirty="0">
                <a:solidFill>
                  <a:srgbClr val="0000FF"/>
                </a:solidFill>
              </a:rPr>
              <a:t> </a:t>
            </a:r>
            <a:r>
              <a:rPr lang="en-US" altLang="en-US" sz="2400" b="1" dirty="0" err="1">
                <a:solidFill>
                  <a:srgbClr val="0000FF"/>
                </a:solidFill>
              </a:rPr>
              <a:t>trước</a:t>
            </a:r>
            <a:endParaRPr lang="en-US" altLang="en-US" sz="2400" b="1" dirty="0">
              <a:solidFill>
                <a:srgbClr val="0000FF"/>
              </a:solidFill>
            </a:endParaRPr>
          </a:p>
        </p:txBody>
      </p:sp>
      <p:sp>
        <p:nvSpPr>
          <p:cNvPr id="18" name="Text Box 13"/>
          <p:cNvSpPr txBox="1">
            <a:spLocks noChangeArrowheads="1"/>
          </p:cNvSpPr>
          <p:nvPr/>
        </p:nvSpPr>
        <p:spPr bwMode="auto">
          <a:xfrm>
            <a:off x="7491383" y="6009430"/>
            <a:ext cx="490390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0000FF"/>
                </a:solidFill>
                <a:latin typeface="+mn-lt"/>
                <a:cs typeface="Times New Roman" panose="02020603050405020304" pitchFamily="18" charset="0"/>
              </a:rPr>
              <a:t>Tính</a:t>
            </a:r>
            <a:r>
              <a:rPr lang="en-US" altLang="en-US" sz="2400" b="1" dirty="0">
                <a:solidFill>
                  <a:srgbClr val="0000FF"/>
                </a:solidFill>
                <a:latin typeface="+mn-lt"/>
                <a:cs typeface="Times New Roman" panose="02020603050405020304" pitchFamily="18" charset="0"/>
              </a:rPr>
              <a:t> </a:t>
            </a:r>
            <a:r>
              <a:rPr lang="en-US" altLang="en-US" sz="2400" b="1" dirty="0" err="1">
                <a:solidFill>
                  <a:srgbClr val="0000FF"/>
                </a:solidFill>
                <a:latin typeface="+mn-lt"/>
                <a:cs typeface="Times New Roman" panose="02020603050405020304" pitchFamily="18" charset="0"/>
              </a:rPr>
              <a:t>diện</a:t>
            </a:r>
            <a:r>
              <a:rPr lang="en-US" altLang="en-US" sz="2400" b="1" dirty="0">
                <a:solidFill>
                  <a:srgbClr val="0000FF"/>
                </a:solidFill>
                <a:latin typeface="+mn-lt"/>
                <a:cs typeface="Times New Roman" panose="02020603050405020304" pitchFamily="18" charset="0"/>
              </a:rPr>
              <a:t> </a:t>
            </a:r>
            <a:r>
              <a:rPr lang="en-US" altLang="en-US" sz="2400" b="1" dirty="0" err="1">
                <a:solidFill>
                  <a:srgbClr val="0000FF"/>
                </a:solidFill>
                <a:latin typeface="+mn-lt"/>
                <a:cs typeface="Times New Roman" panose="02020603050405020304" pitchFamily="18" charset="0"/>
              </a:rPr>
              <a:t>tích</a:t>
            </a:r>
            <a:r>
              <a:rPr lang="en-US" altLang="en-US" sz="2400" b="1" dirty="0">
                <a:solidFill>
                  <a:srgbClr val="0000FF"/>
                </a:solidFill>
                <a:latin typeface="+mn-lt"/>
                <a:cs typeface="Times New Roman" panose="02020603050405020304" pitchFamily="18" charset="0"/>
              </a:rPr>
              <a:t> </a:t>
            </a:r>
            <a:r>
              <a:rPr lang="en-US" altLang="en-US" sz="2400" b="1" dirty="0" err="1">
                <a:solidFill>
                  <a:srgbClr val="0000FF"/>
                </a:solidFill>
                <a:latin typeface="+mn-lt"/>
                <a:cs typeface="Times New Roman" panose="02020603050405020304" pitchFamily="18" charset="0"/>
              </a:rPr>
              <a:t>căn</a:t>
            </a:r>
            <a:r>
              <a:rPr lang="en-US" altLang="en-US" sz="2400" b="1" dirty="0">
                <a:solidFill>
                  <a:srgbClr val="0000FF"/>
                </a:solidFill>
                <a:latin typeface="+mn-lt"/>
                <a:cs typeface="Times New Roman" panose="02020603050405020304" pitchFamily="18" charset="0"/>
              </a:rPr>
              <a:t> </a:t>
            </a:r>
            <a:r>
              <a:rPr lang="en-US" altLang="en-US" sz="2400" b="1" dirty="0" err="1">
                <a:solidFill>
                  <a:srgbClr val="0000FF"/>
                </a:solidFill>
                <a:latin typeface="+mn-lt"/>
                <a:cs typeface="Times New Roman" panose="02020603050405020304" pitchFamily="18" charset="0"/>
              </a:rPr>
              <a:t>phòng</a:t>
            </a:r>
            <a:r>
              <a:rPr lang="en-US" altLang="en-US" sz="2400" b="1" dirty="0">
                <a:solidFill>
                  <a:srgbClr val="0000FF"/>
                </a:solidFill>
                <a:latin typeface="+mn-lt"/>
                <a:cs typeface="Times New Roman" panose="02020603050405020304" pitchFamily="18" charset="0"/>
              </a:rPr>
              <a:t> </a:t>
            </a:r>
          </a:p>
        </p:txBody>
      </p:sp>
      <p:sp>
        <p:nvSpPr>
          <p:cNvPr id="19" name="Rounded Rectangle 18"/>
          <p:cNvSpPr/>
          <p:nvPr/>
        </p:nvSpPr>
        <p:spPr>
          <a:xfrm>
            <a:off x="9667468" y="5019675"/>
            <a:ext cx="1665287"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600" b="1" dirty="0" err="1">
                <a:latin typeface="Times New Roman" panose="02020603050405020304" pitchFamily="18" charset="0"/>
                <a:cs typeface="Times New Roman" panose="02020603050405020304" pitchFamily="18" charset="0"/>
              </a:rPr>
              <a:t>làm</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vở</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800" decel="100000"/>
                                        <p:tgtEl>
                                          <p:spTgt spid="15"/>
                                        </p:tgtEl>
                                      </p:cBhvr>
                                    </p:animEffect>
                                    <p:anim calcmode="lin" valueType="num">
                                      <p:cBhvr>
                                        <p:cTn id="15" dur="800" decel="100000" fill="hold"/>
                                        <p:tgtEl>
                                          <p:spTgt spid="15"/>
                                        </p:tgtEl>
                                        <p:attrNameLst>
                                          <p:attrName>style.rotation</p:attrName>
                                        </p:attrNameLst>
                                      </p:cBhvr>
                                      <p:tavLst>
                                        <p:tav tm="0">
                                          <p:val>
                                            <p:fltVal val="-90"/>
                                          </p:val>
                                        </p:tav>
                                        <p:tav tm="100000">
                                          <p:val>
                                            <p:fltVal val="0"/>
                                          </p:val>
                                        </p:tav>
                                      </p:tavLst>
                                    </p:anim>
                                    <p:anim calcmode="lin" valueType="num">
                                      <p:cBhvr>
                                        <p:cTn id="16" dur="800" decel="100000" fill="hold"/>
                                        <p:tgtEl>
                                          <p:spTgt spid="15"/>
                                        </p:tgtEl>
                                        <p:attrNameLst>
                                          <p:attrName>ppt_x</p:attrName>
                                        </p:attrNameLst>
                                      </p:cBhvr>
                                      <p:tavLst>
                                        <p:tav tm="0">
                                          <p:val>
                                            <p:strVal val="#ppt_x+0.4"/>
                                          </p:val>
                                        </p:tav>
                                        <p:tav tm="100000">
                                          <p:val>
                                            <p:strVal val="#ppt_x-0.05"/>
                                          </p:val>
                                        </p:tav>
                                      </p:tavLst>
                                    </p:anim>
                                    <p:anim calcmode="lin" valueType="num">
                                      <p:cBhvr>
                                        <p:cTn id="17" dur="800" decel="100000" fill="hold"/>
                                        <p:tgtEl>
                                          <p:spTgt spid="1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9"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2">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800" decel="100000"/>
                                        <p:tgtEl>
                                          <p:spTgt spid="16"/>
                                        </p:tgtEl>
                                      </p:cBhvr>
                                    </p:animEffect>
                                    <p:anim calcmode="lin" valueType="num">
                                      <p:cBhvr>
                                        <p:cTn id="37" dur="800" decel="100000" fill="hold"/>
                                        <p:tgtEl>
                                          <p:spTgt spid="16"/>
                                        </p:tgtEl>
                                        <p:attrNameLst>
                                          <p:attrName>style.rotation</p:attrName>
                                        </p:attrNameLst>
                                      </p:cBhvr>
                                      <p:tavLst>
                                        <p:tav tm="0">
                                          <p:val>
                                            <p:fltVal val="-90"/>
                                          </p:val>
                                        </p:tav>
                                        <p:tav tm="100000">
                                          <p:val>
                                            <p:fltVal val="0"/>
                                          </p:val>
                                        </p:tav>
                                      </p:tavLst>
                                    </p:anim>
                                    <p:anim calcmode="lin" valueType="num">
                                      <p:cBhvr>
                                        <p:cTn id="38" dur="800" decel="100000" fill="hold"/>
                                        <p:tgtEl>
                                          <p:spTgt spid="16"/>
                                        </p:tgtEl>
                                        <p:attrNameLst>
                                          <p:attrName>ppt_x</p:attrName>
                                        </p:attrNameLst>
                                      </p:cBhvr>
                                      <p:tavLst>
                                        <p:tav tm="0">
                                          <p:val>
                                            <p:strVal val="#ppt_x+0.4"/>
                                          </p:val>
                                        </p:tav>
                                        <p:tav tm="100000">
                                          <p:val>
                                            <p:strVal val="#ppt_x-0.05"/>
                                          </p:val>
                                        </p:tav>
                                      </p:tavLst>
                                    </p:anim>
                                    <p:anim calcmode="lin" valueType="num">
                                      <p:cBhvr>
                                        <p:cTn id="39" dur="800" decel="100000" fill="hold"/>
                                        <p:tgtEl>
                                          <p:spTgt spid="16"/>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46"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48" dur="80"/>
                                        <p:tgtEl>
                                          <p:spTgt spid="13">
                                            <p:txEl>
                                              <p:pRg st="0" end="0"/>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4"/>
                                        </p:tgtEl>
                                        <p:attrNameLst>
                                          <p:attrName>style.visibility</p:attrName>
                                        </p:attrNameLst>
                                      </p:cBhvr>
                                      <p:to>
                                        <p:strVal val="visible"/>
                                      </p:to>
                                    </p:set>
                                    <p:anim calcmode="discrete" valueType="clr">
                                      <p:cBhvr override="childStyle">
                                        <p:cTn id="6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4"/>
                                        </p:tgtEl>
                                        <p:attrNameLst>
                                          <p:attrName>fillcolor</p:attrName>
                                        </p:attrNameLst>
                                      </p:cBhvr>
                                      <p:tavLst>
                                        <p:tav tm="0">
                                          <p:val>
                                            <p:clrVal>
                                              <a:schemeClr val="accent2"/>
                                            </p:clrVal>
                                          </p:val>
                                        </p:tav>
                                        <p:tav tm="50000">
                                          <p:val>
                                            <p:clrVal>
                                              <a:schemeClr val="hlink"/>
                                            </p:clrVal>
                                          </p:val>
                                        </p:tav>
                                      </p:tavLst>
                                    </p:anim>
                                    <p:set>
                                      <p:cBhvr>
                                        <p:cTn id="66" dur="80"/>
                                        <p:tgtEl>
                                          <p:spTgt spid="14"/>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down)">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down)">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circle(in)">
                                      <p:cBhvr>
                                        <p:cTn id="8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4" grpId="0"/>
      <p:bldP spid="15" grpId="0"/>
      <p:bldP spid="16" grpId="0"/>
      <p:bldP spid="17" grpId="0"/>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42300" y="1379835"/>
            <a:ext cx="6451075"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600" b="1" dirty="0" smtClean="0">
                <a:latin typeface="Times New Roman" panose="02020603050405020304" pitchFamily="18" charset="0"/>
                <a:cs typeface="Times New Roman" panose="02020603050405020304" pitchFamily="18" charset="0"/>
              </a:rPr>
              <a:t>HS </a:t>
            </a:r>
            <a:r>
              <a:rPr lang="en-US" altLang="en-US" sz="3600" b="1" dirty="0" err="1" smtClean="0">
                <a:latin typeface="Times New Roman" panose="02020603050405020304" pitchFamily="18" charset="0"/>
                <a:cs typeface="Times New Roman" panose="02020603050405020304" pitchFamily="18" charset="0"/>
              </a:rPr>
              <a:t>làm</a:t>
            </a:r>
            <a:r>
              <a:rPr lang="en-US" altLang="en-US" sz="3600" b="1" dirty="0" smtClean="0">
                <a:latin typeface="Times New Roman" panose="02020603050405020304" pitchFamily="18" charset="0"/>
                <a:cs typeface="Times New Roman" panose="02020603050405020304" pitchFamily="18" charset="0"/>
              </a:rPr>
              <a:t> </a:t>
            </a:r>
            <a:r>
              <a:rPr lang="vi-VN" altLang="en-US" sz="3600" b="1" dirty="0" smtClean="0">
                <a:latin typeface="Times New Roman" panose="02020603050405020304" pitchFamily="18" charset="0"/>
                <a:cs typeface="Times New Roman" panose="02020603050405020304" pitchFamily="18" charset="0"/>
              </a:rPr>
              <a:t>vở</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và</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chụp</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bài</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gửi</a:t>
            </a:r>
            <a:r>
              <a:rPr lang="en-US" altLang="en-US" sz="3600" b="1" dirty="0" smtClean="0">
                <a:latin typeface="Times New Roman" panose="02020603050405020304" pitchFamily="18" charset="0"/>
                <a:cs typeface="Times New Roman" panose="02020603050405020304" pitchFamily="18" charset="0"/>
              </a:rPr>
              <a:t> GV.</a:t>
            </a:r>
            <a:endParaRPr lang="vi-VN" altLang="en-US" sz="36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advTm="35516">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40470E-0A45-460B-B78B-CC4F53410613}" type="slidenum">
              <a:rPr lang="en-US" altLang="zh-CN" sz="1400" smtClean="0">
                <a:ea typeface="SimSun" panose="02010600030101010101" pitchFamily="2" charset="-122"/>
              </a:rPr>
              <a:pPr>
                <a:spcBef>
                  <a:spcPct val="0"/>
                </a:spcBef>
                <a:buFontTx/>
                <a:buNone/>
              </a:pPr>
              <a:t>25</a:t>
            </a:fld>
            <a:endParaRPr lang="en-US" altLang="zh-CN" sz="1400" smtClean="0">
              <a:ea typeface="SimSun" panose="02010600030101010101" pitchFamily="2" charset="-122"/>
            </a:endParaRPr>
          </a:p>
        </p:txBody>
      </p:sp>
      <p:sp>
        <p:nvSpPr>
          <p:cNvPr id="36867" name="Rectangle 4"/>
          <p:cNvSpPr>
            <a:spLocks noChangeArrowheads="1"/>
          </p:cNvSpPr>
          <p:nvPr/>
        </p:nvSpPr>
        <p:spPr bwMode="auto">
          <a:xfrm>
            <a:off x="1752600" y="-152400"/>
            <a:ext cx="8821738"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4800" b="1">
                <a:solidFill>
                  <a:srgbClr val="FF0000"/>
                </a:solidFill>
                <a:ea typeface="SimSun" panose="02010600030101010101" pitchFamily="2" charset="-122"/>
              </a:rPr>
              <a:t> Bài 3.</a:t>
            </a:r>
          </a:p>
          <a:p>
            <a:pPr>
              <a:spcBef>
                <a:spcPct val="0"/>
              </a:spcBef>
              <a:buFontTx/>
              <a:buNone/>
            </a:pPr>
            <a:r>
              <a:rPr lang="en-US" altLang="zh-CN" sz="4800" b="1">
                <a:solidFill>
                  <a:srgbClr val="FF0000"/>
                </a:solidFill>
                <a:ea typeface="SimSun" panose="02010600030101010101" pitchFamily="2" charset="-122"/>
              </a:rPr>
              <a:t>                  Bài giải</a:t>
            </a:r>
          </a:p>
          <a:p>
            <a:pPr>
              <a:spcBef>
                <a:spcPct val="0"/>
              </a:spcBef>
              <a:buFontTx/>
              <a:buNone/>
            </a:pPr>
            <a:r>
              <a:rPr lang="en-US" altLang="zh-CN" sz="4800" b="1">
                <a:solidFill>
                  <a:srgbClr val="FF0000"/>
                </a:solidFill>
                <a:ea typeface="SimSun" panose="02010600030101010101" pitchFamily="2" charset="-122"/>
              </a:rPr>
              <a:t>Diện tích của một viên gạch lát nền là:</a:t>
            </a:r>
          </a:p>
          <a:p>
            <a:pPr>
              <a:spcBef>
                <a:spcPct val="0"/>
              </a:spcBef>
              <a:buFontTx/>
              <a:buNone/>
            </a:pPr>
            <a:r>
              <a:rPr lang="en-US" altLang="zh-CN" sz="4800" b="1">
                <a:ea typeface="SimSun" panose="02010600030101010101" pitchFamily="2" charset="-122"/>
              </a:rPr>
              <a:t>      30 × 30 = 900 (cm</a:t>
            </a:r>
            <a:r>
              <a:rPr lang="en-US" altLang="zh-CN" sz="4800" b="1" baseline="30000">
                <a:ea typeface="SimSun" panose="02010600030101010101" pitchFamily="2" charset="-122"/>
              </a:rPr>
              <a:t>2</a:t>
            </a:r>
            <a:r>
              <a:rPr lang="en-US" altLang="zh-CN" sz="4800" b="1">
                <a:ea typeface="SimSun" panose="02010600030101010101" pitchFamily="2" charset="-122"/>
              </a:rPr>
              <a:t>)</a:t>
            </a:r>
          </a:p>
          <a:p>
            <a:pPr>
              <a:spcBef>
                <a:spcPct val="0"/>
              </a:spcBef>
              <a:buFontTx/>
              <a:buNone/>
            </a:pPr>
            <a:r>
              <a:rPr lang="en-US" altLang="zh-CN" sz="4800" b="1">
                <a:solidFill>
                  <a:srgbClr val="FF0000"/>
                </a:solidFill>
                <a:ea typeface="SimSun" panose="02010600030101010101" pitchFamily="2" charset="-122"/>
              </a:rPr>
              <a:t>   Diện tích căn phòng là:</a:t>
            </a:r>
          </a:p>
          <a:p>
            <a:pPr>
              <a:spcBef>
                <a:spcPct val="0"/>
              </a:spcBef>
              <a:buFontTx/>
              <a:buNone/>
            </a:pPr>
            <a:r>
              <a:rPr lang="en-US" altLang="zh-CN" sz="4800" b="1">
                <a:ea typeface="SimSun" panose="02010600030101010101" pitchFamily="2" charset="-122"/>
              </a:rPr>
              <a:t>    900 × 200 = 180000 (cm</a:t>
            </a:r>
            <a:r>
              <a:rPr lang="en-US" altLang="zh-CN" sz="4800" b="1" baseline="30000">
                <a:ea typeface="SimSun" panose="02010600030101010101" pitchFamily="2" charset="-122"/>
              </a:rPr>
              <a:t>2</a:t>
            </a:r>
            <a:r>
              <a:rPr lang="en-US" altLang="zh-CN" sz="4800" b="1">
                <a:ea typeface="SimSun" panose="02010600030101010101" pitchFamily="2" charset="-122"/>
              </a:rPr>
              <a:t>)</a:t>
            </a:r>
          </a:p>
          <a:p>
            <a:pPr>
              <a:spcBef>
                <a:spcPct val="0"/>
              </a:spcBef>
              <a:buFontTx/>
              <a:buNone/>
            </a:pPr>
            <a:r>
              <a:rPr lang="en-US" altLang="zh-CN" sz="4800" b="1">
                <a:ea typeface="SimSun" panose="02010600030101010101" pitchFamily="2" charset="-122"/>
              </a:rPr>
              <a:t>        </a:t>
            </a:r>
            <a:r>
              <a:rPr lang="en-US" altLang="zh-CN" sz="4800" b="1">
                <a:solidFill>
                  <a:srgbClr val="0000FF"/>
                </a:solidFill>
                <a:ea typeface="SimSun" panose="02010600030101010101" pitchFamily="2" charset="-122"/>
              </a:rPr>
              <a:t>180000 cm</a:t>
            </a:r>
            <a:r>
              <a:rPr lang="en-US" altLang="zh-CN" sz="4800" b="1" baseline="30000">
                <a:solidFill>
                  <a:srgbClr val="0000FF"/>
                </a:solidFill>
                <a:ea typeface="SimSun" panose="02010600030101010101" pitchFamily="2" charset="-122"/>
              </a:rPr>
              <a:t>2</a:t>
            </a:r>
            <a:r>
              <a:rPr lang="en-US" altLang="zh-CN" sz="4800" b="1">
                <a:solidFill>
                  <a:srgbClr val="0000FF"/>
                </a:solidFill>
                <a:ea typeface="SimSun" panose="02010600030101010101" pitchFamily="2" charset="-122"/>
              </a:rPr>
              <a:t> = 18 m</a:t>
            </a:r>
            <a:r>
              <a:rPr lang="en-US" altLang="zh-CN" sz="4800" b="1" baseline="30000">
                <a:solidFill>
                  <a:srgbClr val="0000FF"/>
                </a:solidFill>
                <a:ea typeface="SimSun" panose="02010600030101010101" pitchFamily="2" charset="-122"/>
              </a:rPr>
              <a:t>2</a:t>
            </a:r>
            <a:endParaRPr lang="en-US" altLang="zh-CN" sz="4800" b="1">
              <a:solidFill>
                <a:srgbClr val="0000FF"/>
              </a:solidFill>
              <a:ea typeface="SimSun" panose="02010600030101010101" pitchFamily="2" charset="-122"/>
            </a:endParaRPr>
          </a:p>
          <a:p>
            <a:pPr>
              <a:spcBef>
                <a:spcPct val="0"/>
              </a:spcBef>
              <a:buFontTx/>
              <a:buNone/>
            </a:pPr>
            <a:r>
              <a:rPr lang="en-US" altLang="zh-CN" sz="4800" b="1">
                <a:ea typeface="SimSun" panose="02010600030101010101" pitchFamily="2" charset="-122"/>
              </a:rPr>
              <a:t>           </a:t>
            </a:r>
            <a:r>
              <a:rPr lang="vi-VN" altLang="zh-CN" sz="4800" b="1">
                <a:ea typeface="SimSun" panose="02010600030101010101" pitchFamily="2" charset="-122"/>
              </a:rPr>
              <a:t>                </a:t>
            </a:r>
            <a:r>
              <a:rPr lang="en-US" altLang="zh-CN" sz="4800" b="1">
                <a:solidFill>
                  <a:srgbClr val="FF0000"/>
                </a:solidFill>
                <a:ea typeface="SimSun" panose="02010600030101010101" pitchFamily="2" charset="-122"/>
              </a:rPr>
              <a:t>Đáp số: 18 m</a:t>
            </a:r>
            <a:r>
              <a:rPr lang="en-US" altLang="zh-CN" sz="4800" b="1" baseline="30000">
                <a:solidFill>
                  <a:srgbClr val="FF0000"/>
                </a:solidFill>
                <a:ea typeface="SimSun" panose="02010600030101010101" pitchFamily="2" charset="-122"/>
              </a:rPr>
              <a:t>2</a:t>
            </a:r>
            <a:endParaRPr lang="en-US" altLang="zh-CN" sz="4800" b="1">
              <a:solidFill>
                <a:srgbClr val="FF0000"/>
              </a:solidFill>
              <a:ea typeface="SimSun" panose="02010600030101010101"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62125" y="165100"/>
            <a:ext cx="1838325" cy="649288"/>
          </a:xfrm>
        </p:spPr>
        <p:txBody>
          <a:bodyPr/>
          <a:lstStyle/>
          <a:p>
            <a:pPr eaLnBrk="1" hangingPunct="1"/>
            <a:r>
              <a:rPr lang="en-US" altLang="en-US" sz="3600" b="1" dirty="0" err="1" smtClean="0">
                <a:solidFill>
                  <a:srgbClr val="CC0000"/>
                </a:solidFill>
              </a:rPr>
              <a:t>Bài</a:t>
            </a:r>
            <a:r>
              <a:rPr lang="en-US" altLang="en-US" sz="3600" b="1" dirty="0" smtClean="0">
                <a:solidFill>
                  <a:srgbClr val="CC0000"/>
                </a:solidFill>
              </a:rPr>
              <a:t> 4</a:t>
            </a:r>
            <a:endParaRPr lang="en-US" altLang="en-US" sz="3200" b="1" dirty="0" smtClean="0">
              <a:solidFill>
                <a:srgbClr val="CC0000"/>
              </a:solidFill>
            </a:endParaRPr>
          </a:p>
        </p:txBody>
      </p:sp>
      <p:sp>
        <p:nvSpPr>
          <p:cNvPr id="59395" name="Rectangle 3"/>
          <p:cNvSpPr>
            <a:spLocks noGrp="1" noChangeArrowheads="1"/>
          </p:cNvSpPr>
          <p:nvPr>
            <p:ph type="body" idx="1"/>
          </p:nvPr>
        </p:nvSpPr>
        <p:spPr>
          <a:xfrm>
            <a:off x="2073275" y="1000125"/>
            <a:ext cx="8229600" cy="1138238"/>
          </a:xfrm>
        </p:spPr>
        <p:txBody>
          <a:bodyPr/>
          <a:lstStyle/>
          <a:p>
            <a:pPr algn="ctr" eaLnBrk="1" hangingPunct="1">
              <a:buFontTx/>
              <a:buNone/>
            </a:pPr>
            <a:r>
              <a:rPr lang="en-US" altLang="en-US" b="1" smtClean="0">
                <a:solidFill>
                  <a:srgbClr val="0000FF"/>
                </a:solidFill>
              </a:rPr>
              <a:t>Tính diện tích của miếng bìa có các kích thước theo hình vẽ dưới đây: </a:t>
            </a:r>
          </a:p>
        </p:txBody>
      </p:sp>
      <p:grpSp>
        <p:nvGrpSpPr>
          <p:cNvPr id="59408" name="Group 16"/>
          <p:cNvGrpSpPr>
            <a:grpSpLocks/>
          </p:cNvGrpSpPr>
          <p:nvPr/>
        </p:nvGrpSpPr>
        <p:grpSpPr bwMode="auto">
          <a:xfrm>
            <a:off x="1770063" y="2289230"/>
            <a:ext cx="7778750" cy="3343275"/>
            <a:chOff x="155" y="1872"/>
            <a:chExt cx="4900" cy="2106"/>
          </a:xfrm>
        </p:grpSpPr>
        <p:grpSp>
          <p:nvGrpSpPr>
            <p:cNvPr id="30731" name="Group 6"/>
            <p:cNvGrpSpPr>
              <a:grpSpLocks/>
            </p:cNvGrpSpPr>
            <p:nvPr/>
          </p:nvGrpSpPr>
          <p:grpSpPr bwMode="auto">
            <a:xfrm>
              <a:off x="729" y="2160"/>
              <a:ext cx="4326" cy="1459"/>
              <a:chOff x="585" y="2160"/>
              <a:chExt cx="4326" cy="1459"/>
            </a:xfrm>
          </p:grpSpPr>
          <p:sp>
            <p:nvSpPr>
              <p:cNvPr id="30737" name="Freeform 4"/>
              <p:cNvSpPr>
                <a:spLocks/>
              </p:cNvSpPr>
              <p:nvPr/>
            </p:nvSpPr>
            <p:spPr bwMode="auto">
              <a:xfrm>
                <a:off x="585" y="2160"/>
                <a:ext cx="4305" cy="1459"/>
              </a:xfrm>
              <a:custGeom>
                <a:avLst/>
                <a:gdLst>
                  <a:gd name="T0" fmla="*/ 0 w 4305"/>
                  <a:gd name="T1" fmla="*/ 1459 h 1459"/>
                  <a:gd name="T2" fmla="*/ 0 w 4305"/>
                  <a:gd name="T3" fmla="*/ 19 h 1459"/>
                  <a:gd name="T4" fmla="*/ 1167 w 4305"/>
                  <a:gd name="T5" fmla="*/ 0 h 1459"/>
                  <a:gd name="T6" fmla="*/ 1167 w 4305"/>
                  <a:gd name="T7" fmla="*/ 852 h 1459"/>
                  <a:gd name="T8" fmla="*/ 2637 w 4305"/>
                  <a:gd name="T9" fmla="*/ 822 h 1459"/>
                  <a:gd name="T10" fmla="*/ 2637 w 4305"/>
                  <a:gd name="T11" fmla="*/ 4 h 1459"/>
                  <a:gd name="T12" fmla="*/ 4305 w 4305"/>
                  <a:gd name="T13" fmla="*/ 34 h 1459"/>
                  <a:gd name="T14" fmla="*/ 4305 w 4305"/>
                  <a:gd name="T15" fmla="*/ 49 h 14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5" h="1459">
                    <a:moveTo>
                      <a:pt x="0" y="1459"/>
                    </a:moveTo>
                    <a:lnTo>
                      <a:pt x="0" y="19"/>
                    </a:lnTo>
                    <a:lnTo>
                      <a:pt x="1167" y="0"/>
                    </a:lnTo>
                    <a:lnTo>
                      <a:pt x="1167" y="852"/>
                    </a:lnTo>
                    <a:lnTo>
                      <a:pt x="2637" y="822"/>
                    </a:lnTo>
                    <a:lnTo>
                      <a:pt x="2637" y="4"/>
                    </a:lnTo>
                    <a:lnTo>
                      <a:pt x="4305" y="34"/>
                    </a:lnTo>
                    <a:lnTo>
                      <a:pt x="4305" y="49"/>
                    </a:lnTo>
                  </a:path>
                </a:pathLst>
              </a:custGeom>
              <a:noFill/>
              <a:ln w="508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Freeform 5"/>
              <p:cNvSpPr>
                <a:spLocks/>
              </p:cNvSpPr>
              <p:nvPr/>
            </p:nvSpPr>
            <p:spPr bwMode="auto">
              <a:xfrm>
                <a:off x="585" y="2183"/>
                <a:ext cx="4326" cy="1411"/>
              </a:xfrm>
              <a:custGeom>
                <a:avLst/>
                <a:gdLst>
                  <a:gd name="T0" fmla="*/ 0 w 4326"/>
                  <a:gd name="T1" fmla="*/ 1411 h 1411"/>
                  <a:gd name="T2" fmla="*/ 4326 w 4326"/>
                  <a:gd name="T3" fmla="*/ 1394 h 1411"/>
                  <a:gd name="T4" fmla="*/ 4326 w 4326"/>
                  <a:gd name="T5" fmla="*/ 0 h 1411"/>
                  <a:gd name="T6" fmla="*/ 0 60000 65536"/>
                  <a:gd name="T7" fmla="*/ 0 60000 65536"/>
                  <a:gd name="T8" fmla="*/ 0 60000 65536"/>
                </a:gdLst>
                <a:ahLst/>
                <a:cxnLst>
                  <a:cxn ang="T6">
                    <a:pos x="T0" y="T1"/>
                  </a:cxn>
                  <a:cxn ang="T7">
                    <a:pos x="T2" y="T3"/>
                  </a:cxn>
                  <a:cxn ang="T8">
                    <a:pos x="T4" y="T5"/>
                  </a:cxn>
                </a:cxnLst>
                <a:rect l="0" t="0" r="r" b="b"/>
                <a:pathLst>
                  <a:path w="4326" h="1411">
                    <a:moveTo>
                      <a:pt x="0" y="1411"/>
                    </a:moveTo>
                    <a:lnTo>
                      <a:pt x="4326" y="1394"/>
                    </a:lnTo>
                    <a:lnTo>
                      <a:pt x="4326" y="0"/>
                    </a:lnTo>
                  </a:path>
                </a:pathLst>
              </a:custGeom>
              <a:noFill/>
              <a:ln w="508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32" name="Text Box 7"/>
            <p:cNvSpPr txBox="1">
              <a:spLocks noChangeArrowheads="1"/>
            </p:cNvSpPr>
            <p:nvPr/>
          </p:nvSpPr>
          <p:spPr bwMode="auto">
            <a:xfrm>
              <a:off x="2354" y="3690"/>
              <a:ext cx="10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15 cm</a:t>
              </a:r>
            </a:p>
          </p:txBody>
        </p:sp>
        <p:sp>
          <p:nvSpPr>
            <p:cNvPr id="30733" name="Text Box 8"/>
            <p:cNvSpPr txBox="1">
              <a:spLocks noChangeArrowheads="1"/>
            </p:cNvSpPr>
            <p:nvPr/>
          </p:nvSpPr>
          <p:spPr bwMode="auto">
            <a:xfrm>
              <a:off x="155" y="2734"/>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5cm</a:t>
              </a:r>
            </a:p>
          </p:txBody>
        </p:sp>
        <p:sp>
          <p:nvSpPr>
            <p:cNvPr id="30734" name="Text Box 9"/>
            <p:cNvSpPr txBox="1">
              <a:spLocks noChangeArrowheads="1"/>
            </p:cNvSpPr>
            <p:nvPr/>
          </p:nvSpPr>
          <p:spPr bwMode="auto">
            <a:xfrm>
              <a:off x="1004" y="1881"/>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4cm</a:t>
              </a:r>
            </a:p>
          </p:txBody>
        </p:sp>
        <p:sp>
          <p:nvSpPr>
            <p:cNvPr id="30735" name="Text Box 10"/>
            <p:cNvSpPr txBox="1">
              <a:spLocks noChangeArrowheads="1"/>
            </p:cNvSpPr>
            <p:nvPr/>
          </p:nvSpPr>
          <p:spPr bwMode="auto">
            <a:xfrm>
              <a:off x="2784" y="2447"/>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3cm</a:t>
              </a:r>
            </a:p>
          </p:txBody>
        </p:sp>
        <p:sp>
          <p:nvSpPr>
            <p:cNvPr id="30736" name="Text Box 11"/>
            <p:cNvSpPr txBox="1">
              <a:spLocks noChangeArrowheads="1"/>
            </p:cNvSpPr>
            <p:nvPr/>
          </p:nvSpPr>
          <p:spPr bwMode="auto">
            <a:xfrm>
              <a:off x="3836" y="1872"/>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6cm</a:t>
              </a:r>
            </a:p>
          </p:txBody>
        </p:sp>
      </p:grpSp>
      <p:sp>
        <p:nvSpPr>
          <p:cNvPr id="59404" name="Line 12"/>
          <p:cNvSpPr>
            <a:spLocks noChangeShapeType="1"/>
          </p:cNvSpPr>
          <p:nvPr/>
        </p:nvSpPr>
        <p:spPr bwMode="auto">
          <a:xfrm>
            <a:off x="4502150" y="2746430"/>
            <a:ext cx="2352675" cy="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5" name="Rectangle 13"/>
          <p:cNvSpPr>
            <a:spLocks noChangeArrowheads="1"/>
          </p:cNvSpPr>
          <p:nvPr/>
        </p:nvSpPr>
        <p:spPr bwMode="auto">
          <a:xfrm>
            <a:off x="2757488" y="2822630"/>
            <a:ext cx="6753225" cy="2124075"/>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06" name="Rectangle 14"/>
          <p:cNvSpPr>
            <a:spLocks noChangeArrowheads="1"/>
          </p:cNvSpPr>
          <p:nvPr/>
        </p:nvSpPr>
        <p:spPr bwMode="auto">
          <a:xfrm>
            <a:off x="4502150" y="2746430"/>
            <a:ext cx="2352675" cy="1366838"/>
          </a:xfrm>
          <a:prstGeom prst="rect">
            <a:avLst/>
          </a:prstGeom>
          <a:solidFill>
            <a:srgbClr val="C00000"/>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407" name="Text Box 15"/>
          <p:cNvSpPr txBox="1">
            <a:spLocks noChangeArrowheads="1"/>
          </p:cNvSpPr>
          <p:nvPr/>
        </p:nvSpPr>
        <p:spPr bwMode="auto">
          <a:xfrm>
            <a:off x="5185260" y="2284280"/>
            <a:ext cx="1214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rgbClr val="FF0000"/>
                </a:solidFill>
              </a:rPr>
              <a:t>?</a:t>
            </a:r>
            <a:r>
              <a:rPr lang="en-US" altLang="en-US" sz="2400" b="1" dirty="0"/>
              <a:t>cm</a:t>
            </a:r>
          </a:p>
        </p:txBody>
      </p:sp>
      <p:sp>
        <p:nvSpPr>
          <p:cNvPr id="19" name="Rounded Rectangle 18"/>
          <p:cNvSpPr/>
          <p:nvPr/>
        </p:nvSpPr>
        <p:spPr>
          <a:xfrm>
            <a:off x="3951475" y="241410"/>
            <a:ext cx="328295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600" b="1" dirty="0" err="1">
                <a:solidFill>
                  <a:schemeClr val="bg1"/>
                </a:solidFill>
                <a:latin typeface="Times New Roman" panose="02020603050405020304" pitchFamily="18" charset="0"/>
                <a:cs typeface="Times New Roman" panose="02020603050405020304" pitchFamily="18" charset="0"/>
              </a:rPr>
              <a:t>làm</a:t>
            </a:r>
            <a:r>
              <a:rPr lang="en-US" altLang="en-US" sz="3600" b="1" dirty="0">
                <a:solidFill>
                  <a:schemeClr val="bg1"/>
                </a:solidFill>
                <a:latin typeface="Times New Roman" panose="02020603050405020304" pitchFamily="18" charset="0"/>
                <a:cs typeface="Times New Roman" panose="02020603050405020304" pitchFamily="18" charset="0"/>
              </a:rPr>
              <a:t> </a:t>
            </a:r>
            <a:r>
              <a:rPr lang="vi-VN" altLang="en-US" sz="3600" b="1" dirty="0">
                <a:solidFill>
                  <a:schemeClr val="bg1"/>
                </a:solidFill>
                <a:latin typeface="Times New Roman" panose="02020603050405020304" pitchFamily="18" charset="0"/>
                <a:cs typeface="Times New Roman" panose="02020603050405020304" pitchFamily="18" charset="0"/>
              </a:rPr>
              <a:t>vở </a:t>
            </a:r>
            <a:r>
              <a:rPr lang="en-US" altLang="en-US" sz="2800" b="1" dirty="0" err="1">
                <a:solidFill>
                  <a:schemeClr val="bg1"/>
                </a:solidFill>
                <a:latin typeface="Times New Roman" panose="02020603050405020304" pitchFamily="18" charset="0"/>
                <a:cs typeface="Times New Roman" panose="02020603050405020304" pitchFamily="18" charset="0"/>
              </a:rPr>
              <a:t>C</a:t>
            </a:r>
            <a:r>
              <a:rPr lang="en-US" altLang="en-US" sz="3600" b="1" dirty="0" err="1">
                <a:solidFill>
                  <a:schemeClr val="bg1"/>
                </a:solidFill>
                <a:latin typeface="Times New Roman" panose="02020603050405020304" pitchFamily="18" charset="0"/>
                <a:cs typeface="Times New Roman" panose="02020603050405020304" pitchFamily="18" charset="0"/>
              </a:rPr>
              <a:t>ách</a:t>
            </a:r>
            <a:r>
              <a:rPr lang="vi-VN" altLang="en-US" sz="3600" b="1" dirty="0">
                <a:solidFill>
                  <a:schemeClr val="bg1"/>
                </a:solidFill>
                <a:latin typeface="Times New Roman" panose="02020603050405020304" pitchFamily="18" charset="0"/>
                <a:cs typeface="Times New Roman" panose="02020603050405020304" pitchFamily="18" charset="0"/>
              </a:rPr>
              <a:t> 1</a:t>
            </a:r>
          </a:p>
        </p:txBody>
      </p:sp>
      <p:sp>
        <p:nvSpPr>
          <p:cNvPr id="20" name="TextBox 19"/>
          <p:cNvSpPr txBox="1">
            <a:spLocks noChangeArrowheads="1"/>
          </p:cNvSpPr>
          <p:nvPr/>
        </p:nvSpPr>
        <p:spPr bwMode="auto">
          <a:xfrm>
            <a:off x="1260488" y="5640510"/>
            <a:ext cx="7188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smtClean="0">
                <a:solidFill>
                  <a:srgbClr val="FF0000"/>
                </a:solidFill>
                <a:latin typeface="Times New Roman" panose="02020603050405020304" pitchFamily="18" charset="0"/>
                <a:cs typeface="Times New Roman" panose="02020603050405020304" pitchFamily="18" charset="0"/>
              </a:rPr>
              <a:t>Con </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nhận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xét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về</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như</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vẽ</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1238720" y="5554060"/>
            <a:ext cx="9739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Nếu</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cô</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kẻ</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thêm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một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đoạn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thẳng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thì</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sẽ</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là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a:spLocks noChangeArrowheads="1"/>
          </p:cNvSpPr>
          <p:nvPr/>
        </p:nvSpPr>
        <p:spPr bwMode="auto">
          <a:xfrm>
            <a:off x="1238720" y="5554060"/>
            <a:ext cx="9739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Muốn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được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diện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tích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con </a:t>
            </a:r>
            <a:r>
              <a:rPr lang="en-US" altLang="en-US" sz="2800" b="1" dirty="0" err="1" smtClean="0">
                <a:solidFill>
                  <a:srgbClr val="FF0000"/>
                </a:solidFill>
                <a:latin typeface="Times New Roman" panose="02020603050405020304" pitchFamily="18" charset="0"/>
                <a:cs typeface="Times New Roman" panose="02020603050405020304" pitchFamily="18" charset="0"/>
              </a:rPr>
              <a:t>phải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làm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advTm="24640">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800" decel="100000"/>
                                        <p:tgtEl>
                                          <p:spTgt spid="59394"/>
                                        </p:tgtEl>
                                      </p:cBhvr>
                                    </p:animEffect>
                                    <p:anim calcmode="lin" valueType="num">
                                      <p:cBhvr>
                                        <p:cTn id="8" dur="800" decel="100000" fill="hold"/>
                                        <p:tgtEl>
                                          <p:spTgt spid="59394"/>
                                        </p:tgtEl>
                                        <p:attrNameLst>
                                          <p:attrName>style.rotation</p:attrName>
                                        </p:attrNameLst>
                                      </p:cBhvr>
                                      <p:tavLst>
                                        <p:tav tm="0">
                                          <p:val>
                                            <p:fltVal val="-90"/>
                                          </p:val>
                                        </p:tav>
                                        <p:tav tm="100000">
                                          <p:val>
                                            <p:fltVal val="0"/>
                                          </p:val>
                                        </p:tav>
                                      </p:tavLst>
                                    </p:anim>
                                    <p:anim calcmode="lin" valueType="num">
                                      <p:cBhvr>
                                        <p:cTn id="9" dur="800" decel="100000" fill="hold"/>
                                        <p:tgtEl>
                                          <p:spTgt spid="59394"/>
                                        </p:tgtEl>
                                        <p:attrNameLst>
                                          <p:attrName>ppt_x</p:attrName>
                                        </p:attrNameLst>
                                      </p:cBhvr>
                                      <p:tavLst>
                                        <p:tav tm="0">
                                          <p:val>
                                            <p:strVal val="#ppt_x+0.4"/>
                                          </p:val>
                                        </p:tav>
                                        <p:tav tm="100000">
                                          <p:val>
                                            <p:strVal val="#ppt_x-0.05"/>
                                          </p:val>
                                        </p:tav>
                                      </p:tavLst>
                                    </p:anim>
                                    <p:anim calcmode="lin" valueType="num">
                                      <p:cBhvr>
                                        <p:cTn id="10" dur="800" decel="100000" fill="hold"/>
                                        <p:tgtEl>
                                          <p:spTgt spid="593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93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939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9395">
                                            <p:txEl>
                                              <p:pRg st="0" end="0"/>
                                            </p:txEl>
                                          </p:spTgt>
                                        </p:tgtEl>
                                        <p:attrNameLst>
                                          <p:attrName>style.visibility</p:attrName>
                                        </p:attrNameLst>
                                      </p:cBhvr>
                                      <p:to>
                                        <p:strVal val="visible"/>
                                      </p:to>
                                    </p:set>
                                    <p:anim calcmode="discrete" valueType="clr">
                                      <p:cBhvr override="childStyle">
                                        <p:cTn id="17" dur="80"/>
                                        <p:tgtEl>
                                          <p:spTgt spid="593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9395">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59395">
                                            <p:txEl>
                                              <p:pRg st="0" end="0"/>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nodeType="clickEffect">
                                  <p:stCondLst>
                                    <p:cond delay="0"/>
                                  </p:stCondLst>
                                  <p:childTnLst>
                                    <p:set>
                                      <p:cBhvr>
                                        <p:cTn id="23" dur="1" fill="hold">
                                          <p:stCondLst>
                                            <p:cond delay="0"/>
                                          </p:stCondLst>
                                        </p:cTn>
                                        <p:tgtEl>
                                          <p:spTgt spid="59408"/>
                                        </p:tgtEl>
                                        <p:attrNameLst>
                                          <p:attrName>style.visibility</p:attrName>
                                        </p:attrNameLst>
                                      </p:cBhvr>
                                      <p:to>
                                        <p:strVal val="visible"/>
                                      </p:to>
                                    </p:set>
                                    <p:animEffect transition="in" filter="fade">
                                      <p:cBhvr>
                                        <p:cTn id="24" dur="770" decel="100000"/>
                                        <p:tgtEl>
                                          <p:spTgt spid="59408"/>
                                        </p:tgtEl>
                                      </p:cBhvr>
                                    </p:animEffect>
                                    <p:animScale>
                                      <p:cBhvr>
                                        <p:cTn id="25" dur="770" decel="100000"/>
                                        <p:tgtEl>
                                          <p:spTgt spid="59408"/>
                                        </p:tgtEl>
                                      </p:cBhvr>
                                      <p:from x="10000" y="10000"/>
                                      <p:to x="200000" y="450000"/>
                                    </p:animScale>
                                    <p:animScale>
                                      <p:cBhvr>
                                        <p:cTn id="26" dur="1230" accel="100000" fill="hold">
                                          <p:stCondLst>
                                            <p:cond delay="770"/>
                                          </p:stCondLst>
                                        </p:cTn>
                                        <p:tgtEl>
                                          <p:spTgt spid="59408"/>
                                        </p:tgtEl>
                                      </p:cBhvr>
                                      <p:from x="200000" y="450000"/>
                                      <p:to x="100000" y="100000"/>
                                    </p:animScale>
                                    <p:set>
                                      <p:cBhvr>
                                        <p:cTn id="27" dur="770" fill="hold"/>
                                        <p:tgtEl>
                                          <p:spTgt spid="59408"/>
                                        </p:tgtEl>
                                        <p:attrNameLst>
                                          <p:attrName>ppt_x</p:attrName>
                                        </p:attrNameLst>
                                      </p:cBhvr>
                                      <p:to>
                                        <p:strVal val="(0.5)"/>
                                      </p:to>
                                    </p:set>
                                    <p:anim from="(0.5)" to="(#ppt_x)" calcmode="lin" valueType="num">
                                      <p:cBhvr>
                                        <p:cTn id="28" dur="1230" accel="100000" fill="hold">
                                          <p:stCondLst>
                                            <p:cond delay="770"/>
                                          </p:stCondLst>
                                        </p:cTn>
                                        <p:tgtEl>
                                          <p:spTgt spid="59408"/>
                                        </p:tgtEl>
                                        <p:attrNameLst>
                                          <p:attrName>ppt_x</p:attrName>
                                        </p:attrNameLst>
                                      </p:cBhvr>
                                    </p:anim>
                                    <p:set>
                                      <p:cBhvr>
                                        <p:cTn id="29" dur="770" fill="hold"/>
                                        <p:tgtEl>
                                          <p:spTgt spid="59408"/>
                                        </p:tgtEl>
                                        <p:attrNameLst>
                                          <p:attrName>ppt_y</p:attrName>
                                        </p:attrNameLst>
                                      </p:cBhvr>
                                      <p:to>
                                        <p:strVal val="(#ppt_y+0.4)"/>
                                      </p:to>
                                    </p:set>
                                    <p:anim from="(#ppt_y+0.4)" to="(#ppt_y)" calcmode="lin" valueType="num">
                                      <p:cBhvr>
                                        <p:cTn id="30" dur="1230" accel="100000" fill="hold">
                                          <p:stCondLst>
                                            <p:cond delay="770"/>
                                          </p:stCondLst>
                                        </p:cTn>
                                        <p:tgtEl>
                                          <p:spTgt spid="59408"/>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xit" presetSubtype="32" fill="hold" grpId="1" nodeType="clickEffect">
                                  <p:stCondLst>
                                    <p:cond delay="0"/>
                                  </p:stCondLst>
                                  <p:childTnLst>
                                    <p:animEffect transition="out" filter="circle(out)">
                                      <p:cBhvr>
                                        <p:cTn id="39" dur="2000"/>
                                        <p:tgtEl>
                                          <p:spTgt spid="20"/>
                                        </p:tgtEl>
                                      </p:cBhvr>
                                    </p:animEffect>
                                    <p:set>
                                      <p:cBhvr>
                                        <p:cTn id="40" dur="1" fill="hold">
                                          <p:stCondLst>
                                            <p:cond delay="1999"/>
                                          </p:stCondLst>
                                        </p:cTn>
                                        <p:tgtEl>
                                          <p:spTgt spid="2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circle(i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59404"/>
                                        </p:tgtEl>
                                        <p:attrNameLst>
                                          <p:attrName>style.visibility</p:attrName>
                                        </p:attrNameLst>
                                      </p:cBhvr>
                                      <p:to>
                                        <p:strVal val="visible"/>
                                      </p:to>
                                    </p:set>
                                    <p:animEffect transition="in" filter="plus(in)">
                                      <p:cBhvr>
                                        <p:cTn id="50" dur="2000"/>
                                        <p:tgtEl>
                                          <p:spTgt spid="5940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grpId="1" nodeType="clickEffect">
                                  <p:stCondLst>
                                    <p:cond delay="0"/>
                                  </p:stCondLst>
                                  <p:childTnLst>
                                    <p:animEffect transition="out" filter="circle(out)">
                                      <p:cBhvr>
                                        <p:cTn id="54" dur="2000"/>
                                        <p:tgtEl>
                                          <p:spTgt spid="21"/>
                                        </p:tgtEl>
                                      </p:cBhvr>
                                    </p:animEffect>
                                    <p:set>
                                      <p:cBhvr>
                                        <p:cTn id="55" dur="1" fill="hold">
                                          <p:stCondLst>
                                            <p:cond delay="1999"/>
                                          </p:stCondLst>
                                        </p:cTn>
                                        <p:tgtEl>
                                          <p:spTgt spid="2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59407"/>
                                        </p:tgtEl>
                                        <p:attrNameLst>
                                          <p:attrName>style.visibility</p:attrName>
                                        </p:attrNameLst>
                                      </p:cBhvr>
                                      <p:to>
                                        <p:strVal val="visible"/>
                                      </p:to>
                                    </p:set>
                                    <p:anim calcmode="lin" valueType="num">
                                      <p:cBhvr additive="base">
                                        <p:cTn id="60" dur="500" fill="hold"/>
                                        <p:tgtEl>
                                          <p:spTgt spid="59407"/>
                                        </p:tgtEl>
                                        <p:attrNameLst>
                                          <p:attrName>ppt_x</p:attrName>
                                        </p:attrNameLst>
                                      </p:cBhvr>
                                      <p:tavLst>
                                        <p:tav tm="0">
                                          <p:val>
                                            <p:strVal val="#ppt_x"/>
                                          </p:val>
                                        </p:tav>
                                        <p:tav tm="100000">
                                          <p:val>
                                            <p:strVal val="#ppt_x"/>
                                          </p:val>
                                        </p:tav>
                                      </p:tavLst>
                                    </p:anim>
                                    <p:anim calcmode="lin" valueType="num">
                                      <p:cBhvr additive="base">
                                        <p:cTn id="61" dur="500" fill="hold"/>
                                        <p:tgtEl>
                                          <p:spTgt spid="59407"/>
                                        </p:tgtEl>
                                        <p:attrNameLst>
                                          <p:attrName>ppt_y</p:attrName>
                                        </p:attrNameLst>
                                      </p:cBhvr>
                                      <p:tavLst>
                                        <p:tav tm="0">
                                          <p:val>
                                            <p:strVal val="0-#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9406"/>
                                        </p:tgtEl>
                                        <p:attrNameLst>
                                          <p:attrName>style.visibility</p:attrName>
                                        </p:attrNameLst>
                                      </p:cBhvr>
                                      <p:to>
                                        <p:strVal val="visible"/>
                                      </p:to>
                                    </p:set>
                                    <p:anim calcmode="lin" valueType="num">
                                      <p:cBhvr additive="base">
                                        <p:cTn id="66" dur="500" fill="hold"/>
                                        <p:tgtEl>
                                          <p:spTgt spid="59406"/>
                                        </p:tgtEl>
                                        <p:attrNameLst>
                                          <p:attrName>ppt_x</p:attrName>
                                        </p:attrNameLst>
                                      </p:cBhvr>
                                      <p:tavLst>
                                        <p:tav tm="0">
                                          <p:val>
                                            <p:strVal val="#ppt_x"/>
                                          </p:val>
                                        </p:tav>
                                        <p:tav tm="100000">
                                          <p:val>
                                            <p:strVal val="#ppt_x"/>
                                          </p:val>
                                        </p:tav>
                                      </p:tavLst>
                                    </p:anim>
                                    <p:anim calcmode="lin" valueType="num">
                                      <p:cBhvr additive="base">
                                        <p:cTn id="67" dur="500" fill="hold"/>
                                        <p:tgtEl>
                                          <p:spTgt spid="59406"/>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59405"/>
                                        </p:tgtEl>
                                        <p:attrNameLst>
                                          <p:attrName>style.visibility</p:attrName>
                                        </p:attrNameLst>
                                      </p:cBhvr>
                                      <p:to>
                                        <p:strVal val="visible"/>
                                      </p:to>
                                    </p:set>
                                    <p:anim calcmode="lin" valueType="num">
                                      <p:cBhvr>
                                        <p:cTn id="72" dur="500" fill="hold"/>
                                        <p:tgtEl>
                                          <p:spTgt spid="59405"/>
                                        </p:tgtEl>
                                        <p:attrNameLst>
                                          <p:attrName>ppt_w</p:attrName>
                                        </p:attrNameLst>
                                      </p:cBhvr>
                                      <p:tavLst>
                                        <p:tav tm="0">
                                          <p:val>
                                            <p:fltVal val="0"/>
                                          </p:val>
                                        </p:tav>
                                        <p:tav tm="100000">
                                          <p:val>
                                            <p:strVal val="#ppt_w"/>
                                          </p:val>
                                        </p:tav>
                                      </p:tavLst>
                                    </p:anim>
                                    <p:anim calcmode="lin" valueType="num">
                                      <p:cBhvr>
                                        <p:cTn id="73" dur="500" fill="hold"/>
                                        <p:tgtEl>
                                          <p:spTgt spid="59405"/>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circle(in)">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22"/>
                                        </p:tgtEl>
                                      </p:cBhvr>
                                    </p:animEffect>
                                    <p:set>
                                      <p:cBhvr>
                                        <p:cTn id="83" dur="1" fill="hold">
                                          <p:stCondLst>
                                            <p:cond delay="1999"/>
                                          </p:stCondLst>
                                        </p:cTn>
                                        <p:tgtEl>
                                          <p:spTgt spid="2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barn(inVertical)">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P spid="59404" grpId="0" animBg="1"/>
      <p:bldP spid="59405" grpId="0" animBg="1"/>
      <p:bldP spid="59406" grpId="0" animBg="1"/>
      <p:bldP spid="59407" grpId="0"/>
      <p:bldP spid="19" grpId="0" animBg="1"/>
      <p:bldP spid="20" grpId="0"/>
      <p:bldP spid="20" grpId="1"/>
      <p:bldP spid="21" grpId="0"/>
      <p:bldP spid="21" grpId="1"/>
      <p:bldP spid="22" grpId="0"/>
      <p:bldP spid="2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408" name="Group 16"/>
          <p:cNvGrpSpPr>
            <a:grpSpLocks/>
          </p:cNvGrpSpPr>
          <p:nvPr/>
        </p:nvGrpSpPr>
        <p:grpSpPr bwMode="auto">
          <a:xfrm>
            <a:off x="1770063" y="313410"/>
            <a:ext cx="7778750" cy="3343275"/>
            <a:chOff x="155" y="1872"/>
            <a:chExt cx="4900" cy="2106"/>
          </a:xfrm>
        </p:grpSpPr>
        <p:grpSp>
          <p:nvGrpSpPr>
            <p:cNvPr id="30731" name="Group 6"/>
            <p:cNvGrpSpPr>
              <a:grpSpLocks/>
            </p:cNvGrpSpPr>
            <p:nvPr/>
          </p:nvGrpSpPr>
          <p:grpSpPr bwMode="auto">
            <a:xfrm>
              <a:off x="729" y="2160"/>
              <a:ext cx="4326" cy="1459"/>
              <a:chOff x="585" y="2160"/>
              <a:chExt cx="4326" cy="1459"/>
            </a:xfrm>
          </p:grpSpPr>
          <p:sp>
            <p:nvSpPr>
              <p:cNvPr id="30737" name="Freeform 4"/>
              <p:cNvSpPr>
                <a:spLocks/>
              </p:cNvSpPr>
              <p:nvPr/>
            </p:nvSpPr>
            <p:spPr bwMode="auto">
              <a:xfrm>
                <a:off x="585" y="2160"/>
                <a:ext cx="4305" cy="1459"/>
              </a:xfrm>
              <a:custGeom>
                <a:avLst/>
                <a:gdLst>
                  <a:gd name="T0" fmla="*/ 0 w 4305"/>
                  <a:gd name="T1" fmla="*/ 1459 h 1459"/>
                  <a:gd name="T2" fmla="*/ 0 w 4305"/>
                  <a:gd name="T3" fmla="*/ 19 h 1459"/>
                  <a:gd name="T4" fmla="*/ 1167 w 4305"/>
                  <a:gd name="T5" fmla="*/ 0 h 1459"/>
                  <a:gd name="T6" fmla="*/ 1167 w 4305"/>
                  <a:gd name="T7" fmla="*/ 852 h 1459"/>
                  <a:gd name="T8" fmla="*/ 2637 w 4305"/>
                  <a:gd name="T9" fmla="*/ 822 h 1459"/>
                  <a:gd name="T10" fmla="*/ 2637 w 4305"/>
                  <a:gd name="T11" fmla="*/ 4 h 1459"/>
                  <a:gd name="T12" fmla="*/ 4305 w 4305"/>
                  <a:gd name="T13" fmla="*/ 34 h 1459"/>
                  <a:gd name="T14" fmla="*/ 4305 w 4305"/>
                  <a:gd name="T15" fmla="*/ 49 h 14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5" h="1459">
                    <a:moveTo>
                      <a:pt x="0" y="1459"/>
                    </a:moveTo>
                    <a:lnTo>
                      <a:pt x="0" y="19"/>
                    </a:lnTo>
                    <a:lnTo>
                      <a:pt x="1167" y="0"/>
                    </a:lnTo>
                    <a:lnTo>
                      <a:pt x="1167" y="852"/>
                    </a:lnTo>
                    <a:lnTo>
                      <a:pt x="2637" y="822"/>
                    </a:lnTo>
                    <a:lnTo>
                      <a:pt x="2637" y="4"/>
                    </a:lnTo>
                    <a:lnTo>
                      <a:pt x="4305" y="34"/>
                    </a:lnTo>
                    <a:lnTo>
                      <a:pt x="4305" y="49"/>
                    </a:lnTo>
                  </a:path>
                </a:pathLst>
              </a:custGeom>
              <a:noFill/>
              <a:ln w="508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30738" name="Freeform 5"/>
              <p:cNvSpPr>
                <a:spLocks/>
              </p:cNvSpPr>
              <p:nvPr/>
            </p:nvSpPr>
            <p:spPr bwMode="auto">
              <a:xfrm>
                <a:off x="585" y="2183"/>
                <a:ext cx="4326" cy="1411"/>
              </a:xfrm>
              <a:custGeom>
                <a:avLst/>
                <a:gdLst>
                  <a:gd name="T0" fmla="*/ 0 w 4326"/>
                  <a:gd name="T1" fmla="*/ 1411 h 1411"/>
                  <a:gd name="T2" fmla="*/ 4326 w 4326"/>
                  <a:gd name="T3" fmla="*/ 1394 h 1411"/>
                  <a:gd name="T4" fmla="*/ 4326 w 4326"/>
                  <a:gd name="T5" fmla="*/ 0 h 1411"/>
                  <a:gd name="T6" fmla="*/ 0 60000 65536"/>
                  <a:gd name="T7" fmla="*/ 0 60000 65536"/>
                  <a:gd name="T8" fmla="*/ 0 60000 65536"/>
                </a:gdLst>
                <a:ahLst/>
                <a:cxnLst>
                  <a:cxn ang="T6">
                    <a:pos x="T0" y="T1"/>
                  </a:cxn>
                  <a:cxn ang="T7">
                    <a:pos x="T2" y="T3"/>
                  </a:cxn>
                  <a:cxn ang="T8">
                    <a:pos x="T4" y="T5"/>
                  </a:cxn>
                </a:cxnLst>
                <a:rect l="0" t="0" r="r" b="b"/>
                <a:pathLst>
                  <a:path w="4326" h="1411">
                    <a:moveTo>
                      <a:pt x="0" y="1411"/>
                    </a:moveTo>
                    <a:lnTo>
                      <a:pt x="4326" y="1394"/>
                    </a:lnTo>
                    <a:lnTo>
                      <a:pt x="4326" y="0"/>
                    </a:lnTo>
                  </a:path>
                </a:pathLst>
              </a:custGeom>
              <a:noFill/>
              <a:ln w="508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grpSp>
        <p:sp>
          <p:nvSpPr>
            <p:cNvPr id="30732" name="Text Box 7"/>
            <p:cNvSpPr txBox="1">
              <a:spLocks noChangeArrowheads="1"/>
            </p:cNvSpPr>
            <p:nvPr/>
          </p:nvSpPr>
          <p:spPr bwMode="auto">
            <a:xfrm>
              <a:off x="2354" y="3690"/>
              <a:ext cx="10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0000"/>
                  </a:solidFill>
                </a:rPr>
                <a:t>15 cm</a:t>
              </a:r>
            </a:p>
          </p:txBody>
        </p:sp>
        <p:sp>
          <p:nvSpPr>
            <p:cNvPr id="30733" name="Text Box 8"/>
            <p:cNvSpPr txBox="1">
              <a:spLocks noChangeArrowheads="1"/>
            </p:cNvSpPr>
            <p:nvPr/>
          </p:nvSpPr>
          <p:spPr bwMode="auto">
            <a:xfrm>
              <a:off x="155" y="2734"/>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0000"/>
                  </a:solidFill>
                </a:rPr>
                <a:t>5cm</a:t>
              </a:r>
            </a:p>
          </p:txBody>
        </p:sp>
        <p:sp>
          <p:nvSpPr>
            <p:cNvPr id="30734" name="Text Box 9"/>
            <p:cNvSpPr txBox="1">
              <a:spLocks noChangeArrowheads="1"/>
            </p:cNvSpPr>
            <p:nvPr/>
          </p:nvSpPr>
          <p:spPr bwMode="auto">
            <a:xfrm>
              <a:off x="1004" y="1881"/>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0000"/>
                  </a:solidFill>
                </a:rPr>
                <a:t>4cm</a:t>
              </a:r>
            </a:p>
          </p:txBody>
        </p:sp>
        <p:sp>
          <p:nvSpPr>
            <p:cNvPr id="30735" name="Text Box 10"/>
            <p:cNvSpPr txBox="1">
              <a:spLocks noChangeArrowheads="1"/>
            </p:cNvSpPr>
            <p:nvPr/>
          </p:nvSpPr>
          <p:spPr bwMode="auto">
            <a:xfrm>
              <a:off x="2784" y="2447"/>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0000"/>
                  </a:solidFill>
                </a:rPr>
                <a:t>3cm</a:t>
              </a:r>
            </a:p>
          </p:txBody>
        </p:sp>
        <p:sp>
          <p:nvSpPr>
            <p:cNvPr id="30736" name="Text Box 11"/>
            <p:cNvSpPr txBox="1">
              <a:spLocks noChangeArrowheads="1"/>
            </p:cNvSpPr>
            <p:nvPr/>
          </p:nvSpPr>
          <p:spPr bwMode="auto">
            <a:xfrm>
              <a:off x="3836" y="1872"/>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rgbClr val="000000"/>
                  </a:solidFill>
                </a:rPr>
                <a:t>6cm</a:t>
              </a:r>
            </a:p>
          </p:txBody>
        </p:sp>
      </p:grpSp>
      <p:sp>
        <p:nvSpPr>
          <p:cNvPr id="59404" name="Line 12"/>
          <p:cNvSpPr>
            <a:spLocks noChangeShapeType="1"/>
          </p:cNvSpPr>
          <p:nvPr/>
        </p:nvSpPr>
        <p:spPr bwMode="auto">
          <a:xfrm>
            <a:off x="4502150" y="770610"/>
            <a:ext cx="2352675" cy="0"/>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59405" name="Rectangle 13"/>
          <p:cNvSpPr>
            <a:spLocks noChangeArrowheads="1"/>
          </p:cNvSpPr>
          <p:nvPr/>
        </p:nvSpPr>
        <p:spPr bwMode="auto">
          <a:xfrm>
            <a:off x="2757488" y="846810"/>
            <a:ext cx="6753225" cy="2124075"/>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9406" name="Rectangle 14"/>
          <p:cNvSpPr>
            <a:spLocks noChangeArrowheads="1"/>
          </p:cNvSpPr>
          <p:nvPr/>
        </p:nvSpPr>
        <p:spPr bwMode="auto">
          <a:xfrm>
            <a:off x="4502150" y="770610"/>
            <a:ext cx="2352675" cy="1366838"/>
          </a:xfrm>
          <a:prstGeom prst="rect">
            <a:avLst/>
          </a:prstGeom>
          <a:solidFill>
            <a:srgbClr val="C00000"/>
          </a:solidFill>
          <a:ln w="9525">
            <a:solidFill>
              <a:schemeClr val="tx1"/>
            </a:solidFill>
            <a:miter lim="800000"/>
            <a:headEnd/>
            <a:tailEnd/>
          </a:ln>
          <a:effectLs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9407" name="Text Box 15"/>
          <p:cNvSpPr txBox="1">
            <a:spLocks noChangeArrowheads="1"/>
          </p:cNvSpPr>
          <p:nvPr/>
        </p:nvSpPr>
        <p:spPr bwMode="auto">
          <a:xfrm>
            <a:off x="5260975" y="263795"/>
            <a:ext cx="1214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FF0000"/>
                </a:solidFill>
              </a:rPr>
              <a:t>?</a:t>
            </a:r>
            <a:r>
              <a:rPr lang="en-US" altLang="en-US" sz="2400" b="1" dirty="0">
                <a:solidFill>
                  <a:srgbClr val="000000"/>
                </a:solidFill>
              </a:rPr>
              <a:t>cm</a:t>
            </a:r>
            <a:endParaRPr lang="en-US" altLang="en-US" sz="5400" b="1" dirty="0">
              <a:solidFill>
                <a:srgbClr val="000000"/>
              </a:solidFill>
            </a:endParaRPr>
          </a:p>
        </p:txBody>
      </p:sp>
      <p:sp>
        <p:nvSpPr>
          <p:cNvPr id="22" name="TextBox 21"/>
          <p:cNvSpPr txBox="1">
            <a:spLocks noChangeArrowheads="1"/>
          </p:cNvSpPr>
          <p:nvPr/>
        </p:nvSpPr>
        <p:spPr bwMode="auto">
          <a:xfrm>
            <a:off x="1802931" y="3656685"/>
            <a:ext cx="9739327"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7030A0"/>
                </a:solidFill>
                <a:latin typeface="Times New Roman" panose="02020603050405020304" pitchFamily="18" charset="0"/>
                <a:cs typeface="Times New Roman" panose="02020603050405020304" pitchFamily="18" charset="0"/>
              </a:rPr>
              <a:t>Diện</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tích</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miếng</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bìa</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khi</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chưa</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cắt</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đi</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là</a:t>
            </a:r>
            <a:r>
              <a:rPr lang="en-US" altLang="en-US" sz="2800" b="1" dirty="0" smtClean="0">
                <a:solidFill>
                  <a:srgbClr val="7030A0"/>
                </a:solidFill>
                <a:latin typeface="Times New Roman" panose="02020603050405020304" pitchFamily="18" charset="0"/>
                <a:cs typeface="Times New Roman" panose="02020603050405020304" pitchFamily="18" charset="0"/>
              </a:rPr>
              <a:t>:</a:t>
            </a:r>
          </a:p>
          <a:p>
            <a:pPr>
              <a:spcBef>
                <a:spcPct val="0"/>
              </a:spcBef>
              <a:buFontTx/>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smtClean="0">
                <a:solidFill>
                  <a:srgbClr val="7030A0"/>
                </a:solidFill>
                <a:latin typeface="Times New Roman" panose="02020603050405020304" pitchFamily="18" charset="0"/>
                <a:cs typeface="Times New Roman" panose="02020603050405020304" pitchFamily="18" charset="0"/>
              </a:rPr>
              <a:t>	15 x 5 = 75 (cm</a:t>
            </a:r>
            <a:r>
              <a:rPr lang="en-US" altLang="en-US" sz="2800" b="1" baseline="30000" dirty="0" smtClean="0">
                <a:solidFill>
                  <a:srgbClr val="7030A0"/>
                </a:solidFill>
                <a:latin typeface="Times New Roman" panose="02020603050405020304" pitchFamily="18" charset="0"/>
                <a:cs typeface="Times New Roman" panose="02020603050405020304" pitchFamily="18" charset="0"/>
              </a:rPr>
              <a:t>2</a:t>
            </a:r>
            <a:r>
              <a:rPr lang="en-US" altLang="en-US" sz="2800" b="1" dirty="0" smtClean="0">
                <a:solidFill>
                  <a:srgbClr val="7030A0"/>
                </a:solidFill>
                <a:latin typeface="Times New Roman" panose="02020603050405020304" pitchFamily="18" charset="0"/>
                <a:cs typeface="Times New Roman" panose="02020603050405020304" pitchFamily="18" charset="0"/>
              </a:rPr>
              <a:t>)</a:t>
            </a:r>
          </a:p>
          <a:p>
            <a:pPr lvl="0">
              <a:spcBef>
                <a:spcPct val="0"/>
              </a:spcBef>
              <a:buNone/>
            </a:pPr>
            <a:r>
              <a:rPr lang="en-US" altLang="en-US" sz="2800" b="1" dirty="0" err="1" smtClean="0">
                <a:solidFill>
                  <a:srgbClr val="7030A0"/>
                </a:solidFill>
                <a:latin typeface="Times New Roman" panose="02020603050405020304" pitchFamily="18" charset="0"/>
                <a:cs typeface="Times New Roman" panose="02020603050405020304" pitchFamily="18" charset="0"/>
              </a:rPr>
              <a:t>Diện</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tích</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phần</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cắt</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đi</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là</a:t>
            </a:r>
            <a:r>
              <a:rPr lang="en-US" altLang="en-US" sz="2800" b="1" dirty="0" smtClean="0">
                <a:solidFill>
                  <a:srgbClr val="7030A0"/>
                </a:solidFill>
                <a:latin typeface="Times New Roman" panose="02020603050405020304" pitchFamily="18" charset="0"/>
                <a:cs typeface="Times New Roman" panose="02020603050405020304" pitchFamily="18" charset="0"/>
              </a:rPr>
              <a:t>: </a:t>
            </a:r>
          </a:p>
          <a:p>
            <a:pPr lvl="0">
              <a:spcBef>
                <a:spcPct val="0"/>
              </a:spcBef>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smtClean="0">
                <a:solidFill>
                  <a:srgbClr val="7030A0"/>
                </a:solidFill>
                <a:latin typeface="Times New Roman" panose="02020603050405020304" pitchFamily="18" charset="0"/>
                <a:cs typeface="Times New Roman" panose="02020603050405020304" pitchFamily="18" charset="0"/>
              </a:rPr>
              <a:t>	(15 – 6 – 4) x 3 = 15 (</a:t>
            </a:r>
            <a:r>
              <a:rPr lang="en-US" altLang="en-US" sz="2800" b="1" dirty="0">
                <a:solidFill>
                  <a:srgbClr val="7030A0"/>
                </a:solidFill>
                <a:latin typeface="Times New Roman" panose="02020603050405020304" pitchFamily="18" charset="0"/>
                <a:cs typeface="Times New Roman" panose="02020603050405020304" pitchFamily="18" charset="0"/>
              </a:rPr>
              <a:t>cm</a:t>
            </a:r>
            <a:r>
              <a:rPr lang="en-US" altLang="en-US" sz="2800" b="1" baseline="30000" dirty="0">
                <a:solidFill>
                  <a:srgbClr val="7030A0"/>
                </a:solidFill>
                <a:latin typeface="Times New Roman" panose="02020603050405020304" pitchFamily="18" charset="0"/>
                <a:cs typeface="Times New Roman" panose="02020603050405020304" pitchFamily="18" charset="0"/>
              </a:rPr>
              <a:t>2</a:t>
            </a:r>
            <a:r>
              <a:rPr lang="en-US" altLang="en-US" sz="2800" b="1" dirty="0">
                <a:solidFill>
                  <a:srgbClr val="7030A0"/>
                </a:solidFill>
                <a:latin typeface="Times New Roman" panose="02020603050405020304" pitchFamily="18" charset="0"/>
                <a:cs typeface="Times New Roman" panose="02020603050405020304" pitchFamily="18" charset="0"/>
              </a:rPr>
              <a:t>)</a:t>
            </a:r>
          </a:p>
          <a:p>
            <a:pPr>
              <a:spcBef>
                <a:spcPct val="0"/>
              </a:spcBef>
              <a:buFontTx/>
              <a:buNone/>
            </a:pPr>
            <a:r>
              <a:rPr lang="en-US" altLang="en-US" sz="2800" b="1" dirty="0" err="1" smtClean="0">
                <a:solidFill>
                  <a:srgbClr val="7030A0"/>
                </a:solidFill>
                <a:latin typeface="Times New Roman" panose="02020603050405020304" pitchFamily="18" charset="0"/>
                <a:cs typeface="Times New Roman" panose="02020603050405020304" pitchFamily="18" charset="0"/>
              </a:rPr>
              <a:t>Diện</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tích</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miếng</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bìa</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như</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hình</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vẽ</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là</a:t>
            </a:r>
            <a:r>
              <a:rPr lang="en-US" altLang="en-US" sz="2800" b="1" dirty="0" smtClean="0">
                <a:solidFill>
                  <a:srgbClr val="7030A0"/>
                </a:solidFill>
                <a:latin typeface="Times New Roman" panose="02020603050405020304" pitchFamily="18" charset="0"/>
                <a:cs typeface="Times New Roman" panose="02020603050405020304" pitchFamily="18" charset="0"/>
              </a:rPr>
              <a:t>:</a:t>
            </a:r>
          </a:p>
          <a:p>
            <a:pPr lvl="0">
              <a:spcBef>
                <a:spcPct val="0"/>
              </a:spcBef>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smtClean="0">
                <a:solidFill>
                  <a:srgbClr val="7030A0"/>
                </a:solidFill>
                <a:latin typeface="Times New Roman" panose="02020603050405020304" pitchFamily="18" charset="0"/>
                <a:cs typeface="Times New Roman" panose="02020603050405020304" pitchFamily="18" charset="0"/>
              </a:rPr>
              <a:t>	75 – 15 = 60 (</a:t>
            </a:r>
            <a:r>
              <a:rPr lang="en-US" altLang="en-US" sz="2800" b="1" dirty="0">
                <a:solidFill>
                  <a:srgbClr val="7030A0"/>
                </a:solidFill>
                <a:latin typeface="Times New Roman" panose="02020603050405020304" pitchFamily="18" charset="0"/>
                <a:cs typeface="Times New Roman" panose="02020603050405020304" pitchFamily="18" charset="0"/>
              </a:rPr>
              <a:t>cm</a:t>
            </a:r>
            <a:r>
              <a:rPr lang="en-US" altLang="en-US" sz="2800" b="1" baseline="30000" dirty="0">
                <a:solidFill>
                  <a:srgbClr val="7030A0"/>
                </a:solidFill>
                <a:latin typeface="Times New Roman" panose="02020603050405020304" pitchFamily="18" charset="0"/>
                <a:cs typeface="Times New Roman" panose="02020603050405020304" pitchFamily="18" charset="0"/>
              </a:rPr>
              <a:t>2</a:t>
            </a:r>
            <a:r>
              <a:rPr lang="en-US" altLang="en-US" sz="2800" b="1" dirty="0" smtClean="0">
                <a:solidFill>
                  <a:srgbClr val="7030A0"/>
                </a:solidFill>
                <a:latin typeface="Times New Roman" panose="02020603050405020304" pitchFamily="18" charset="0"/>
                <a:cs typeface="Times New Roman" panose="02020603050405020304" pitchFamily="18" charset="0"/>
              </a:rPr>
              <a:t>)</a:t>
            </a:r>
          </a:p>
          <a:p>
            <a:pPr lvl="0">
              <a:spcBef>
                <a:spcPct val="0"/>
              </a:spcBef>
              <a:buNone/>
            </a:pP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Đáp</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số</a:t>
            </a:r>
            <a:r>
              <a:rPr lang="en-US" altLang="en-US" sz="2800" b="1" dirty="0" smtClean="0">
                <a:solidFill>
                  <a:srgbClr val="7030A0"/>
                </a:solidFill>
                <a:latin typeface="Times New Roman" panose="02020603050405020304" pitchFamily="18" charset="0"/>
                <a:cs typeface="Times New Roman" panose="02020603050405020304" pitchFamily="18" charset="0"/>
              </a:rPr>
              <a:t>: 60 cm</a:t>
            </a:r>
            <a:r>
              <a:rPr lang="en-US" altLang="en-US" sz="2800" b="1" baseline="30000" dirty="0" smtClean="0">
                <a:solidFill>
                  <a:srgbClr val="7030A0"/>
                </a:solidFill>
                <a:latin typeface="Times New Roman" panose="02020603050405020304" pitchFamily="18" charset="0"/>
                <a:cs typeface="Times New Roman" panose="02020603050405020304" pitchFamily="18" charset="0"/>
              </a:rPr>
              <a:t>2</a:t>
            </a:r>
            <a:endParaRPr lang="en-US" altLang="en-US" sz="2800" b="1" dirty="0">
              <a:solidFill>
                <a:srgbClr val="7030A0"/>
              </a:solidFill>
              <a:latin typeface="Times New Roman" panose="02020603050405020304" pitchFamily="18" charset="0"/>
              <a:cs typeface="Times New Roman" panose="02020603050405020304" pitchFamily="18" charset="0"/>
            </a:endParaRPr>
          </a:p>
          <a:p>
            <a:pPr lvl="0">
              <a:spcBef>
                <a:spcPct val="0"/>
              </a:spcBef>
              <a:buNone/>
            </a:pPr>
            <a:endParaRPr lang="en-US" altLang="en-US" sz="2800" b="1" dirty="0">
              <a:solidFill>
                <a:srgbClr val="FF0000"/>
              </a:solidFill>
              <a:latin typeface="Times New Roman" panose="02020603050405020304" pitchFamily="18" charset="0"/>
              <a:cs typeface="Times New Roman" panose="02020603050405020304" pitchFamily="18" charset="0"/>
            </a:endParaRPr>
          </a:p>
          <a:p>
            <a:pPr>
              <a:spcBef>
                <a:spcPct val="0"/>
              </a:spcBef>
              <a:buFontTx/>
              <a:buNone/>
            </a:pP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4" name="Text Box 11"/>
          <p:cNvSpPr txBox="1">
            <a:spLocks noChangeArrowheads="1"/>
          </p:cNvSpPr>
          <p:nvPr/>
        </p:nvSpPr>
        <p:spPr bwMode="auto">
          <a:xfrm>
            <a:off x="5944210" y="1074425"/>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smtClean="0">
                <a:solidFill>
                  <a:srgbClr val="000000"/>
                </a:solidFill>
              </a:rPr>
              <a:t>3cm</a:t>
            </a:r>
            <a:endParaRPr lang="en-US" altLang="en-US" sz="2400" b="1" dirty="0">
              <a:solidFill>
                <a:srgbClr val="000000"/>
              </a:solidFill>
            </a:endParaRPr>
          </a:p>
        </p:txBody>
      </p:sp>
      <p:sp>
        <p:nvSpPr>
          <p:cNvPr id="25" name="Rectangle 23"/>
          <p:cNvSpPr>
            <a:spLocks noChangeArrowheads="1"/>
          </p:cNvSpPr>
          <p:nvPr/>
        </p:nvSpPr>
        <p:spPr bwMode="auto">
          <a:xfrm>
            <a:off x="708025" y="2874841"/>
            <a:ext cx="212407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smtClean="0">
                <a:solidFill>
                  <a:srgbClr val="FF0000"/>
                </a:solidFill>
              </a:rPr>
              <a:t>Cách</a:t>
            </a:r>
            <a:r>
              <a:rPr lang="en-US" altLang="en-US" b="1" dirty="0" smtClean="0">
                <a:solidFill>
                  <a:srgbClr val="FF0000"/>
                </a:solidFill>
              </a:rPr>
              <a:t> 1:</a:t>
            </a:r>
            <a:endParaRPr lang="en-US" altLang="en-US" b="1" dirty="0">
              <a:solidFill>
                <a:srgbClr val="FF0000"/>
              </a:solidFill>
            </a:endParaRPr>
          </a:p>
        </p:txBody>
      </p:sp>
    </p:spTree>
    <p:custDataLst>
      <p:tags r:id="rId1"/>
    </p:custDataLst>
    <p:extLst>
      <p:ext uri="{BB962C8B-B14F-4D97-AF65-F5344CB8AC3E}">
        <p14:creationId xmlns:p14="http://schemas.microsoft.com/office/powerpoint/2010/main" val="1983590485"/>
      </p:ext>
    </p:extLst>
  </p:cSld>
  <p:clrMapOvr>
    <a:masterClrMapping/>
  </p:clrMapOvr>
  <p:transition spd="med" advTm="2464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circle(in)">
                                      <p:cBhvr>
                                        <p:cTn id="17" dur="2000"/>
                                        <p:tgtEl>
                                          <p:spTgt spid="2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xEl>
                                              <p:pRg st="3" end="3"/>
                                            </p:txEl>
                                          </p:spTgt>
                                        </p:tgtEl>
                                        <p:attrNameLst>
                                          <p:attrName>style.visibility</p:attrName>
                                        </p:attrNameLst>
                                      </p:cBhvr>
                                      <p:to>
                                        <p:strVal val="visible"/>
                                      </p:to>
                                    </p:set>
                                    <p:animEffect transition="in" filter="wipe(down)">
                                      <p:cBhvr>
                                        <p:cTn id="20" dur="500"/>
                                        <p:tgtEl>
                                          <p:spTgt spid="2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anim calcmode="lin" valueType="num">
                                      <p:cBhvr>
                                        <p:cTn id="25" dur="500" fill="hold"/>
                                        <p:tgtEl>
                                          <p:spTgt spid="2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2">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2">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2">
                                            <p:txEl>
                                              <p:pRg st="5" end="5"/>
                                            </p:txEl>
                                          </p:spTgt>
                                        </p:tgtEl>
                                        <p:attrNameLst>
                                          <p:attrName>style.visibility</p:attrName>
                                        </p:attrNameLst>
                                      </p:cBhvr>
                                      <p:to>
                                        <p:strVal val="visible"/>
                                      </p:to>
                                    </p:set>
                                    <p:anim calcmode="lin" valueType="num">
                                      <p:cBhvr>
                                        <p:cTn id="30" dur="500" fill="hold"/>
                                        <p:tgtEl>
                                          <p:spTgt spid="22">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22">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59404"/>
                                        </p:tgtEl>
                                      </p:cBhvr>
                                    </p:animEffect>
                                    <p:set>
                                      <p:cBhvr>
                                        <p:cTn id="37" dur="1" fill="hold">
                                          <p:stCondLst>
                                            <p:cond delay="499"/>
                                          </p:stCondLst>
                                        </p:cTn>
                                        <p:tgtEl>
                                          <p:spTgt spid="59404"/>
                                        </p:tgtEl>
                                        <p:attrNameLst>
                                          <p:attrName>style.visibility</p:attrName>
                                        </p:attrNameLst>
                                      </p:cBhvr>
                                      <p:to>
                                        <p:strVal val="hidden"/>
                                      </p:to>
                                    </p:set>
                                  </p:childTnLst>
                                </p:cTn>
                              </p:par>
                              <p:par>
                                <p:cTn id="38" presetID="16" presetClass="exit" presetSubtype="21" fill="hold" grpId="0" nodeType="withEffect">
                                  <p:stCondLst>
                                    <p:cond delay="0"/>
                                  </p:stCondLst>
                                  <p:childTnLst>
                                    <p:animEffect transition="out" filter="barn(inVertical)">
                                      <p:cBhvr>
                                        <p:cTn id="39" dur="500"/>
                                        <p:tgtEl>
                                          <p:spTgt spid="59406"/>
                                        </p:tgtEl>
                                      </p:cBhvr>
                                    </p:animEffect>
                                    <p:set>
                                      <p:cBhvr>
                                        <p:cTn id="40" dur="1" fill="hold">
                                          <p:stCondLst>
                                            <p:cond delay="499"/>
                                          </p:stCondLst>
                                        </p:cTn>
                                        <p:tgtEl>
                                          <p:spTgt spid="59406"/>
                                        </p:tgtEl>
                                        <p:attrNameLst>
                                          <p:attrName>style.visibility</p:attrName>
                                        </p:attrNameLst>
                                      </p:cBhvr>
                                      <p:to>
                                        <p:strVal val="hidden"/>
                                      </p:to>
                                    </p:set>
                                  </p:childTnLst>
                                </p:cTn>
                              </p:par>
                              <p:par>
                                <p:cTn id="41" presetID="16" presetClass="exit" presetSubtype="21" fill="hold" grpId="0" nodeType="withEffect">
                                  <p:stCondLst>
                                    <p:cond delay="0"/>
                                  </p:stCondLst>
                                  <p:childTnLst>
                                    <p:animEffect transition="out" filter="barn(inVertic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14" presetClass="exit" presetSubtype="10" fill="hold" grpId="0" nodeType="withEffect">
                                  <p:stCondLst>
                                    <p:cond delay="0"/>
                                  </p:stCondLst>
                                  <p:childTnLst>
                                    <p:animEffect transition="out" filter="randombar(horizontal)">
                                      <p:cBhvr>
                                        <p:cTn id="45" dur="500"/>
                                        <p:tgtEl>
                                          <p:spTgt spid="59405"/>
                                        </p:tgtEl>
                                      </p:cBhvr>
                                    </p:animEffect>
                                    <p:set>
                                      <p:cBhvr>
                                        <p:cTn id="46" dur="1" fill="hold">
                                          <p:stCondLst>
                                            <p:cond delay="499"/>
                                          </p:stCondLst>
                                        </p:cTn>
                                        <p:tgtEl>
                                          <p:spTgt spid="5940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2">
                                            <p:txEl>
                                              <p:pRg st="6" end="6"/>
                                            </p:txEl>
                                          </p:spTgt>
                                        </p:tgtEl>
                                        <p:attrNameLst>
                                          <p:attrName>style.visibility</p:attrName>
                                        </p:attrNameLst>
                                      </p:cBhvr>
                                      <p:to>
                                        <p:strVal val="visible"/>
                                      </p:to>
                                    </p:set>
                                    <p:anim calcmode="lin" valueType="num">
                                      <p:cBhvr>
                                        <p:cTn id="51" dur="1000" fill="hold"/>
                                        <p:tgtEl>
                                          <p:spTgt spid="22">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22">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22">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2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3" presetClass="entr" presetSubtype="16"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plus(in)">
                                      <p:cBhvr>
                                        <p:cTn id="5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4" grpId="0" animBg="1"/>
      <p:bldP spid="59405" grpId="0" animBg="1"/>
      <p:bldP spid="59406" grpId="0" animBg="1"/>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xfrm>
            <a:off x="8737600" y="5184525"/>
            <a:ext cx="28448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43E8E7-FA82-4270-B8B3-43AD2F8D6224}" type="slidenum">
              <a:rPr lang="en-US" altLang="en-US" sz="1400" smtClean="0"/>
              <a:pPr>
                <a:spcBef>
                  <a:spcPct val="0"/>
                </a:spcBef>
                <a:buFontTx/>
                <a:buNone/>
              </a:pPr>
              <a:t>28</a:t>
            </a:fld>
            <a:endParaRPr lang="en-US" altLang="en-US" sz="1400" dirty="0" smtClean="0"/>
          </a:p>
        </p:txBody>
      </p:sp>
      <p:sp>
        <p:nvSpPr>
          <p:cNvPr id="31747" name="Rectangle 3"/>
          <p:cNvSpPr>
            <a:spLocks noGrp="1" noChangeArrowheads="1"/>
          </p:cNvSpPr>
          <p:nvPr>
            <p:ph type="body" idx="1"/>
          </p:nvPr>
        </p:nvSpPr>
        <p:spPr>
          <a:xfrm>
            <a:off x="2073275" y="1000125"/>
            <a:ext cx="8229600" cy="1138238"/>
          </a:xfrm>
        </p:spPr>
        <p:txBody>
          <a:bodyPr/>
          <a:lstStyle/>
          <a:p>
            <a:pPr algn="ctr" eaLnBrk="1" hangingPunct="1">
              <a:buFontTx/>
              <a:buNone/>
            </a:pPr>
            <a:r>
              <a:rPr lang="en-US" altLang="en-US" b="1" dirty="0" err="1" smtClean="0">
                <a:solidFill>
                  <a:srgbClr val="0000FF"/>
                </a:solidFill>
              </a:rPr>
              <a:t>Tính</a:t>
            </a:r>
            <a:r>
              <a:rPr lang="en-US" altLang="en-US" b="1" dirty="0" smtClean="0">
                <a:solidFill>
                  <a:srgbClr val="0000FF"/>
                </a:solidFill>
              </a:rPr>
              <a:t> </a:t>
            </a:r>
            <a:r>
              <a:rPr lang="en-US" altLang="en-US" b="1" dirty="0" err="1" smtClean="0">
                <a:solidFill>
                  <a:srgbClr val="0000FF"/>
                </a:solidFill>
              </a:rPr>
              <a:t>diện</a:t>
            </a:r>
            <a:r>
              <a:rPr lang="en-US" altLang="en-US" b="1" dirty="0" smtClean="0">
                <a:solidFill>
                  <a:srgbClr val="0000FF"/>
                </a:solidFill>
              </a:rPr>
              <a:t> </a:t>
            </a:r>
            <a:r>
              <a:rPr lang="en-US" altLang="en-US" b="1" dirty="0" err="1" smtClean="0">
                <a:solidFill>
                  <a:srgbClr val="0000FF"/>
                </a:solidFill>
              </a:rPr>
              <a:t>tích</a:t>
            </a:r>
            <a:r>
              <a:rPr lang="en-US" altLang="en-US" b="1" dirty="0" smtClean="0">
                <a:solidFill>
                  <a:srgbClr val="0000FF"/>
                </a:solidFill>
              </a:rPr>
              <a:t> </a:t>
            </a:r>
            <a:r>
              <a:rPr lang="en-US" altLang="en-US" b="1" dirty="0" err="1" smtClean="0">
                <a:solidFill>
                  <a:srgbClr val="0000FF"/>
                </a:solidFill>
              </a:rPr>
              <a:t>của</a:t>
            </a:r>
            <a:r>
              <a:rPr lang="en-US" altLang="en-US" b="1" dirty="0" smtClean="0">
                <a:solidFill>
                  <a:srgbClr val="0000FF"/>
                </a:solidFill>
              </a:rPr>
              <a:t> </a:t>
            </a:r>
            <a:r>
              <a:rPr lang="en-US" altLang="en-US" b="1" dirty="0" err="1" smtClean="0">
                <a:solidFill>
                  <a:srgbClr val="0000FF"/>
                </a:solidFill>
              </a:rPr>
              <a:t>miếng</a:t>
            </a:r>
            <a:r>
              <a:rPr lang="en-US" altLang="en-US" b="1" dirty="0" smtClean="0">
                <a:solidFill>
                  <a:srgbClr val="0000FF"/>
                </a:solidFill>
              </a:rPr>
              <a:t> </a:t>
            </a:r>
            <a:r>
              <a:rPr lang="en-US" altLang="en-US" b="1" dirty="0" err="1" smtClean="0">
                <a:solidFill>
                  <a:srgbClr val="0000FF"/>
                </a:solidFill>
              </a:rPr>
              <a:t>bìa</a:t>
            </a:r>
            <a:r>
              <a:rPr lang="en-US" altLang="en-US" b="1" dirty="0" smtClean="0">
                <a:solidFill>
                  <a:srgbClr val="0000FF"/>
                </a:solidFill>
              </a:rPr>
              <a:t> </a:t>
            </a:r>
            <a:r>
              <a:rPr lang="en-US" altLang="en-US" b="1" dirty="0" err="1" smtClean="0">
                <a:solidFill>
                  <a:srgbClr val="0000FF"/>
                </a:solidFill>
              </a:rPr>
              <a:t>có</a:t>
            </a:r>
            <a:r>
              <a:rPr lang="en-US" altLang="en-US" b="1" dirty="0" smtClean="0">
                <a:solidFill>
                  <a:srgbClr val="0000FF"/>
                </a:solidFill>
              </a:rPr>
              <a:t> </a:t>
            </a:r>
            <a:r>
              <a:rPr lang="en-US" altLang="en-US" b="1" dirty="0" err="1" smtClean="0">
                <a:solidFill>
                  <a:srgbClr val="0000FF"/>
                </a:solidFill>
              </a:rPr>
              <a:t>các</a:t>
            </a:r>
            <a:r>
              <a:rPr lang="en-US" altLang="en-US" b="1" dirty="0" smtClean="0">
                <a:solidFill>
                  <a:srgbClr val="0000FF"/>
                </a:solidFill>
              </a:rPr>
              <a:t> </a:t>
            </a:r>
            <a:r>
              <a:rPr lang="en-US" altLang="en-US" b="1" dirty="0" err="1" smtClean="0">
                <a:solidFill>
                  <a:srgbClr val="0000FF"/>
                </a:solidFill>
              </a:rPr>
              <a:t>kích</a:t>
            </a:r>
            <a:r>
              <a:rPr lang="en-US" altLang="en-US" b="1" dirty="0" smtClean="0">
                <a:solidFill>
                  <a:srgbClr val="0000FF"/>
                </a:solidFill>
              </a:rPr>
              <a:t> </a:t>
            </a:r>
            <a:r>
              <a:rPr lang="en-US" altLang="en-US" b="1" dirty="0" err="1" smtClean="0">
                <a:solidFill>
                  <a:srgbClr val="0000FF"/>
                </a:solidFill>
              </a:rPr>
              <a:t>thước</a:t>
            </a:r>
            <a:r>
              <a:rPr lang="en-US" altLang="en-US" b="1" dirty="0" smtClean="0">
                <a:solidFill>
                  <a:srgbClr val="0000FF"/>
                </a:solidFill>
              </a:rPr>
              <a:t> </a:t>
            </a:r>
            <a:r>
              <a:rPr lang="en-US" altLang="en-US" b="1" dirty="0" err="1" smtClean="0">
                <a:solidFill>
                  <a:srgbClr val="0000FF"/>
                </a:solidFill>
              </a:rPr>
              <a:t>theo</a:t>
            </a:r>
            <a:r>
              <a:rPr lang="en-US" altLang="en-US" b="1" dirty="0" smtClean="0">
                <a:solidFill>
                  <a:srgbClr val="0000FF"/>
                </a:solidFill>
              </a:rPr>
              <a:t> </a:t>
            </a:r>
            <a:r>
              <a:rPr lang="en-US" altLang="en-US" b="1" dirty="0" err="1" smtClean="0">
                <a:solidFill>
                  <a:srgbClr val="0000FF"/>
                </a:solidFill>
              </a:rPr>
              <a:t>hình</a:t>
            </a:r>
            <a:r>
              <a:rPr lang="en-US" altLang="en-US" b="1" dirty="0" smtClean="0">
                <a:solidFill>
                  <a:srgbClr val="0000FF"/>
                </a:solidFill>
              </a:rPr>
              <a:t> </a:t>
            </a:r>
            <a:r>
              <a:rPr lang="en-US" altLang="en-US" b="1" dirty="0" err="1" smtClean="0">
                <a:solidFill>
                  <a:srgbClr val="0000FF"/>
                </a:solidFill>
              </a:rPr>
              <a:t>vẽ</a:t>
            </a:r>
            <a:r>
              <a:rPr lang="en-US" altLang="en-US" b="1" dirty="0" smtClean="0">
                <a:solidFill>
                  <a:srgbClr val="0000FF"/>
                </a:solidFill>
              </a:rPr>
              <a:t> </a:t>
            </a:r>
            <a:r>
              <a:rPr lang="en-US" altLang="en-US" b="1" dirty="0" err="1" smtClean="0">
                <a:solidFill>
                  <a:srgbClr val="0000FF"/>
                </a:solidFill>
              </a:rPr>
              <a:t>dưới</a:t>
            </a:r>
            <a:r>
              <a:rPr lang="en-US" altLang="en-US" b="1" dirty="0" smtClean="0">
                <a:solidFill>
                  <a:srgbClr val="0000FF"/>
                </a:solidFill>
              </a:rPr>
              <a:t> </a:t>
            </a:r>
            <a:r>
              <a:rPr lang="en-US" altLang="en-US" b="1" dirty="0" err="1" smtClean="0">
                <a:solidFill>
                  <a:srgbClr val="0000FF"/>
                </a:solidFill>
              </a:rPr>
              <a:t>đây</a:t>
            </a:r>
            <a:r>
              <a:rPr lang="en-US" altLang="en-US" b="1" dirty="0" smtClean="0">
                <a:solidFill>
                  <a:srgbClr val="0000FF"/>
                </a:solidFill>
              </a:rPr>
              <a:t>: </a:t>
            </a:r>
          </a:p>
        </p:txBody>
      </p:sp>
      <p:grpSp>
        <p:nvGrpSpPr>
          <p:cNvPr id="62468" name="Group 4"/>
          <p:cNvGrpSpPr>
            <a:grpSpLocks/>
          </p:cNvGrpSpPr>
          <p:nvPr/>
        </p:nvGrpSpPr>
        <p:grpSpPr bwMode="auto">
          <a:xfrm>
            <a:off x="1770063" y="1911100"/>
            <a:ext cx="7778750" cy="3343275"/>
            <a:chOff x="155" y="1872"/>
            <a:chExt cx="4900" cy="2106"/>
          </a:xfrm>
        </p:grpSpPr>
        <p:grpSp>
          <p:nvGrpSpPr>
            <p:cNvPr id="31757" name="Group 5"/>
            <p:cNvGrpSpPr>
              <a:grpSpLocks/>
            </p:cNvGrpSpPr>
            <p:nvPr/>
          </p:nvGrpSpPr>
          <p:grpSpPr bwMode="auto">
            <a:xfrm>
              <a:off x="729" y="2160"/>
              <a:ext cx="4326" cy="1459"/>
              <a:chOff x="585" y="2160"/>
              <a:chExt cx="4326" cy="1459"/>
            </a:xfrm>
          </p:grpSpPr>
          <p:sp>
            <p:nvSpPr>
              <p:cNvPr id="31763" name="Freeform 6"/>
              <p:cNvSpPr>
                <a:spLocks/>
              </p:cNvSpPr>
              <p:nvPr/>
            </p:nvSpPr>
            <p:spPr bwMode="auto">
              <a:xfrm>
                <a:off x="585" y="2160"/>
                <a:ext cx="4305" cy="1459"/>
              </a:xfrm>
              <a:custGeom>
                <a:avLst/>
                <a:gdLst>
                  <a:gd name="T0" fmla="*/ 0 w 4305"/>
                  <a:gd name="T1" fmla="*/ 1459 h 1459"/>
                  <a:gd name="T2" fmla="*/ 0 w 4305"/>
                  <a:gd name="T3" fmla="*/ 19 h 1459"/>
                  <a:gd name="T4" fmla="*/ 1167 w 4305"/>
                  <a:gd name="T5" fmla="*/ 0 h 1459"/>
                  <a:gd name="T6" fmla="*/ 1167 w 4305"/>
                  <a:gd name="T7" fmla="*/ 852 h 1459"/>
                  <a:gd name="T8" fmla="*/ 2637 w 4305"/>
                  <a:gd name="T9" fmla="*/ 822 h 1459"/>
                  <a:gd name="T10" fmla="*/ 2637 w 4305"/>
                  <a:gd name="T11" fmla="*/ 4 h 1459"/>
                  <a:gd name="T12" fmla="*/ 4305 w 4305"/>
                  <a:gd name="T13" fmla="*/ 34 h 1459"/>
                  <a:gd name="T14" fmla="*/ 4305 w 4305"/>
                  <a:gd name="T15" fmla="*/ 49 h 14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5" h="1459">
                    <a:moveTo>
                      <a:pt x="0" y="1459"/>
                    </a:moveTo>
                    <a:lnTo>
                      <a:pt x="0" y="19"/>
                    </a:lnTo>
                    <a:lnTo>
                      <a:pt x="1167" y="0"/>
                    </a:lnTo>
                    <a:lnTo>
                      <a:pt x="1167" y="852"/>
                    </a:lnTo>
                    <a:lnTo>
                      <a:pt x="2637" y="822"/>
                    </a:lnTo>
                    <a:lnTo>
                      <a:pt x="2637" y="4"/>
                    </a:lnTo>
                    <a:lnTo>
                      <a:pt x="4305" y="34"/>
                    </a:lnTo>
                    <a:lnTo>
                      <a:pt x="4305" y="49"/>
                    </a:lnTo>
                  </a:path>
                </a:pathLst>
              </a:custGeom>
              <a:noFill/>
              <a:ln w="508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Freeform 7"/>
              <p:cNvSpPr>
                <a:spLocks/>
              </p:cNvSpPr>
              <p:nvPr/>
            </p:nvSpPr>
            <p:spPr bwMode="auto">
              <a:xfrm>
                <a:off x="585" y="2183"/>
                <a:ext cx="4326" cy="1411"/>
              </a:xfrm>
              <a:custGeom>
                <a:avLst/>
                <a:gdLst>
                  <a:gd name="T0" fmla="*/ 0 w 4326"/>
                  <a:gd name="T1" fmla="*/ 1411 h 1411"/>
                  <a:gd name="T2" fmla="*/ 4326 w 4326"/>
                  <a:gd name="T3" fmla="*/ 1394 h 1411"/>
                  <a:gd name="T4" fmla="*/ 4326 w 4326"/>
                  <a:gd name="T5" fmla="*/ 0 h 1411"/>
                  <a:gd name="T6" fmla="*/ 0 60000 65536"/>
                  <a:gd name="T7" fmla="*/ 0 60000 65536"/>
                  <a:gd name="T8" fmla="*/ 0 60000 65536"/>
                </a:gdLst>
                <a:ahLst/>
                <a:cxnLst>
                  <a:cxn ang="T6">
                    <a:pos x="T0" y="T1"/>
                  </a:cxn>
                  <a:cxn ang="T7">
                    <a:pos x="T2" y="T3"/>
                  </a:cxn>
                  <a:cxn ang="T8">
                    <a:pos x="T4" y="T5"/>
                  </a:cxn>
                </a:cxnLst>
                <a:rect l="0" t="0" r="r" b="b"/>
                <a:pathLst>
                  <a:path w="4326" h="1411">
                    <a:moveTo>
                      <a:pt x="0" y="1411"/>
                    </a:moveTo>
                    <a:lnTo>
                      <a:pt x="4326" y="1394"/>
                    </a:lnTo>
                    <a:lnTo>
                      <a:pt x="4326" y="0"/>
                    </a:lnTo>
                  </a:path>
                </a:pathLst>
              </a:custGeom>
              <a:noFill/>
              <a:ln w="508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58" name="Text Box 8"/>
            <p:cNvSpPr txBox="1">
              <a:spLocks noChangeArrowheads="1"/>
            </p:cNvSpPr>
            <p:nvPr/>
          </p:nvSpPr>
          <p:spPr bwMode="auto">
            <a:xfrm>
              <a:off x="2354" y="3690"/>
              <a:ext cx="10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15 cm</a:t>
              </a:r>
            </a:p>
          </p:txBody>
        </p:sp>
        <p:sp>
          <p:nvSpPr>
            <p:cNvPr id="31759" name="Text Box 9"/>
            <p:cNvSpPr txBox="1">
              <a:spLocks noChangeArrowheads="1"/>
            </p:cNvSpPr>
            <p:nvPr/>
          </p:nvSpPr>
          <p:spPr bwMode="auto">
            <a:xfrm>
              <a:off x="155" y="2734"/>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5cm</a:t>
              </a:r>
            </a:p>
          </p:txBody>
        </p:sp>
        <p:sp>
          <p:nvSpPr>
            <p:cNvPr id="31760" name="Text Box 10"/>
            <p:cNvSpPr txBox="1">
              <a:spLocks noChangeArrowheads="1"/>
            </p:cNvSpPr>
            <p:nvPr/>
          </p:nvSpPr>
          <p:spPr bwMode="auto">
            <a:xfrm>
              <a:off x="1004" y="1881"/>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4cm</a:t>
              </a:r>
            </a:p>
          </p:txBody>
        </p:sp>
        <p:sp>
          <p:nvSpPr>
            <p:cNvPr id="31761" name="Text Box 11"/>
            <p:cNvSpPr txBox="1">
              <a:spLocks noChangeArrowheads="1"/>
            </p:cNvSpPr>
            <p:nvPr/>
          </p:nvSpPr>
          <p:spPr bwMode="auto">
            <a:xfrm>
              <a:off x="2784" y="2447"/>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3cm</a:t>
              </a:r>
            </a:p>
          </p:txBody>
        </p:sp>
        <p:sp>
          <p:nvSpPr>
            <p:cNvPr id="31762" name="Text Box 12"/>
            <p:cNvSpPr txBox="1">
              <a:spLocks noChangeArrowheads="1"/>
            </p:cNvSpPr>
            <p:nvPr/>
          </p:nvSpPr>
          <p:spPr bwMode="auto">
            <a:xfrm>
              <a:off x="3836" y="1872"/>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t>6cm</a:t>
              </a:r>
            </a:p>
          </p:txBody>
        </p:sp>
      </p:grpSp>
      <p:sp>
        <p:nvSpPr>
          <p:cNvPr id="62480" name="Text Box 16"/>
          <p:cNvSpPr txBox="1">
            <a:spLocks noChangeArrowheads="1"/>
          </p:cNvSpPr>
          <p:nvPr/>
        </p:nvSpPr>
        <p:spPr bwMode="auto">
          <a:xfrm>
            <a:off x="2984502" y="2804862"/>
            <a:ext cx="15668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smtClean="0">
                <a:solidFill>
                  <a:srgbClr val="FF0000"/>
                </a:solidFill>
              </a:rPr>
              <a:t>1 </a:t>
            </a:r>
            <a:endParaRPr lang="en-US" altLang="en-US" sz="4800" b="1" dirty="0"/>
          </a:p>
        </p:txBody>
      </p:sp>
      <p:sp>
        <p:nvSpPr>
          <p:cNvPr id="62481" name="Line 17"/>
          <p:cNvSpPr>
            <a:spLocks noChangeShapeType="1"/>
          </p:cNvSpPr>
          <p:nvPr/>
        </p:nvSpPr>
        <p:spPr bwMode="auto">
          <a:xfrm>
            <a:off x="4551363" y="3735138"/>
            <a:ext cx="0" cy="909637"/>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2" name="Line 18"/>
          <p:cNvSpPr>
            <a:spLocks noChangeShapeType="1"/>
          </p:cNvSpPr>
          <p:nvPr/>
        </p:nvSpPr>
        <p:spPr bwMode="auto">
          <a:xfrm flipH="1">
            <a:off x="6854824" y="3692708"/>
            <a:ext cx="1" cy="952067"/>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Text Box 19"/>
          <p:cNvSpPr txBox="1">
            <a:spLocks noChangeArrowheads="1"/>
          </p:cNvSpPr>
          <p:nvPr/>
        </p:nvSpPr>
        <p:spPr bwMode="auto">
          <a:xfrm>
            <a:off x="4729890" y="3735138"/>
            <a:ext cx="18209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smtClean="0">
                <a:solidFill>
                  <a:srgbClr val="7030A0"/>
                </a:solidFill>
              </a:rPr>
              <a:t>2</a:t>
            </a:r>
            <a:endParaRPr lang="en-US" altLang="en-US" sz="4800" b="1" dirty="0">
              <a:solidFill>
                <a:srgbClr val="7030A0"/>
              </a:solidFill>
            </a:endParaRPr>
          </a:p>
        </p:txBody>
      </p:sp>
      <p:sp>
        <p:nvSpPr>
          <p:cNvPr id="62487" name="Rectangle 23"/>
          <p:cNvSpPr>
            <a:spLocks noChangeArrowheads="1"/>
          </p:cNvSpPr>
          <p:nvPr/>
        </p:nvSpPr>
        <p:spPr bwMode="auto">
          <a:xfrm>
            <a:off x="555665" y="4036160"/>
            <a:ext cx="2124075"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smtClean="0">
                <a:solidFill>
                  <a:srgbClr val="FF0000"/>
                </a:solidFill>
              </a:rPr>
              <a:t>Cách</a:t>
            </a:r>
            <a:r>
              <a:rPr lang="en-US" altLang="en-US" sz="2800" b="1" dirty="0" smtClean="0">
                <a:solidFill>
                  <a:srgbClr val="FF0000"/>
                </a:solidFill>
              </a:rPr>
              <a:t> 2</a:t>
            </a:r>
            <a:endParaRPr lang="en-US" altLang="en-US" sz="2800" b="1" dirty="0">
              <a:solidFill>
                <a:srgbClr val="FF0000"/>
              </a:solidFill>
            </a:endParaRPr>
          </a:p>
        </p:txBody>
      </p:sp>
      <p:sp>
        <p:nvSpPr>
          <p:cNvPr id="21" name="TextBox 20"/>
          <p:cNvSpPr txBox="1">
            <a:spLocks noChangeArrowheads="1"/>
          </p:cNvSpPr>
          <p:nvPr/>
        </p:nvSpPr>
        <p:spPr bwMode="auto">
          <a:xfrm>
            <a:off x="1256591" y="5254375"/>
            <a:ext cx="93350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Quan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sát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cho</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cô</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cô</a:t>
            </a:r>
            <a:r>
              <a:rPr lang="en-US" altLang="en-US" sz="2800" b="1" dirty="0" smtClean="0">
                <a:solidFill>
                  <a:srgbClr val="FF0000"/>
                </a:solidFill>
                <a:latin typeface="Times New Roman" panose="02020603050405020304" pitchFamily="18" charset="0"/>
                <a:cs typeface="Times New Roman" panose="02020603050405020304" pitchFamily="18" charset="0"/>
              </a:rPr>
              <a:t> chia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như</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đã</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cho</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thành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những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gì</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2" name="Text Box 19"/>
          <p:cNvSpPr txBox="1">
            <a:spLocks noChangeArrowheads="1"/>
          </p:cNvSpPr>
          <p:nvPr/>
        </p:nvSpPr>
        <p:spPr bwMode="auto">
          <a:xfrm>
            <a:off x="7234976" y="3277210"/>
            <a:ext cx="18209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smtClean="0"/>
              <a:t>3</a:t>
            </a:r>
            <a:endParaRPr lang="en-US" altLang="en-US" sz="4800" b="1" dirty="0"/>
          </a:p>
        </p:txBody>
      </p:sp>
      <p:sp>
        <p:nvSpPr>
          <p:cNvPr id="23" name="TextBox 22"/>
          <p:cNvSpPr txBox="1">
            <a:spLocks noChangeArrowheads="1"/>
          </p:cNvSpPr>
          <p:nvPr/>
        </p:nvSpPr>
        <p:spPr bwMode="auto">
          <a:xfrm>
            <a:off x="1276058" y="4979428"/>
            <a:ext cx="93350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Cô</a:t>
            </a:r>
            <a:r>
              <a:rPr lang="en-US" altLang="en-US" sz="2800" b="1" dirty="0" smtClean="0">
                <a:solidFill>
                  <a:srgbClr val="FF0000"/>
                </a:solidFill>
                <a:latin typeface="Times New Roman" panose="02020603050405020304" pitchFamily="18" charset="0"/>
                <a:cs typeface="Times New Roman" panose="02020603050405020304" pitchFamily="18" charset="0"/>
              </a:rPr>
              <a:t> chia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như</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đã</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cho</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thành</a:t>
            </a:r>
            <a:r>
              <a:rPr lang="en-US" altLang="en-US" sz="2800" b="1" dirty="0" smtClean="0">
                <a:solidFill>
                  <a:srgbClr val="FF0000"/>
                </a:solidFill>
                <a:latin typeface="Times New Roman" panose="02020603050405020304" pitchFamily="18" charset="0"/>
                <a:cs typeface="Times New Roman" panose="02020603050405020304" pitchFamily="18" charset="0"/>
              </a:rPr>
              <a:t> 3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nhỏ</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có</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chữ</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nhật</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a:spLocks noChangeArrowheads="1"/>
          </p:cNvSpPr>
          <p:nvPr/>
        </p:nvSpPr>
        <p:spPr bwMode="auto">
          <a:xfrm>
            <a:off x="1086929" y="5328579"/>
            <a:ext cx="9335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Muốn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diện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tích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như</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vẽ</a:t>
            </a:r>
            <a:r>
              <a:rPr lang="en-US" altLang="en-US" sz="2800" b="1" dirty="0" smtClean="0">
                <a:solidFill>
                  <a:srgbClr val="FF0000"/>
                </a:solidFill>
                <a:latin typeface="Times New Roman" panose="02020603050405020304" pitchFamily="18" charset="0"/>
                <a:cs typeface="Times New Roman" panose="02020603050405020304" pitchFamily="18" charset="0"/>
              </a:rPr>
              <a:t> ta </a:t>
            </a:r>
            <a:r>
              <a:rPr lang="en-US" altLang="en-US" sz="2800" b="1" dirty="0" err="1" smtClean="0">
                <a:solidFill>
                  <a:srgbClr val="FF0000"/>
                </a:solidFill>
                <a:latin typeface="Times New Roman" panose="02020603050405020304" pitchFamily="18" charset="0"/>
                <a:cs typeface="Times New Roman" panose="02020603050405020304" pitchFamily="18" charset="0"/>
              </a:rPr>
              <a:t>làm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thế</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a:spLocks noChangeArrowheads="1"/>
          </p:cNvSpPr>
          <p:nvPr/>
        </p:nvSpPr>
        <p:spPr bwMode="auto">
          <a:xfrm>
            <a:off x="1428458" y="5022795"/>
            <a:ext cx="93350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Muốn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diện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tích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như</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đã</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cho</a:t>
            </a:r>
            <a:r>
              <a:rPr lang="en-US" altLang="en-US" sz="2800" b="1" dirty="0" smtClean="0">
                <a:solidFill>
                  <a:srgbClr val="FF0000"/>
                </a:solidFill>
                <a:latin typeface="Times New Roman" panose="02020603050405020304" pitchFamily="18" charset="0"/>
                <a:cs typeface="Times New Roman" panose="02020603050405020304" pitchFamily="18" charset="0"/>
              </a:rPr>
              <a:t> ta </a:t>
            </a:r>
            <a:r>
              <a:rPr lang="en-US" altLang="en-US" sz="2800" b="1" dirty="0" err="1" smtClean="0">
                <a:solidFill>
                  <a:srgbClr val="FF0000"/>
                </a:solidFill>
                <a:latin typeface="Times New Roman" panose="02020603050405020304" pitchFamily="18" charset="0"/>
                <a:cs typeface="Times New Roman" panose="02020603050405020304" pitchFamily="18" charset="0"/>
              </a:rPr>
              <a:t>tính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diện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tích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từng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miếng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bìa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hình</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chữ</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nhật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nhỏ</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rồi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cộng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lại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với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nhau</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1408991" y="5933535"/>
            <a:ext cx="9335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smtClean="0">
                <a:solidFill>
                  <a:srgbClr val="FF0000"/>
                </a:solidFill>
                <a:latin typeface="Times New Roman" panose="02020603050405020304" pitchFamily="18" charset="0"/>
                <a:cs typeface="Times New Roman" panose="02020603050405020304" pitchFamily="18" charset="0"/>
              </a:rPr>
              <a:t>Thực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hiện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cách</a:t>
            </a:r>
            <a:r>
              <a:rPr lang="en-US" altLang="en-US" sz="2800" b="1" dirty="0" smtClean="0">
                <a:solidFill>
                  <a:srgbClr val="FF0000"/>
                </a:solidFill>
                <a:latin typeface="Times New Roman" panose="02020603050405020304" pitchFamily="18" charset="0"/>
                <a:cs typeface="Times New Roman" panose="02020603050405020304" pitchFamily="18" charset="0"/>
              </a:rPr>
              <a:t> 2 ở </a:t>
            </a:r>
            <a:r>
              <a:rPr lang="en-US" altLang="en-US" sz="2800" b="1" dirty="0" err="1" smtClean="0">
                <a:solidFill>
                  <a:srgbClr val="FF0000"/>
                </a:solidFill>
                <a:latin typeface="Times New Roman" panose="02020603050405020304" pitchFamily="18" charset="0"/>
                <a:cs typeface="Times New Roman" panose="02020603050405020304" pitchFamily="18" charset="0"/>
              </a:rPr>
              <a:t>nhà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và</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chụp</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gửi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cho</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gv</a:t>
            </a:r>
            <a:r>
              <a:rPr lang="en-US" altLang="en-US" sz="2800" b="1" dirty="0" smtClean="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advTm="18297">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2481"/>
                                        </p:tgtEl>
                                        <p:attrNameLst>
                                          <p:attrName>style.visibility</p:attrName>
                                        </p:attrNameLst>
                                      </p:cBhvr>
                                      <p:to>
                                        <p:strVal val="visible"/>
                                      </p:to>
                                    </p:set>
                                    <p:animEffect transition="in" filter="strips(downLeft)">
                                      <p:cBhvr>
                                        <p:cTn id="12" dur="500"/>
                                        <p:tgtEl>
                                          <p:spTgt spid="624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2482"/>
                                        </p:tgtEl>
                                        <p:attrNameLst>
                                          <p:attrName>style.visibility</p:attrName>
                                        </p:attrNameLst>
                                      </p:cBhvr>
                                      <p:to>
                                        <p:strVal val="visible"/>
                                      </p:to>
                                    </p:set>
                                    <p:animEffect transition="in" filter="strips(downLeft)">
                                      <p:cBhvr>
                                        <p:cTn id="17" dur="500"/>
                                        <p:tgtEl>
                                          <p:spTgt spid="6248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21"/>
                                        </p:tgtEl>
                                      </p:cBhvr>
                                    </p:animEffect>
                                    <p:set>
                                      <p:cBhvr>
                                        <p:cTn id="22" dur="1" fill="hold">
                                          <p:stCondLst>
                                            <p:cond delay="19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62480"/>
                                        </p:tgtEl>
                                        <p:attrNameLst>
                                          <p:attrName>style.visibility</p:attrName>
                                        </p:attrNameLst>
                                      </p:cBhvr>
                                      <p:to>
                                        <p:strVal val="visible"/>
                                      </p:to>
                                    </p:set>
                                    <p:anim calcmode="lin" valueType="num">
                                      <p:cBhvr additive="base">
                                        <p:cTn id="27" dur="500" fill="hold"/>
                                        <p:tgtEl>
                                          <p:spTgt spid="62480"/>
                                        </p:tgtEl>
                                        <p:attrNameLst>
                                          <p:attrName>ppt_x</p:attrName>
                                        </p:attrNameLst>
                                      </p:cBhvr>
                                      <p:tavLst>
                                        <p:tav tm="0">
                                          <p:val>
                                            <p:strVal val="#ppt_x"/>
                                          </p:val>
                                        </p:tav>
                                        <p:tav tm="100000">
                                          <p:val>
                                            <p:strVal val="#ppt_x"/>
                                          </p:val>
                                        </p:tav>
                                      </p:tavLst>
                                    </p:anim>
                                    <p:anim calcmode="lin" valueType="num">
                                      <p:cBhvr additive="base">
                                        <p:cTn id="28" dur="500" fill="hold"/>
                                        <p:tgtEl>
                                          <p:spTgt spid="62480"/>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62483"/>
                                        </p:tgtEl>
                                        <p:attrNameLst>
                                          <p:attrName>style.visibility</p:attrName>
                                        </p:attrNameLst>
                                      </p:cBhvr>
                                      <p:to>
                                        <p:strVal val="visible"/>
                                      </p:to>
                                    </p:set>
                                    <p:anim calcmode="lin" valueType="num">
                                      <p:cBhvr additive="base">
                                        <p:cTn id="33" dur="500" fill="hold"/>
                                        <p:tgtEl>
                                          <p:spTgt spid="62483"/>
                                        </p:tgtEl>
                                        <p:attrNameLst>
                                          <p:attrName>ppt_x</p:attrName>
                                        </p:attrNameLst>
                                      </p:cBhvr>
                                      <p:tavLst>
                                        <p:tav tm="0">
                                          <p:val>
                                            <p:strVal val="#ppt_x"/>
                                          </p:val>
                                        </p:tav>
                                        <p:tav tm="100000">
                                          <p:val>
                                            <p:strVal val="#ppt_x"/>
                                          </p:val>
                                        </p:tav>
                                      </p:tavLst>
                                    </p:anim>
                                    <p:anim calcmode="lin" valueType="num">
                                      <p:cBhvr additive="base">
                                        <p:cTn id="34" dur="500" fill="hold"/>
                                        <p:tgtEl>
                                          <p:spTgt spid="6248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circle(in)">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grpId="1" nodeType="clickEffect">
                                  <p:stCondLst>
                                    <p:cond delay="0"/>
                                  </p:stCondLst>
                                  <p:childTnLst>
                                    <p:animEffect transition="out" filter="circle(out)">
                                      <p:cBhvr>
                                        <p:cTn id="49" dur="2000"/>
                                        <p:tgtEl>
                                          <p:spTgt spid="23"/>
                                        </p:tgtEl>
                                      </p:cBhvr>
                                    </p:animEffect>
                                    <p:set>
                                      <p:cBhvr>
                                        <p:cTn id="50" dur="1" fill="hold">
                                          <p:stCondLst>
                                            <p:cond delay="19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xit" presetSubtype="32" fill="hold" grpId="1" nodeType="clickEffect">
                                  <p:stCondLst>
                                    <p:cond delay="0"/>
                                  </p:stCondLst>
                                  <p:childTnLst>
                                    <p:animEffect transition="out" filter="circle(out)">
                                      <p:cBhvr>
                                        <p:cTn id="59" dur="2000"/>
                                        <p:tgtEl>
                                          <p:spTgt spid="24"/>
                                        </p:tgtEl>
                                      </p:cBhvr>
                                    </p:animEffect>
                                    <p:set>
                                      <p:cBhvr>
                                        <p:cTn id="60" dur="1" fill="hold">
                                          <p:stCondLst>
                                            <p:cond delay="1999"/>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circle(i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62487"/>
                                        </p:tgtEl>
                                        <p:attrNameLst>
                                          <p:attrName>style.visibility</p:attrName>
                                        </p:attrNameLst>
                                      </p:cBhvr>
                                      <p:to>
                                        <p:strVal val="visible"/>
                                      </p:to>
                                    </p:set>
                                    <p:animEffect transition="in" filter="wipe(down)">
                                      <p:cBhvr>
                                        <p:cTn id="70" dur="500"/>
                                        <p:tgtEl>
                                          <p:spTgt spid="62487"/>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circle(in)">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p:bldP spid="62481" grpId="0" animBg="1"/>
      <p:bldP spid="62482" grpId="0" animBg="1"/>
      <p:bldP spid="62483" grpId="0"/>
      <p:bldP spid="62487" grpId="0"/>
      <p:bldP spid="21" grpId="0"/>
      <p:bldP spid="21" grpId="1"/>
      <p:bldP spid="22" grpId="0"/>
      <p:bldP spid="23" grpId="0"/>
      <p:bldP spid="23" grpId="1"/>
      <p:bldP spid="24" grpId="0"/>
      <p:bldP spid="24" grpId="1"/>
      <p:bldP spid="26"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262063"/>
            <a:ext cx="44529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p:cNvPr>
          <p:cNvSpPr/>
          <p:nvPr/>
        </p:nvSpPr>
        <p:spPr>
          <a:xfrm>
            <a:off x="1752600" y="1897063"/>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vi-VN" sz="4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p:cNvPr>
          <p:cNvSpPr/>
          <p:nvPr/>
        </p:nvSpPr>
        <p:spPr>
          <a:xfrm>
            <a:off x="4576763" y="2673350"/>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2" name="Freeform: Shape 11">
            <a:extLst/>
          </p:cNvPr>
          <p:cNvSpPr/>
          <p:nvPr/>
        </p:nvSpPr>
        <p:spPr>
          <a:xfrm>
            <a:off x="4779963" y="2052638"/>
            <a:ext cx="508000" cy="64928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grpSp>
        <p:nvGrpSpPr>
          <p:cNvPr id="16" name="Group 15"/>
          <p:cNvGrpSpPr>
            <a:grpSpLocks/>
          </p:cNvGrpSpPr>
          <p:nvPr/>
        </p:nvGrpSpPr>
        <p:grpSpPr bwMode="auto">
          <a:xfrm>
            <a:off x="5245100" y="966788"/>
            <a:ext cx="5219700" cy="1395412"/>
            <a:chOff x="5862048" y="676275"/>
            <a:chExt cx="6539502" cy="1695450"/>
          </a:xfrm>
        </p:grpSpPr>
        <p:sp>
          <p:nvSpPr>
            <p:cNvPr id="14" name="Rectangle: Rounded Corners 13">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5" name="Flowchart: Connector 14">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cxnSp>
        <p:nvCxnSpPr>
          <p:cNvPr id="21" name="Straight Connector 20">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5345113" y="2954338"/>
            <a:ext cx="5019675" cy="1320800"/>
            <a:chOff x="6007667" y="688785"/>
            <a:chExt cx="6539502" cy="1025613"/>
          </a:xfrm>
        </p:grpSpPr>
        <p:sp>
          <p:nvSpPr>
            <p:cNvPr id="23" name="Rectangle: Rounded Corners 22">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24" name="Flowchart: Connector 23">
              <a:extLst/>
            </p:cNvPr>
            <p:cNvSpPr/>
            <p:nvPr/>
          </p:nvSpPr>
          <p:spPr>
            <a:xfrm>
              <a:off x="6166914" y="823150"/>
              <a:ext cx="796240" cy="60032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p:cNvPr>
          <p:cNvSpPr/>
          <p:nvPr/>
        </p:nvSpPr>
        <p:spPr>
          <a:xfrm>
            <a:off x="4267200" y="4411663"/>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28" name="Freeform: Shape 27">
            <a:extLst/>
          </p:cNvPr>
          <p:cNvSpPr/>
          <p:nvPr/>
        </p:nvSpPr>
        <p:spPr>
          <a:xfrm>
            <a:off x="4475163" y="4584700"/>
            <a:ext cx="1101725" cy="7381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grpSp>
        <p:nvGrpSpPr>
          <p:cNvPr id="29" name="Group 28"/>
          <p:cNvGrpSpPr>
            <a:grpSpLocks/>
          </p:cNvGrpSpPr>
          <p:nvPr/>
        </p:nvGrpSpPr>
        <p:grpSpPr bwMode="auto">
          <a:xfrm>
            <a:off x="5602288" y="4630738"/>
            <a:ext cx="4891087" cy="1389062"/>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31" name="Flowchart: Connector 30">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7" name="Rectangle 6"/>
          <p:cNvSpPr>
            <a:spLocks noChangeArrowheads="1"/>
          </p:cNvSpPr>
          <p:nvPr/>
        </p:nvSpPr>
        <p:spPr bwMode="auto">
          <a:xfrm>
            <a:off x="6218238" y="4999038"/>
            <a:ext cx="4164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1800" b="1">
                <a:solidFill>
                  <a:srgbClr val="000000"/>
                </a:solidFill>
                <a:latin typeface="Times New Roman" panose="02020603050405020304" pitchFamily="18" charset="0"/>
                <a:cs typeface="Times New Roman" panose="02020603050405020304" pitchFamily="18" charset="0"/>
              </a:rPr>
              <a:t>Rèn tính cẩn thận, nghiêm túc, tích cực trong học tập</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27" name="Rectangle 26"/>
          <p:cNvSpPr>
            <a:spLocks noRot="1" noChangeAspect="1" noMove="1" noResize="1" noEditPoints="1" noAdjustHandles="1" noChangeArrowheads="1" noChangeShapeType="1" noTextEdit="1"/>
          </p:cNvSpPr>
          <p:nvPr/>
        </p:nvSpPr>
        <p:spPr bwMode="auto">
          <a:xfrm>
            <a:off x="6078539" y="3377749"/>
            <a:ext cx="4164013" cy="375552"/>
          </a:xfrm>
          <a:prstGeom prst="rect">
            <a:avLst/>
          </a:prstGeom>
          <a:blipFill>
            <a:blip r:embed="rId4"/>
            <a:stretch>
              <a:fillRect l="-1171" t="-6452" b="-2419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2" name="TextBox 1"/>
          <p:cNvSpPr txBox="1">
            <a:spLocks noRot="1" noChangeAspect="1" noMove="1" noResize="1" noEditPoints="1" noAdjustHandles="1" noChangeArrowheads="1" noChangeShapeType="1" noTextEdit="1"/>
          </p:cNvSpPr>
          <p:nvPr/>
        </p:nvSpPr>
        <p:spPr>
          <a:xfrm>
            <a:off x="6257925" y="1172896"/>
            <a:ext cx="3589962" cy="1200329"/>
          </a:xfrm>
          <a:prstGeom prst="rect">
            <a:avLst/>
          </a:prstGeom>
          <a:blipFill>
            <a:blip r:embed="rId5"/>
            <a:stretch>
              <a:fillRect l="-1531" t="-2538"/>
            </a:stretch>
          </a:blipFill>
        </p:spPr>
        <p:txBody>
          <a:bodyPr/>
          <a:lstStyle/>
          <a:p>
            <a:pPr>
              <a:defRPr/>
            </a:pPr>
            <a:r>
              <a:rPr lang="en-US">
                <a:noFill/>
              </a:rPr>
              <a:t> </a:t>
            </a:r>
          </a:p>
        </p:txBody>
      </p:sp>
      <p:sp>
        <p:nvSpPr>
          <p:cNvPr id="26" name="Freeform 25"/>
          <p:cNvSpPr/>
          <p:nvPr/>
        </p:nvSpPr>
        <p:spPr>
          <a:xfrm>
            <a:off x="10561583" y="1379835"/>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32" name="Freeform 31"/>
          <p:cNvSpPr/>
          <p:nvPr/>
        </p:nvSpPr>
        <p:spPr>
          <a:xfrm>
            <a:off x="10464800" y="3405188"/>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Tree>
    <p:extLst>
      <p:ext uri="{BB962C8B-B14F-4D97-AF65-F5344CB8AC3E}">
        <p14:creationId xmlns:p14="http://schemas.microsoft.com/office/powerpoint/2010/main" val="3514782871"/>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2484438" y="2271713"/>
            <a:ext cx="68310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FF"/>
                </a:solidFill>
                <a:latin typeface="Times New Roman" panose="02020603050405020304" pitchFamily="18" charset="0"/>
                <a:cs typeface="Times New Roman" panose="02020603050405020304" pitchFamily="18" charset="0"/>
              </a:rPr>
              <a:t>58 dm</a:t>
            </a:r>
            <a:r>
              <a:rPr lang="en-US" altLang="en-US" sz="5400" baseline="30000">
                <a:solidFill>
                  <a:srgbClr val="0000FF"/>
                </a:solidFill>
                <a:latin typeface="Times New Roman" panose="02020603050405020304" pitchFamily="18" charset="0"/>
                <a:cs typeface="Times New Roman" panose="02020603050405020304" pitchFamily="18" charset="0"/>
              </a:rPr>
              <a:t>2 </a:t>
            </a:r>
            <a:r>
              <a:rPr lang="en-US" altLang="en-US" sz="5400">
                <a:solidFill>
                  <a:srgbClr val="0000FF"/>
                </a:solidFill>
                <a:latin typeface="Times New Roman" panose="02020603050405020304" pitchFamily="18" charset="0"/>
                <a:cs typeface="Times New Roman" panose="02020603050405020304" pitchFamily="18" charset="0"/>
              </a:rPr>
              <a:t>   =      </a:t>
            </a:r>
            <a:r>
              <a:rPr lang="en-US" altLang="en-US" sz="5400">
                <a:solidFill>
                  <a:srgbClr val="FF0000"/>
                </a:solidFill>
                <a:latin typeface="Times New Roman" panose="02020603050405020304" pitchFamily="18" charset="0"/>
                <a:cs typeface="Times New Roman" panose="02020603050405020304" pitchFamily="18" charset="0"/>
              </a:rPr>
              <a:t>?</a:t>
            </a:r>
            <a:r>
              <a:rPr lang="en-US" altLang="en-US" sz="5400">
                <a:solidFill>
                  <a:srgbClr val="0000FF"/>
                </a:solidFill>
                <a:latin typeface="Times New Roman" panose="02020603050405020304" pitchFamily="18" charset="0"/>
                <a:cs typeface="Times New Roman" panose="02020603050405020304" pitchFamily="18" charset="0"/>
              </a:rPr>
              <a:t>      cm</a:t>
            </a:r>
            <a:r>
              <a:rPr lang="en-US" altLang="en-US" sz="5400" baseline="30000">
                <a:solidFill>
                  <a:srgbClr val="0000FF"/>
                </a:solidFill>
                <a:latin typeface="Times New Roman" panose="02020603050405020304" pitchFamily="18" charset="0"/>
                <a:cs typeface="Times New Roman" panose="02020603050405020304" pitchFamily="18" charset="0"/>
              </a:rPr>
              <a:t>2 </a:t>
            </a:r>
          </a:p>
        </p:txBody>
      </p:sp>
      <p:sp>
        <p:nvSpPr>
          <p:cNvPr id="52230" name="Text Box 6"/>
          <p:cNvSpPr txBox="1">
            <a:spLocks noChangeArrowheads="1"/>
          </p:cNvSpPr>
          <p:nvPr/>
        </p:nvSpPr>
        <p:spPr bwMode="auto">
          <a:xfrm>
            <a:off x="2484438" y="3562350"/>
            <a:ext cx="740568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0000FF"/>
                </a:solidFill>
                <a:latin typeface="Times New Roman" panose="02020603050405020304" pitchFamily="18" charset="0"/>
                <a:cs typeface="Times New Roman" panose="02020603050405020304" pitchFamily="18" charset="0"/>
              </a:rPr>
              <a:t>3000 cm</a:t>
            </a:r>
            <a:r>
              <a:rPr lang="en-US" altLang="en-US" sz="5400" baseline="30000">
                <a:solidFill>
                  <a:srgbClr val="0000FF"/>
                </a:solidFill>
                <a:latin typeface="Times New Roman" panose="02020603050405020304" pitchFamily="18" charset="0"/>
                <a:cs typeface="Times New Roman" panose="02020603050405020304" pitchFamily="18" charset="0"/>
              </a:rPr>
              <a:t>2 </a:t>
            </a:r>
            <a:r>
              <a:rPr lang="en-US" altLang="en-US" sz="5400">
                <a:solidFill>
                  <a:srgbClr val="0000FF"/>
                </a:solidFill>
                <a:latin typeface="Times New Roman" panose="02020603050405020304" pitchFamily="18" charset="0"/>
                <a:cs typeface="Times New Roman" panose="02020603050405020304" pitchFamily="18" charset="0"/>
              </a:rPr>
              <a:t>   =      </a:t>
            </a:r>
            <a:r>
              <a:rPr lang="en-US" altLang="en-US" sz="5400">
                <a:solidFill>
                  <a:srgbClr val="FF0000"/>
                </a:solidFill>
                <a:latin typeface="Times New Roman" panose="02020603050405020304" pitchFamily="18" charset="0"/>
                <a:cs typeface="Times New Roman" panose="02020603050405020304" pitchFamily="18" charset="0"/>
              </a:rPr>
              <a:t>? </a:t>
            </a:r>
            <a:r>
              <a:rPr lang="en-US" altLang="en-US" sz="5400">
                <a:solidFill>
                  <a:srgbClr val="0000FF"/>
                </a:solidFill>
                <a:latin typeface="Times New Roman" panose="02020603050405020304" pitchFamily="18" charset="0"/>
                <a:cs typeface="Times New Roman" panose="02020603050405020304" pitchFamily="18" charset="0"/>
              </a:rPr>
              <a:t>  dm</a:t>
            </a:r>
            <a:r>
              <a:rPr lang="en-US" altLang="en-US" sz="5400" baseline="30000">
                <a:solidFill>
                  <a:srgbClr val="0000FF"/>
                </a:solidFill>
                <a:latin typeface="Times New Roman" panose="02020603050405020304" pitchFamily="18" charset="0"/>
                <a:cs typeface="Times New Roman" panose="02020603050405020304" pitchFamily="18" charset="0"/>
              </a:rPr>
              <a:t>2 </a:t>
            </a:r>
          </a:p>
        </p:txBody>
      </p:sp>
      <p:sp>
        <p:nvSpPr>
          <p:cNvPr id="52231" name="Text Box 7"/>
          <p:cNvSpPr txBox="1">
            <a:spLocks noChangeArrowheads="1"/>
          </p:cNvSpPr>
          <p:nvPr/>
        </p:nvSpPr>
        <p:spPr bwMode="auto">
          <a:xfrm>
            <a:off x="5900738" y="2271713"/>
            <a:ext cx="1898650" cy="9239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FF0000"/>
                </a:solidFill>
                <a:latin typeface="Times New Roman" panose="02020603050405020304" pitchFamily="18" charset="0"/>
                <a:cs typeface="Times New Roman" panose="02020603050405020304" pitchFamily="18" charset="0"/>
              </a:rPr>
              <a:t>5800</a:t>
            </a:r>
            <a:r>
              <a:rPr lang="en-US" altLang="en-US" sz="4000">
                <a:solidFill>
                  <a:srgbClr val="FF0000"/>
                </a:solidFill>
                <a:latin typeface="Times New Roman" panose="02020603050405020304" pitchFamily="18" charset="0"/>
                <a:cs typeface="Times New Roman" panose="02020603050405020304" pitchFamily="18" charset="0"/>
              </a:rPr>
              <a:t> </a:t>
            </a:r>
            <a:endParaRPr lang="en-US" altLang="en-US" sz="4000" baseline="30000">
              <a:solidFill>
                <a:srgbClr val="FF0000"/>
              </a:solidFill>
              <a:latin typeface="Times New Roman" panose="02020603050405020304" pitchFamily="18" charset="0"/>
              <a:cs typeface="Times New Roman" panose="02020603050405020304" pitchFamily="18" charset="0"/>
            </a:endParaRPr>
          </a:p>
        </p:txBody>
      </p:sp>
      <p:sp>
        <p:nvSpPr>
          <p:cNvPr id="52232" name="Text Box 8"/>
          <p:cNvSpPr txBox="1">
            <a:spLocks noChangeArrowheads="1"/>
          </p:cNvSpPr>
          <p:nvPr/>
        </p:nvSpPr>
        <p:spPr bwMode="auto">
          <a:xfrm>
            <a:off x="6826250" y="3562350"/>
            <a:ext cx="911225" cy="9239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5400">
                <a:solidFill>
                  <a:srgbClr val="FF0000"/>
                </a:solidFill>
                <a:latin typeface="Times New Roman" panose="02020603050405020304" pitchFamily="18" charset="0"/>
                <a:cs typeface="Times New Roman" panose="02020603050405020304" pitchFamily="18" charset="0"/>
              </a:rPr>
              <a:t>30 </a:t>
            </a:r>
            <a:endParaRPr lang="en-US" altLang="en-US" sz="5400" baseline="3000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med" advTm="14829">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2229"/>
                                        </p:tgtEl>
                                        <p:attrNameLst>
                                          <p:attrName>style.visibility</p:attrName>
                                        </p:attrNameLst>
                                      </p:cBhvr>
                                      <p:to>
                                        <p:strVal val="visible"/>
                                      </p:to>
                                    </p:set>
                                    <p:animEffect transition="in" filter="fade">
                                      <p:cBhvr>
                                        <p:cTn id="7" dur="1000"/>
                                        <p:tgtEl>
                                          <p:spTgt spid="52229"/>
                                        </p:tgtEl>
                                      </p:cBhvr>
                                    </p:animEffect>
                                    <p:anim calcmode="lin" valueType="num">
                                      <p:cBhvr>
                                        <p:cTn id="8" dur="1000" fill="hold"/>
                                        <p:tgtEl>
                                          <p:spTgt spid="52229"/>
                                        </p:tgtEl>
                                        <p:attrNameLst>
                                          <p:attrName>ppt_x</p:attrName>
                                        </p:attrNameLst>
                                      </p:cBhvr>
                                      <p:tavLst>
                                        <p:tav tm="0">
                                          <p:val>
                                            <p:strVal val="#ppt_x-.1"/>
                                          </p:val>
                                        </p:tav>
                                        <p:tav tm="100000">
                                          <p:val>
                                            <p:strVal val="#ppt_x"/>
                                          </p:val>
                                        </p:tav>
                                      </p:tavLst>
                                    </p:anim>
                                    <p:anim calcmode="lin" valueType="num">
                                      <p:cBhvr>
                                        <p:cTn id="9" dur="10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52231"/>
                                        </p:tgtEl>
                                        <p:attrNameLst>
                                          <p:attrName>style.visibility</p:attrName>
                                        </p:attrNameLst>
                                      </p:cBhvr>
                                      <p:to>
                                        <p:strVal val="visible"/>
                                      </p:to>
                                    </p:set>
                                    <p:animEffect transition="in" filter="wheel(4)">
                                      <p:cBhvr>
                                        <p:cTn id="14" dur="2000"/>
                                        <p:tgtEl>
                                          <p:spTgt spid="522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2230"/>
                                        </p:tgtEl>
                                        <p:attrNameLst>
                                          <p:attrName>style.visibility</p:attrName>
                                        </p:attrNameLst>
                                      </p:cBhvr>
                                      <p:to>
                                        <p:strVal val="visible"/>
                                      </p:to>
                                    </p:set>
                                    <p:animEffect transition="in" filter="fade">
                                      <p:cBhvr>
                                        <p:cTn id="19" dur="1000"/>
                                        <p:tgtEl>
                                          <p:spTgt spid="52230"/>
                                        </p:tgtEl>
                                      </p:cBhvr>
                                    </p:animEffect>
                                    <p:anim calcmode="lin" valueType="num">
                                      <p:cBhvr>
                                        <p:cTn id="20" dur="1000" fill="hold"/>
                                        <p:tgtEl>
                                          <p:spTgt spid="52230"/>
                                        </p:tgtEl>
                                        <p:attrNameLst>
                                          <p:attrName>ppt_x</p:attrName>
                                        </p:attrNameLst>
                                      </p:cBhvr>
                                      <p:tavLst>
                                        <p:tav tm="0">
                                          <p:val>
                                            <p:strVal val="#ppt_x-.1"/>
                                          </p:val>
                                        </p:tav>
                                        <p:tav tm="100000">
                                          <p:val>
                                            <p:strVal val="#ppt_x"/>
                                          </p:val>
                                        </p:tav>
                                      </p:tavLst>
                                    </p:anim>
                                    <p:anim calcmode="lin" valueType="num">
                                      <p:cBhvr>
                                        <p:cTn id="21" dur="1000" fill="hold"/>
                                        <p:tgtEl>
                                          <p:spTgt spid="52230"/>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52232"/>
                                        </p:tgtEl>
                                        <p:attrNameLst>
                                          <p:attrName>style.visibility</p:attrName>
                                        </p:attrNameLst>
                                      </p:cBhvr>
                                      <p:to>
                                        <p:strVal val="visible"/>
                                      </p:to>
                                    </p:set>
                                    <p:animEffect transition="in" filter="wheel(4)">
                                      <p:cBhvr>
                                        <p:cTn id="26" dur="20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1" grpId="0" animBg="1"/>
      <p:bldP spid="522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0"/>
            <a:ext cx="92202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91000" y="3276600"/>
            <a:ext cx="4572000" cy="1981200"/>
          </a:xfrm>
          <a:prstGeom prst="rect">
            <a:avLst/>
          </a:prstGeom>
          <a:noFill/>
        </p:spPr>
        <p:txBody>
          <a:bodyPr>
            <a:prstTxWarp prst="textPlain">
              <a:avLst/>
            </a:prstTxWarp>
            <a:spAutoFit/>
          </a:bodyPr>
          <a:lstStyle/>
          <a:p>
            <a:pPr algn="ctr">
              <a:defRPr/>
            </a:pPr>
            <a:r>
              <a:rPr lang="vi-VN" sz="3375" dirty="0">
                <a:ln w="6600">
                  <a:solidFill>
                    <a:srgbClr val="E7481D"/>
                  </a:solidFill>
                  <a:prstDash val="solid"/>
                </a:ln>
                <a:solidFill>
                  <a:srgbClr val="3333CC"/>
                </a:solidFill>
                <a:effectLst>
                  <a:outerShdw dist="38100" dir="2700000" algn="tl" rotWithShape="0">
                    <a:srgbClr val="E7481D"/>
                  </a:outerShdw>
                </a:effectLst>
                <a:latin typeface="Times New Roman" panose="02020603050405020304" pitchFamily="18" charset="0"/>
                <a:cs typeface="Times New Roman" panose="02020603050405020304" pitchFamily="18" charset="0"/>
              </a:rPr>
              <a:t>VẬN DỤNG</a:t>
            </a:r>
          </a:p>
        </p:txBody>
      </p:sp>
    </p:spTree>
  </p:cSld>
  <p:clrMapOvr>
    <a:masterClrMapping/>
  </p:clrMapOvr>
  <p:transition spd="med">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2225675" y="241300"/>
            <a:ext cx="7924800" cy="2105025"/>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3600" dirty="0">
                <a:solidFill>
                  <a:srgbClr val="000000"/>
                </a:solidFill>
                <a:latin typeface="Times New Roman" panose="02020603050405020304" pitchFamily="18" charset="0"/>
                <a:cs typeface="Times New Roman" panose="02020603050405020304" pitchFamily="18" charset="0"/>
              </a:rPr>
              <a:t>Qua tiết học hôm nay, con học được gì? </a:t>
            </a:r>
            <a:endParaRPr lang="en-US" sz="3600" dirty="0">
              <a:solidFill>
                <a:srgbClr val="000000"/>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012950" y="3581400"/>
            <a:ext cx="83486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rgbClr val="0000FF"/>
                </a:solidFill>
              </a:rPr>
              <a:t>1m</a:t>
            </a:r>
            <a:r>
              <a:rPr lang="en-US" altLang="en-US" sz="3600" b="1" baseline="30000">
                <a:solidFill>
                  <a:srgbClr val="0000FF"/>
                </a:solidFill>
              </a:rPr>
              <a:t>2</a:t>
            </a:r>
            <a:r>
              <a:rPr lang="en-US" altLang="en-US" sz="3600" b="1">
                <a:solidFill>
                  <a:srgbClr val="0000FF"/>
                </a:solidFill>
              </a:rPr>
              <a:t> là diện tích của hình vuông có cạnh là bao nhiêu?</a:t>
            </a:r>
          </a:p>
          <a:p>
            <a:pPr eaLnBrk="1" hangingPunct="1">
              <a:spcBef>
                <a:spcPct val="0"/>
              </a:spcBef>
              <a:buFontTx/>
              <a:buNone/>
            </a:pPr>
            <a:r>
              <a:rPr lang="en-US" altLang="en-US" sz="3600" b="1">
                <a:solidFill>
                  <a:srgbClr val="0000FF"/>
                </a:solidFill>
              </a:rPr>
              <a:t>1 m</a:t>
            </a:r>
            <a:r>
              <a:rPr lang="en-US" altLang="en-US" sz="3600" b="1" baseline="30000">
                <a:solidFill>
                  <a:srgbClr val="0000FF"/>
                </a:solidFill>
              </a:rPr>
              <a:t>2</a:t>
            </a:r>
            <a:r>
              <a:rPr lang="en-US" altLang="en-US" sz="3600" b="1">
                <a:solidFill>
                  <a:srgbClr val="0000FF"/>
                </a:solidFill>
              </a:rPr>
              <a:t> gấp bao nhiêu lần dm</a:t>
            </a:r>
            <a:r>
              <a:rPr lang="en-US" altLang="en-US" sz="3600" b="1" baseline="30000">
                <a:solidFill>
                  <a:srgbClr val="0000FF"/>
                </a:solidFill>
              </a:rPr>
              <a:t>2</a:t>
            </a:r>
            <a:r>
              <a:rPr lang="en-US" altLang="en-US" sz="3600" b="1">
                <a:solidFill>
                  <a:srgbClr val="0000FF"/>
                </a:solidFill>
              </a:rPr>
              <a:t>, cm</a:t>
            </a:r>
            <a:r>
              <a:rPr lang="en-US" altLang="en-US" sz="3600" b="1" baseline="30000">
                <a:solidFill>
                  <a:srgbClr val="0000FF"/>
                </a:solidFill>
              </a:rPr>
              <a:t>2</a:t>
            </a:r>
            <a:r>
              <a:rPr lang="en-US" altLang="en-US" sz="3600" b="1">
                <a:solidFill>
                  <a:srgbClr val="0000FF"/>
                </a:solidFill>
              </a:rPr>
              <a:t> ?</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a:xfrm>
            <a:off x="1314615" y="1627188"/>
            <a:ext cx="4705185" cy="3016250"/>
          </a:xfrm>
        </p:spPr>
        <p:txBody>
          <a:bodyPr/>
          <a:lstStyle/>
          <a:p>
            <a:pPr algn="just" eaLnBrk="1" hangingPunct="1">
              <a:spcBef>
                <a:spcPts val="450"/>
              </a:spcBef>
              <a:spcAft>
                <a:spcPts val="450"/>
              </a:spcAft>
            </a:pPr>
            <a:r>
              <a:rPr lang="vi-VN" altLang="en-US" sz="2400" b="1" dirty="0" smtClean="0">
                <a:latin typeface="Times New Roman" panose="02020603050405020304" pitchFamily="18" charset="0"/>
                <a:cs typeface="Times New Roman" panose="02020603050405020304" pitchFamily="18" charset="0"/>
              </a:rPr>
              <a:t>Người ta trồng ngô trên một thửa ruộng hình chữ nhật có chiều rộng bằng 40m, chiều dài gấp đôi chiều rộng. Trung bình cứ 100m2 thu được 50kg ngô. Hỏi trên cả thửa ruộng đó người ta thu hoạch được bao nhiêu tạ ngô?</a:t>
            </a:r>
            <a:endParaRPr lang="en-US" altLang="en-US" sz="1400" b="1" i="1" dirty="0" smtClean="0">
              <a:solidFill>
                <a:srgbClr val="FF0000"/>
              </a:solidFill>
              <a:latin typeface="Times New Roman" panose="02020603050405020304" pitchFamily="18" charset="0"/>
              <a:cs typeface="Times New Roman" panose="02020603050405020304" pitchFamily="18" charset="0"/>
            </a:endParaRPr>
          </a:p>
        </p:txBody>
      </p:sp>
      <p:pic>
        <p:nvPicPr>
          <p:cNvPr id="5"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5" y="1341438"/>
            <a:ext cx="4233863"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7181850" y="2647950"/>
            <a:ext cx="25923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3200">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500">
                <a:solidFill>
                  <a:srgbClr val="FF0000"/>
                </a:solidFill>
                <a:latin typeface="Times New Roman" panose="02020603050405020304" pitchFamily="18" charset="0"/>
                <a:cs typeface="Times New Roman" panose="02020603050405020304" pitchFamily="18" charset="0"/>
              </a:rPr>
              <a:t>Vận dụng</a:t>
            </a:r>
          </a:p>
        </p:txBody>
      </p:sp>
      <p:pic>
        <p:nvPicPr>
          <p:cNvPr id="34821" name="Picture 6" descr="F:\HINH ANH\HinhDong\Hoa\h1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256755">
            <a:off x="1844675" y="254000"/>
            <a:ext cx="8540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F:\HINH ANH\HinhDong\Hoa\h1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94384">
            <a:off x="9465469" y="1112044"/>
            <a:ext cx="8524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262063"/>
            <a:ext cx="44529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p:cNvPr>
          <p:cNvSpPr/>
          <p:nvPr/>
        </p:nvSpPr>
        <p:spPr>
          <a:xfrm>
            <a:off x="1752600" y="1897063"/>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vi-VN" sz="4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p:cNvPr>
          <p:cNvSpPr/>
          <p:nvPr/>
        </p:nvSpPr>
        <p:spPr>
          <a:xfrm>
            <a:off x="4576763" y="2673350"/>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2" name="Freeform: Shape 11">
            <a:extLst/>
          </p:cNvPr>
          <p:cNvSpPr/>
          <p:nvPr/>
        </p:nvSpPr>
        <p:spPr>
          <a:xfrm>
            <a:off x="4779963" y="2052638"/>
            <a:ext cx="508000" cy="64928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grpSp>
        <p:nvGrpSpPr>
          <p:cNvPr id="16" name="Group 15"/>
          <p:cNvGrpSpPr>
            <a:grpSpLocks/>
          </p:cNvGrpSpPr>
          <p:nvPr/>
        </p:nvGrpSpPr>
        <p:grpSpPr bwMode="auto">
          <a:xfrm>
            <a:off x="5245100" y="966788"/>
            <a:ext cx="5219700" cy="1395412"/>
            <a:chOff x="5862048" y="676275"/>
            <a:chExt cx="6539502" cy="1695450"/>
          </a:xfrm>
        </p:grpSpPr>
        <p:sp>
          <p:nvSpPr>
            <p:cNvPr id="14" name="Rectangle: Rounded Corners 13">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5" name="Flowchart: Connector 14">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cxnSp>
        <p:nvCxnSpPr>
          <p:cNvPr id="21" name="Straight Connector 20">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5345113" y="2954338"/>
            <a:ext cx="5019675" cy="1320800"/>
            <a:chOff x="6007667" y="688785"/>
            <a:chExt cx="6539502" cy="1025613"/>
          </a:xfrm>
        </p:grpSpPr>
        <p:sp>
          <p:nvSpPr>
            <p:cNvPr id="23" name="Rectangle: Rounded Corners 22">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24" name="Flowchart: Connector 23">
              <a:extLst/>
            </p:cNvPr>
            <p:cNvSpPr/>
            <p:nvPr/>
          </p:nvSpPr>
          <p:spPr>
            <a:xfrm>
              <a:off x="6166914" y="823150"/>
              <a:ext cx="796240" cy="60032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p:cNvPr>
          <p:cNvSpPr/>
          <p:nvPr/>
        </p:nvSpPr>
        <p:spPr>
          <a:xfrm>
            <a:off x="4267200" y="4411663"/>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28" name="Freeform: Shape 27">
            <a:extLst/>
          </p:cNvPr>
          <p:cNvSpPr/>
          <p:nvPr/>
        </p:nvSpPr>
        <p:spPr>
          <a:xfrm>
            <a:off x="4475163" y="4584700"/>
            <a:ext cx="1101725" cy="7381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grpSp>
        <p:nvGrpSpPr>
          <p:cNvPr id="29" name="Group 28"/>
          <p:cNvGrpSpPr>
            <a:grpSpLocks/>
          </p:cNvGrpSpPr>
          <p:nvPr/>
        </p:nvGrpSpPr>
        <p:grpSpPr bwMode="auto">
          <a:xfrm>
            <a:off x="5602288" y="4630738"/>
            <a:ext cx="4891087" cy="1389062"/>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31" name="Flowchart: Connector 30">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7" name="Rectangle 6"/>
          <p:cNvSpPr>
            <a:spLocks noChangeArrowheads="1"/>
          </p:cNvSpPr>
          <p:nvPr/>
        </p:nvSpPr>
        <p:spPr bwMode="auto">
          <a:xfrm>
            <a:off x="6218238" y="4999038"/>
            <a:ext cx="4164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1800" b="1">
                <a:solidFill>
                  <a:srgbClr val="000000"/>
                </a:solidFill>
                <a:latin typeface="Times New Roman" panose="02020603050405020304" pitchFamily="18" charset="0"/>
                <a:cs typeface="Times New Roman" panose="02020603050405020304" pitchFamily="18" charset="0"/>
              </a:rPr>
              <a:t>Rèn tính cẩn thận, nghiêm túc, tích cực trong học tập</a:t>
            </a:r>
            <a:endParaRPr lang="en-US" altLang="en-US" sz="1800" b="1">
              <a:solidFill>
                <a:srgbClr val="000000"/>
              </a:solidFill>
              <a:latin typeface="Times New Roman" panose="02020603050405020304" pitchFamily="18" charset="0"/>
              <a:cs typeface="Times New Roman" panose="02020603050405020304" pitchFamily="18" charset="0"/>
            </a:endParaRPr>
          </a:p>
        </p:txBody>
      </p:sp>
      <p:sp>
        <p:nvSpPr>
          <p:cNvPr id="27" name="Rectangle 26"/>
          <p:cNvSpPr>
            <a:spLocks noRot="1" noChangeAspect="1" noMove="1" noResize="1" noEditPoints="1" noAdjustHandles="1" noChangeArrowheads="1" noChangeShapeType="1" noTextEdit="1"/>
          </p:cNvSpPr>
          <p:nvPr/>
        </p:nvSpPr>
        <p:spPr bwMode="auto">
          <a:xfrm>
            <a:off x="6078539" y="3377749"/>
            <a:ext cx="4164013" cy="375552"/>
          </a:xfrm>
          <a:prstGeom prst="rect">
            <a:avLst/>
          </a:prstGeom>
          <a:blipFill>
            <a:blip r:embed="rId4"/>
            <a:stretch>
              <a:fillRect l="-1171" t="-6452" b="-2419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2" name="TextBox 1"/>
          <p:cNvSpPr txBox="1">
            <a:spLocks noRot="1" noChangeAspect="1" noMove="1" noResize="1" noEditPoints="1" noAdjustHandles="1" noChangeArrowheads="1" noChangeShapeType="1" noTextEdit="1"/>
          </p:cNvSpPr>
          <p:nvPr/>
        </p:nvSpPr>
        <p:spPr>
          <a:xfrm>
            <a:off x="6257925" y="1172896"/>
            <a:ext cx="3589962" cy="1200329"/>
          </a:xfrm>
          <a:prstGeom prst="rect">
            <a:avLst/>
          </a:prstGeom>
          <a:blipFill>
            <a:blip r:embed="rId5"/>
            <a:stretch>
              <a:fillRect l="-1531" t="-2538"/>
            </a:stretch>
          </a:blipFill>
        </p:spPr>
        <p:txBody>
          <a:bodyPr/>
          <a:lstStyle/>
          <a:p>
            <a:pPr>
              <a:defRPr/>
            </a:pPr>
            <a:r>
              <a:rPr lang="en-US">
                <a:noFill/>
              </a:rPr>
              <a:t> </a:t>
            </a:r>
          </a:p>
        </p:txBody>
      </p:sp>
      <p:sp>
        <p:nvSpPr>
          <p:cNvPr id="26" name="Freeform 25"/>
          <p:cNvSpPr/>
          <p:nvPr/>
        </p:nvSpPr>
        <p:spPr>
          <a:xfrm>
            <a:off x="10561583" y="1379835"/>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32" name="Freeform 31"/>
          <p:cNvSpPr/>
          <p:nvPr/>
        </p:nvSpPr>
        <p:spPr>
          <a:xfrm>
            <a:off x="10464800" y="3405188"/>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34" name="Freeform 33"/>
          <p:cNvSpPr/>
          <p:nvPr/>
        </p:nvSpPr>
        <p:spPr>
          <a:xfrm>
            <a:off x="10464800" y="5322888"/>
            <a:ext cx="825500" cy="62388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00FF"/>
          </a:solidFill>
          <a:ln w="3175" cap="flat" cmpd="sng" algn="ctr">
            <a:noFill/>
            <a:prstDash val="solid"/>
          </a:ln>
          <a:effectLst/>
        </p:spPr>
        <p:txBody>
          <a:bodyPr anchor="ctr"/>
          <a:lstStyle/>
          <a:p>
            <a:pPr fontAlgn="auto">
              <a:spcBef>
                <a:spcPts val="0"/>
              </a:spcBef>
              <a:spcAft>
                <a:spcPts val="0"/>
              </a:spcAft>
              <a:defRPr/>
            </a:pPr>
            <a:endParaRPr lang="en-US" kern="0">
              <a:solidFill>
                <a:prstClr val="white"/>
              </a:solidFill>
              <a:latin typeface="Arial"/>
              <a:ea typeface="SimSun" pitchFamily="2" charset="-122"/>
            </a:endParaRPr>
          </a:p>
        </p:txBody>
      </p:sp>
    </p:spTree>
    <p:extLst>
      <p:ext uri="{BB962C8B-B14F-4D97-AF65-F5344CB8AC3E}">
        <p14:creationId xmlns:p14="http://schemas.microsoft.com/office/powerpoint/2010/main" val="3514782871"/>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D9067F-A726-492D-BA33-7438942A6B44}" type="slidenum">
              <a:rPr lang="en-US" altLang="en-US" sz="1400" smtClean="0"/>
              <a:pPr>
                <a:spcBef>
                  <a:spcPct val="0"/>
                </a:spcBef>
                <a:buFontTx/>
                <a:buNone/>
              </a:pPr>
              <a:t>34</a:t>
            </a:fld>
            <a:endParaRPr lang="en-US" altLang="en-US" sz="1400" smtClean="0"/>
          </a:p>
        </p:txBody>
      </p:sp>
      <p:sp>
        <p:nvSpPr>
          <p:cNvPr id="43011" name="Rectangle 3"/>
          <p:cNvSpPr>
            <a:spLocks noGrp="1" noChangeArrowheads="1"/>
          </p:cNvSpPr>
          <p:nvPr>
            <p:ph type="body" idx="1"/>
          </p:nvPr>
        </p:nvSpPr>
        <p:spPr>
          <a:xfrm>
            <a:off x="2073275" y="1389063"/>
            <a:ext cx="8229600" cy="4525962"/>
          </a:xfrm>
        </p:spPr>
        <p:txBody>
          <a:bodyPr/>
          <a:lstStyle/>
          <a:p>
            <a:pPr marL="0" indent="0" eaLnBrk="1" hangingPunct="1">
              <a:buFontTx/>
              <a:buNone/>
              <a:defRPr/>
            </a:pPr>
            <a:endParaRPr lang="en-US" altLang="en-US" dirty="0" smtClean="0">
              <a:solidFill>
                <a:srgbClr val="0000FF"/>
              </a:solidFill>
            </a:endParaRPr>
          </a:p>
          <a:p>
            <a:pPr eaLnBrk="1" hangingPunct="1">
              <a:buFontTx/>
              <a:buNone/>
              <a:defRPr/>
            </a:pPr>
            <a:endParaRPr lang="en-US" altLang="en-US" dirty="0" smtClean="0">
              <a:solidFill>
                <a:srgbClr val="0000FF"/>
              </a:solidFill>
            </a:endParaRPr>
          </a:p>
          <a:p>
            <a:pPr>
              <a:buFontTx/>
              <a:buAutoNum type="arabicPeriod"/>
              <a:defRPr/>
            </a:pP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a:t>
            </a:r>
            <a:r>
              <a:rPr lang="en-US" b="1" dirty="0" err="1" smtClean="0">
                <a:solidFill>
                  <a:srgbClr val="000000"/>
                </a:solidFill>
                <a:latin typeface="Times New Roman" panose="02020603050405020304" pitchFamily="18" charset="0"/>
                <a:cs typeface="Times New Roman" panose="02020603050405020304" pitchFamily="18" charset="0"/>
              </a:rPr>
              <a:t>àm</a:t>
            </a:r>
            <a:r>
              <a:rPr lang="en-US" b="1" dirty="0" smtClean="0">
                <a:solidFill>
                  <a:srgbClr val="000000"/>
                </a:solidFill>
                <a:latin typeface="Times New Roman" panose="02020603050405020304" pitchFamily="18" charset="0"/>
                <a:cs typeface="Times New Roman" panose="02020603050405020304" pitchFamily="18" charset="0"/>
              </a:rPr>
              <a:t> 4 </a:t>
            </a:r>
            <a:r>
              <a:rPr lang="en-US" b="1" dirty="0" err="1" smtClean="0">
                <a:solidFill>
                  <a:srgbClr val="000000"/>
                </a:solidFill>
                <a:latin typeface="Times New Roman" panose="02020603050405020304" pitchFamily="18" charset="0"/>
                <a:cs typeface="Times New Roman" panose="02020603050405020304" pitchFamily="18" charset="0"/>
              </a:rPr>
              <a:t>cách</a:t>
            </a:r>
            <a:r>
              <a:rPr lang="en-US" b="1" dirty="0" smtClean="0">
                <a:solidFill>
                  <a:srgbClr val="000000"/>
                </a:solidFill>
                <a:latin typeface="Times New Roman" panose="02020603050405020304" pitchFamily="18" charset="0"/>
                <a:cs typeface="Times New Roman" panose="02020603050405020304" pitchFamily="18" charset="0"/>
              </a:rPr>
              <a:t> 2. </a:t>
            </a:r>
            <a:endParaRPr lang="vi-VN" altLang="en-US" b="1" dirty="0">
              <a:solidFill>
                <a:srgbClr val="000000"/>
              </a:solidFill>
              <a:latin typeface="Times New Roman" panose="02020603050405020304" pitchFamily="18" charset="0"/>
              <a:cs typeface="Times New Roman" panose="02020603050405020304" pitchFamily="18" charset="0"/>
            </a:endParaRPr>
          </a:p>
          <a:p>
            <a:pPr algn="ctr">
              <a:buFontTx/>
              <a:buAutoNum type="arabicPeriod"/>
              <a:defRPr/>
            </a:pPr>
            <a:r>
              <a:rPr lang="vi-VN" b="1" dirty="0">
                <a:solidFill>
                  <a:srgbClr val="000000"/>
                </a:solidFill>
                <a:latin typeface="Times New Roman" panose="02020603050405020304" pitchFamily="18" charset="0"/>
                <a:cs typeface="Times New Roman" panose="02020603050405020304" pitchFamily="18" charset="0"/>
              </a:rPr>
              <a:t>Chuẩn </a:t>
            </a:r>
            <a:r>
              <a:rPr lang="en-US" altLang="en-US" b="1" dirty="0">
                <a:solidFill>
                  <a:srgbClr val="000000"/>
                </a:solidFill>
                <a:latin typeface="Times New Roman" panose="02020603050405020304" pitchFamily="18" charset="0"/>
                <a:cs typeface="Times New Roman" panose="02020603050405020304" pitchFamily="18" charset="0"/>
              </a:rPr>
              <a:t>b</a:t>
            </a:r>
            <a:r>
              <a:rPr lang="vi-VN" altLang="en-US" b="1" dirty="0">
                <a:solidFill>
                  <a:srgbClr val="000000"/>
                </a:solidFill>
                <a:latin typeface="Times New Roman" panose="02020603050405020304" pitchFamily="18" charset="0"/>
                <a:cs typeface="Times New Roman" panose="02020603050405020304" pitchFamily="18" charset="0"/>
              </a:rPr>
              <a:t>ị </a:t>
            </a:r>
            <a:r>
              <a:rPr lang="en-US" altLang="en-US" b="1" dirty="0">
                <a:solidFill>
                  <a:srgbClr val="000000"/>
                </a:solidFill>
                <a:latin typeface="Times New Roman" panose="02020603050405020304" pitchFamily="18" charset="0"/>
                <a:cs typeface="Times New Roman" panose="02020603050405020304" pitchFamily="18" charset="0"/>
              </a:rPr>
              <a:t>b</a:t>
            </a:r>
            <a:r>
              <a:rPr lang="vi-VN" altLang="en-US" b="1" dirty="0">
                <a:solidFill>
                  <a:srgbClr val="000000"/>
                </a:solidFill>
                <a:latin typeface="Times New Roman" panose="02020603050405020304" pitchFamily="18" charset="0"/>
                <a:cs typeface="Times New Roman" panose="02020603050405020304" pitchFamily="18" charset="0"/>
              </a:rPr>
              <a:t>ài sau: </a:t>
            </a:r>
            <a:r>
              <a:rPr lang="en-US" altLang="en-US" sz="2800" b="1" i="1" dirty="0" err="1">
                <a:solidFill>
                  <a:srgbClr val="FF0000"/>
                </a:solidFill>
              </a:rPr>
              <a:t>Nhân</a:t>
            </a:r>
            <a:r>
              <a:rPr lang="en-US" altLang="en-US" sz="2800" b="1" i="1" dirty="0">
                <a:solidFill>
                  <a:srgbClr val="FF0000"/>
                </a:solidFill>
              </a:rPr>
              <a:t> </a:t>
            </a:r>
            <a:r>
              <a:rPr lang="en-US" altLang="en-US" sz="2800" b="1" i="1" dirty="0" err="1">
                <a:solidFill>
                  <a:srgbClr val="FF0000"/>
                </a:solidFill>
              </a:rPr>
              <a:t>một</a:t>
            </a:r>
            <a:r>
              <a:rPr lang="en-US" altLang="en-US" sz="2800" b="1" i="1" dirty="0">
                <a:solidFill>
                  <a:srgbClr val="FF0000"/>
                </a:solidFill>
              </a:rPr>
              <a:t> </a:t>
            </a:r>
            <a:r>
              <a:rPr lang="en-US" altLang="en-US" sz="2800" b="1" i="1" dirty="0" err="1">
                <a:solidFill>
                  <a:srgbClr val="FF0000"/>
                </a:solidFill>
              </a:rPr>
              <a:t>số</a:t>
            </a:r>
            <a:r>
              <a:rPr lang="en-US" altLang="en-US" sz="2800" b="1" i="1" dirty="0">
                <a:solidFill>
                  <a:srgbClr val="FF0000"/>
                </a:solidFill>
              </a:rPr>
              <a:t> </a:t>
            </a:r>
            <a:r>
              <a:rPr lang="en-US" altLang="en-US" sz="2800" b="1" i="1" dirty="0" err="1">
                <a:solidFill>
                  <a:srgbClr val="FF0000"/>
                </a:solidFill>
              </a:rPr>
              <a:t>với</a:t>
            </a:r>
            <a:r>
              <a:rPr lang="en-US" altLang="en-US" sz="2800" b="1" i="1" dirty="0">
                <a:solidFill>
                  <a:srgbClr val="FF0000"/>
                </a:solidFill>
              </a:rPr>
              <a:t> </a:t>
            </a:r>
            <a:r>
              <a:rPr lang="en-US" altLang="en-US" sz="2800" b="1" i="1" dirty="0" err="1">
                <a:solidFill>
                  <a:srgbClr val="FF0000"/>
                </a:solidFill>
              </a:rPr>
              <a:t>một</a:t>
            </a:r>
            <a:r>
              <a:rPr lang="en-US" altLang="en-US" sz="2800" b="1" i="1" dirty="0">
                <a:solidFill>
                  <a:srgbClr val="FF0000"/>
                </a:solidFill>
              </a:rPr>
              <a:t> </a:t>
            </a:r>
            <a:r>
              <a:rPr lang="en-US" altLang="en-US" sz="2800" b="1" i="1" dirty="0" err="1">
                <a:solidFill>
                  <a:srgbClr val="FF0000"/>
                </a:solidFill>
              </a:rPr>
              <a:t>tổng</a:t>
            </a:r>
            <a:endParaRPr lang="vi-VN" altLang="en-US" sz="2800" b="1" i="1" dirty="0">
              <a:solidFill>
                <a:srgbClr val="000000"/>
              </a:solidFill>
              <a:latin typeface="Times New Roman" panose="02020603050405020304" pitchFamily="18" charset="0"/>
              <a:cs typeface="Times New Roman" panose="02020603050405020304" pitchFamily="18" charset="0"/>
            </a:endParaRPr>
          </a:p>
          <a:p>
            <a:pPr>
              <a:buFontTx/>
              <a:buAutoNum type="arabicPeriod"/>
              <a:defRPr/>
            </a:pPr>
            <a:r>
              <a:rPr lang="vi-VN" b="1" dirty="0">
                <a:solidFill>
                  <a:srgbClr val="000000"/>
                </a:solidFill>
                <a:latin typeface="Times New Roman" panose="02020603050405020304" pitchFamily="18" charset="0"/>
                <a:cs typeface="Times New Roman" panose="02020603050405020304" pitchFamily="18" charset="0"/>
              </a:rPr>
              <a:t> Thực hiện tốt phần Vận </a:t>
            </a:r>
            <a:r>
              <a:rPr lang="vi-VN" b="1" dirty="0" smtClean="0">
                <a:solidFill>
                  <a:srgbClr val="000000"/>
                </a:solidFill>
                <a:latin typeface="Times New Roman" panose="02020603050405020304" pitchFamily="18" charset="0"/>
                <a:cs typeface="Times New Roman" panose="02020603050405020304" pitchFamily="18" charset="0"/>
              </a:rPr>
              <a:t>dụng</a:t>
            </a:r>
            <a:r>
              <a:rPr lang="en-US" b="1" dirty="0" smtClean="0">
                <a:solidFill>
                  <a:srgbClr val="000000"/>
                </a:solidFill>
                <a:latin typeface="Times New Roman" panose="02020603050405020304" pitchFamily="18" charset="0"/>
                <a:cs typeface="Times New Roman" panose="02020603050405020304" pitchFamily="18" charset="0"/>
              </a:rPr>
              <a:t>.</a:t>
            </a:r>
            <a:endParaRPr lang="en-US" b="1" dirty="0">
              <a:solidFill>
                <a:srgbClr val="000000"/>
              </a:solidFill>
              <a:latin typeface="Times New Roman" panose="02020603050405020304" pitchFamily="18" charset="0"/>
              <a:cs typeface="Times New Roman" panose="02020603050405020304" pitchFamily="18" charset="0"/>
            </a:endParaRP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8975">
            <a:off x="1905000" y="4876800"/>
            <a:ext cx="15049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AutoShape 7"/>
          <p:cNvSpPr>
            <a:spLocks noChangeArrowheads="1"/>
          </p:cNvSpPr>
          <p:nvPr/>
        </p:nvSpPr>
        <p:spPr bwMode="auto">
          <a:xfrm>
            <a:off x="2832100" y="88900"/>
            <a:ext cx="7210425" cy="1290638"/>
          </a:xfrm>
          <a:prstGeom prst="horizontalScroll">
            <a:avLst>
              <a:gd name="adj" fmla="val 25000"/>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990033"/>
                </a:solidFill>
              </a:rPr>
              <a:t>DẶN DÒ</a:t>
            </a:r>
          </a:p>
        </p:txBody>
      </p:sp>
    </p:spTree>
    <p:custDataLst>
      <p:tags r:id="rId1"/>
    </p:custDataLst>
  </p:cSld>
  <p:clrMapOvr>
    <a:masterClrMapping/>
  </p:clrMapOvr>
  <p:transition spd="med" advTm="15469">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plus(in)">
                                      <p:cBhvr>
                                        <p:cTn id="7" dur="2000"/>
                                        <p:tgtEl>
                                          <p:spTgt spid="430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 calcmode="lin" valueType="num">
                                      <p:cBhvr>
                                        <p:cTn id="12" dur="500" fill="hold"/>
                                        <p:tgtEl>
                                          <p:spTgt spid="43012"/>
                                        </p:tgtEl>
                                        <p:attrNameLst>
                                          <p:attrName>ppt_w</p:attrName>
                                        </p:attrNameLst>
                                      </p:cBhvr>
                                      <p:tavLst>
                                        <p:tav tm="0">
                                          <p:val>
                                            <p:fltVal val="0"/>
                                          </p:val>
                                        </p:tav>
                                        <p:tav tm="100000">
                                          <p:val>
                                            <p:strVal val="#ppt_w"/>
                                          </p:val>
                                        </p:tav>
                                      </p:tavLst>
                                    </p:anim>
                                    <p:anim calcmode="lin" valueType="num">
                                      <p:cBhvr>
                                        <p:cTn id="13" dur="500" fill="hold"/>
                                        <p:tgtEl>
                                          <p:spTgt spid="4301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0" presetClass="entr" presetSubtype="0" fill="hold" nodeType="clickEffect">
                                  <p:stCondLst>
                                    <p:cond delay="0"/>
                                  </p:stCondLst>
                                  <p:iterate type="lt">
                                    <p:tmPct val="10000"/>
                                  </p:iterate>
                                  <p:childTnLst>
                                    <p:set>
                                      <p:cBhvr>
                                        <p:cTn id="17" dur="1" fill="hold">
                                          <p:stCondLst>
                                            <p:cond delay="0"/>
                                          </p:stCondLst>
                                        </p:cTn>
                                        <p:tgtEl>
                                          <p:spTgt spid="43011">
                                            <p:txEl>
                                              <p:pRg st="2" end="2"/>
                                            </p:txEl>
                                          </p:spTgt>
                                        </p:tgtEl>
                                        <p:attrNameLst>
                                          <p:attrName>style.visibility</p:attrName>
                                        </p:attrNameLst>
                                      </p:cBhvr>
                                      <p:to>
                                        <p:strVal val="visible"/>
                                      </p:to>
                                    </p:set>
                                    <p:animEffect transition="in" filter="fade">
                                      <p:cBhvr>
                                        <p:cTn id="18" dur="1000"/>
                                        <p:tgtEl>
                                          <p:spTgt spid="43011">
                                            <p:txEl>
                                              <p:pRg st="2" end="2"/>
                                            </p:txEl>
                                          </p:spTgt>
                                        </p:tgtEl>
                                      </p:cBhvr>
                                    </p:animEffect>
                                    <p:anim calcmode="lin" valueType="num">
                                      <p:cBhvr>
                                        <p:cTn id="19" dur="1000" fill="hold"/>
                                        <p:tgtEl>
                                          <p:spTgt spid="43011">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0" presetClass="entr" presetSubtype="0" fill="hold" nodeType="clickEffect">
                                  <p:stCondLst>
                                    <p:cond delay="0"/>
                                  </p:stCondLst>
                                  <p:iterate type="lt">
                                    <p:tmPct val="10000"/>
                                  </p:iterate>
                                  <p:childTnLst>
                                    <p:set>
                                      <p:cBhvr>
                                        <p:cTn id="24" dur="1" fill="hold">
                                          <p:stCondLst>
                                            <p:cond delay="0"/>
                                          </p:stCondLst>
                                        </p:cTn>
                                        <p:tgtEl>
                                          <p:spTgt spid="43011">
                                            <p:txEl>
                                              <p:pRg st="3" end="3"/>
                                            </p:txEl>
                                          </p:spTgt>
                                        </p:tgtEl>
                                        <p:attrNameLst>
                                          <p:attrName>style.visibility</p:attrName>
                                        </p:attrNameLst>
                                      </p:cBhvr>
                                      <p:to>
                                        <p:strVal val="visible"/>
                                      </p:to>
                                    </p:set>
                                    <p:animEffect transition="in" filter="fade">
                                      <p:cBhvr>
                                        <p:cTn id="25" dur="1000"/>
                                        <p:tgtEl>
                                          <p:spTgt spid="43011">
                                            <p:txEl>
                                              <p:pRg st="3" end="3"/>
                                            </p:txEl>
                                          </p:spTgt>
                                        </p:tgtEl>
                                      </p:cBhvr>
                                    </p:animEffect>
                                    <p:anim calcmode="lin" valueType="num">
                                      <p:cBhvr>
                                        <p:cTn id="26" dur="1000" fill="hold"/>
                                        <p:tgtEl>
                                          <p:spTgt spid="43011">
                                            <p:txEl>
                                              <p:pRg st="3" end="3"/>
                                            </p:txEl>
                                          </p:spTgt>
                                        </p:tgtEl>
                                        <p:attrNameLst>
                                          <p:attrName>ppt_x</p:attrName>
                                        </p:attrNameLst>
                                      </p:cBhvr>
                                      <p:tavLst>
                                        <p:tav tm="0">
                                          <p:val>
                                            <p:strVal val="#ppt_x-.1"/>
                                          </p:val>
                                        </p:tav>
                                        <p:tav tm="100000">
                                          <p:val>
                                            <p:strVal val="#ppt_x"/>
                                          </p:val>
                                        </p:tav>
                                      </p:tavLst>
                                    </p:anim>
                                    <p:anim calcmode="lin" valueType="num">
                                      <p:cBhvr>
                                        <p:cTn id="27" dur="10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43011">
                                            <p:txEl>
                                              <p:pRg st="4" end="4"/>
                                            </p:txEl>
                                          </p:spTgt>
                                        </p:tgtEl>
                                        <p:attrNameLst>
                                          <p:attrName>style.visibility</p:attrName>
                                        </p:attrNameLst>
                                      </p:cBhvr>
                                      <p:to>
                                        <p:strVal val="visible"/>
                                      </p:to>
                                    </p:set>
                                    <p:animEffect transition="in" filter="fade">
                                      <p:cBhvr>
                                        <p:cTn id="32" dur="1000"/>
                                        <p:tgtEl>
                                          <p:spTgt spid="43011">
                                            <p:txEl>
                                              <p:pRg st="4" end="4"/>
                                            </p:txEl>
                                          </p:spTgt>
                                        </p:tgtEl>
                                      </p:cBhvr>
                                    </p:animEffect>
                                    <p:anim calcmode="lin" valueType="num">
                                      <p:cBhvr>
                                        <p:cTn id="33" dur="1000" fill="hold"/>
                                        <p:tgtEl>
                                          <p:spTgt spid="43011">
                                            <p:txEl>
                                              <p:pRg st="4" end="4"/>
                                            </p:txEl>
                                          </p:spTgt>
                                        </p:tgtEl>
                                        <p:attrNameLst>
                                          <p:attrName>ppt_x</p:attrName>
                                        </p:attrNameLst>
                                      </p:cBhvr>
                                      <p:tavLst>
                                        <p:tav tm="0">
                                          <p:val>
                                            <p:strVal val="#ppt_x-.1"/>
                                          </p:val>
                                        </p:tav>
                                        <p:tav tm="100000">
                                          <p:val>
                                            <p:strVal val="#ppt_x"/>
                                          </p:val>
                                        </p:tav>
                                      </p:tavLst>
                                    </p:anim>
                                    <p:anim calcmode="lin" valueType="num">
                                      <p:cBhvr>
                                        <p:cTn id="34" dur="10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extLst>
          </p:cNvPr>
          <p:cNvPicPr>
            <a:picLocks noChangeAspect="1"/>
          </p:cNvPicPr>
          <p:nvPr/>
        </p:nvPicPr>
        <p:blipFill>
          <a:blip r:embed="rId2"/>
          <a:stretch>
            <a:fillRect/>
          </a:stretch>
        </p:blipFill>
        <p:spPr>
          <a:xfrm rot="335834">
            <a:off x="5324151" y="4089426"/>
            <a:ext cx="2823891" cy="1889223"/>
          </a:xfrm>
          <a:prstGeom prst="ellipse">
            <a:avLst/>
          </a:prstGeom>
          <a:ln>
            <a:noFill/>
          </a:ln>
          <a:effectLst>
            <a:softEdge rad="112500"/>
          </a:effectLst>
        </p:spPr>
      </p:pic>
      <p:pic>
        <p:nvPicPr>
          <p:cNvPr id="389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93047">
            <a:off x="7704138" y="4075113"/>
            <a:ext cx="1785937"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11"/>
          <p:cNvSpPr>
            <a:spLocks noChangeArrowheads="1" noChangeShapeType="1" noTextEdit="1"/>
          </p:cNvSpPr>
          <p:nvPr/>
        </p:nvSpPr>
        <p:spPr bwMode="auto">
          <a:xfrm>
            <a:off x="3276600" y="1371600"/>
            <a:ext cx="5638800" cy="8382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prstDash val="sysDot"/>
                  <a:round/>
                  <a:headEnd/>
                  <a:tailEnd/>
                </a:ln>
                <a:solidFill>
                  <a:srgbClr val="FF0000">
                    <a:alpha val="50195"/>
                  </a:srgbClr>
                </a:solidFill>
                <a:effectLst>
                  <a:outerShdw dist="45791" dir="2021404" algn="ctr" rotWithShape="0">
                    <a:srgbClr val="9999FF"/>
                  </a:outerShdw>
                </a:effectLst>
                <a:cs typeface="Arial" panose="020B0604020202020204" pitchFamily="34" charset="0"/>
              </a:rPr>
              <a:t> Chúc các em chăm ngoan, học giỏi !</a:t>
            </a:r>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925" decel="100000"/>
                                        <p:tgtEl>
                                          <p:spTgt spid="5"/>
                                        </p:tgtEl>
                                      </p:cBhvr>
                                    </p:animEffect>
                                    <p:animScale>
                                      <p:cBhvr>
                                        <p:cTn id="8" dur="1925" decel="100000"/>
                                        <p:tgtEl>
                                          <p:spTgt spid="5"/>
                                        </p:tgtEl>
                                      </p:cBhvr>
                                      <p:from x="10000" y="10000"/>
                                      <p:to x="200000" y="450000"/>
                                    </p:animScale>
                                    <p:animScale>
                                      <p:cBhvr>
                                        <p:cTn id="9" dur="3075" accel="100000" fill="hold">
                                          <p:stCondLst>
                                            <p:cond delay="1925"/>
                                          </p:stCondLst>
                                        </p:cTn>
                                        <p:tgtEl>
                                          <p:spTgt spid="5"/>
                                        </p:tgtEl>
                                      </p:cBhvr>
                                      <p:from x="200000" y="450000"/>
                                      <p:to x="100000" y="100000"/>
                                    </p:animScale>
                                    <p:set>
                                      <p:cBhvr>
                                        <p:cTn id="10" dur="1925" fill="hold"/>
                                        <p:tgtEl>
                                          <p:spTgt spid="5"/>
                                        </p:tgtEl>
                                        <p:attrNameLst>
                                          <p:attrName>ppt_x</p:attrName>
                                        </p:attrNameLst>
                                      </p:cBhvr>
                                      <p:to>
                                        <p:strVal val="(0.5)"/>
                                      </p:to>
                                    </p:set>
                                    <p:anim from="(0.5)" to="(#ppt_x)" calcmode="lin" valueType="num">
                                      <p:cBhvr>
                                        <p:cTn id="11" dur="3075" accel="100000" fill="hold">
                                          <p:stCondLst>
                                            <p:cond delay="1925"/>
                                          </p:stCondLst>
                                        </p:cTn>
                                        <p:tgtEl>
                                          <p:spTgt spid="5"/>
                                        </p:tgtEl>
                                        <p:attrNameLst>
                                          <p:attrName>ppt_x</p:attrName>
                                        </p:attrNameLst>
                                      </p:cBhvr>
                                    </p:anim>
                                    <p:set>
                                      <p:cBhvr>
                                        <p:cTn id="12" dur="1925" fill="hold"/>
                                        <p:tgtEl>
                                          <p:spTgt spid="5"/>
                                        </p:tgtEl>
                                        <p:attrNameLst>
                                          <p:attrName>ppt_y</p:attrName>
                                        </p:attrNameLst>
                                      </p:cBhvr>
                                      <p:to>
                                        <p:strVal val="(#ppt_y+0.4)"/>
                                      </p:to>
                                    </p:set>
                                    <p:anim from="(#ppt_y+0.4)" to="(#ppt_y)" calcmode="lin" valueType="num">
                                      <p:cBhvr>
                                        <p:cTn id="13" dur="3075" accel="100000" fill="hold">
                                          <p:stCondLst>
                                            <p:cond delay="1925"/>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9"/>
          <p:cNvSpPr>
            <a:spLocks noChangeArrowheads="1"/>
          </p:cNvSpPr>
          <p:nvPr/>
        </p:nvSpPr>
        <p:spPr bwMode="auto">
          <a:xfrm>
            <a:off x="1466405" y="1143728"/>
            <a:ext cx="9067955" cy="9191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3800" b="1" dirty="0" smtClean="0">
                <a:solidFill>
                  <a:srgbClr val="C00000"/>
                </a:solidFill>
                <a:latin typeface="Times New Roman" panose="02020603050405020304" pitchFamily="18" charset="0"/>
                <a:cs typeface="Times New Roman" panose="02020603050405020304" pitchFamily="18" charset="0"/>
              </a:rPr>
              <a:t>Ta </a:t>
            </a:r>
            <a:r>
              <a:rPr lang="en-US" sz="3800" b="1" dirty="0" err="1" smtClean="0">
                <a:solidFill>
                  <a:srgbClr val="C00000"/>
                </a:solidFill>
                <a:latin typeface="Times New Roman" panose="02020603050405020304" pitchFamily="18" charset="0"/>
                <a:cs typeface="Times New Roman" panose="02020603050405020304" pitchFamily="18" charset="0"/>
              </a:rPr>
              <a:t>đã</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được</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học</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đơn</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vị</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đo</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diện</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tích</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nào</a:t>
            </a:r>
            <a:r>
              <a:rPr lang="en-US" sz="3800" b="1" dirty="0" smtClean="0">
                <a:solidFill>
                  <a:srgbClr val="C00000"/>
                </a:solidFill>
                <a:latin typeface="Times New Roman" panose="02020603050405020304" pitchFamily="18" charset="0"/>
                <a:cs typeface="Times New Roman" panose="02020603050405020304" pitchFamily="18" charset="0"/>
              </a:rPr>
              <a:t>?</a:t>
            </a:r>
            <a:endParaRPr lang="en-US" sz="3800" b="1" dirty="0">
              <a:solidFill>
                <a:srgbClr val="C00000"/>
              </a:solidFill>
              <a:latin typeface="Times New Roman" panose="02020603050405020304" pitchFamily="18" charset="0"/>
              <a:cs typeface="Times New Roman" panose="02020603050405020304" pitchFamily="18" charset="0"/>
            </a:endParaRPr>
          </a:p>
        </p:txBody>
      </p:sp>
      <p:grpSp>
        <p:nvGrpSpPr>
          <p:cNvPr id="8196" name="Group 13"/>
          <p:cNvGrpSpPr>
            <a:grpSpLocks/>
          </p:cNvGrpSpPr>
          <p:nvPr/>
        </p:nvGrpSpPr>
        <p:grpSpPr bwMode="auto">
          <a:xfrm>
            <a:off x="1219200" y="4572000"/>
            <a:ext cx="3505200" cy="2209800"/>
            <a:chOff x="2256" y="1536"/>
            <a:chExt cx="1176" cy="744"/>
          </a:xfrm>
        </p:grpSpPr>
        <p:pic>
          <p:nvPicPr>
            <p:cNvPr id="8198" name="Picture 14" descr="pretty_flower_purple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5"/>
            <p:cNvGrpSpPr>
              <a:grpSpLocks/>
            </p:cNvGrpSpPr>
            <p:nvPr/>
          </p:nvGrpSpPr>
          <p:grpSpPr bwMode="auto">
            <a:xfrm>
              <a:off x="2256" y="1536"/>
              <a:ext cx="864" cy="744"/>
              <a:chOff x="2256" y="1536"/>
              <a:chExt cx="864" cy="744"/>
            </a:xfrm>
          </p:grpSpPr>
          <p:pic>
            <p:nvPicPr>
              <p:cNvPr id="8200" name="Picture 16" descr="pretty_flower_red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7" descr="pretty_flower_yellow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8" descr="pretty_flower_orange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Rectangle 39"/>
          <p:cNvSpPr>
            <a:spLocks noChangeArrowheads="1"/>
          </p:cNvSpPr>
          <p:nvPr/>
        </p:nvSpPr>
        <p:spPr bwMode="auto">
          <a:xfrm>
            <a:off x="1542301" y="2433943"/>
            <a:ext cx="8955609" cy="9191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just">
              <a:defRPr/>
            </a:pPr>
            <a:r>
              <a:rPr lang="en-US" sz="3800" b="1" dirty="0" smtClean="0">
                <a:solidFill>
                  <a:srgbClr val="0000FF"/>
                </a:solidFill>
                <a:latin typeface="Times New Roman" panose="02020603050405020304" pitchFamily="18" charset="0"/>
                <a:cs typeface="Times New Roman" panose="02020603050405020304" pitchFamily="18" charset="0"/>
              </a:rPr>
              <a:t>Ta </a:t>
            </a:r>
            <a:r>
              <a:rPr lang="en-US" sz="3800" b="1" dirty="0" err="1" smtClean="0">
                <a:solidFill>
                  <a:srgbClr val="0000FF"/>
                </a:solidFill>
                <a:latin typeface="Times New Roman" panose="02020603050405020304" pitchFamily="18" charset="0"/>
                <a:cs typeface="Times New Roman" panose="02020603050405020304" pitchFamily="18" charset="0"/>
              </a:rPr>
              <a:t>đã</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được</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học</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đơn</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vị</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đo</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diện</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tích</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xăng</a:t>
            </a:r>
            <a:r>
              <a:rPr lang="en-US" sz="3800" b="1" dirty="0" smtClean="0">
                <a:solidFill>
                  <a:srgbClr val="0000FF"/>
                </a:solidFill>
                <a:latin typeface="Times New Roman" panose="02020603050405020304" pitchFamily="18" charset="0"/>
                <a:cs typeface="Times New Roman" panose="02020603050405020304" pitchFamily="18" charset="0"/>
              </a:rPr>
              <a:t> – </a:t>
            </a:r>
            <a:r>
              <a:rPr lang="en-US" sz="3800" b="1" dirty="0" err="1" smtClean="0">
                <a:solidFill>
                  <a:srgbClr val="0000FF"/>
                </a:solidFill>
                <a:latin typeface="Times New Roman" panose="02020603050405020304" pitchFamily="18" charset="0"/>
                <a:cs typeface="Times New Roman" panose="02020603050405020304" pitchFamily="18" charset="0"/>
              </a:rPr>
              <a:t>ti</a:t>
            </a:r>
            <a:r>
              <a:rPr lang="en-US" sz="3800" b="1" dirty="0" smtClean="0">
                <a:solidFill>
                  <a:srgbClr val="0000FF"/>
                </a:solidFill>
                <a:latin typeface="Times New Roman" panose="02020603050405020304" pitchFamily="18" charset="0"/>
                <a:cs typeface="Times New Roman" panose="02020603050405020304" pitchFamily="18" charset="0"/>
              </a:rPr>
              <a:t> – </a:t>
            </a:r>
            <a:r>
              <a:rPr lang="en-US" sz="3800" b="1" dirty="0" err="1" smtClean="0">
                <a:solidFill>
                  <a:srgbClr val="0000FF"/>
                </a:solidFill>
                <a:latin typeface="Times New Roman" panose="02020603050405020304" pitchFamily="18" charset="0"/>
                <a:cs typeface="Times New Roman" panose="02020603050405020304" pitchFamily="18" charset="0"/>
              </a:rPr>
              <a:t>mét</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vuông</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đề</a:t>
            </a:r>
            <a:r>
              <a:rPr lang="en-US" sz="3800" b="1" dirty="0" smtClean="0">
                <a:solidFill>
                  <a:srgbClr val="0000FF"/>
                </a:solidFill>
                <a:latin typeface="Times New Roman" panose="02020603050405020304" pitchFamily="18" charset="0"/>
                <a:cs typeface="Times New Roman" panose="02020603050405020304" pitchFamily="18" charset="0"/>
              </a:rPr>
              <a:t> - xi – </a:t>
            </a:r>
            <a:r>
              <a:rPr lang="en-US" sz="3800" b="1" dirty="0" err="1" smtClean="0">
                <a:solidFill>
                  <a:srgbClr val="0000FF"/>
                </a:solidFill>
                <a:latin typeface="Times New Roman" panose="02020603050405020304" pitchFamily="18" charset="0"/>
                <a:cs typeface="Times New Roman" panose="02020603050405020304" pitchFamily="18" charset="0"/>
              </a:rPr>
              <a:t>mét</a:t>
            </a:r>
            <a:r>
              <a:rPr lang="en-US" sz="3800" b="1" dirty="0" smtClean="0">
                <a:solidFill>
                  <a:srgbClr val="0000FF"/>
                </a:solidFill>
                <a:latin typeface="Times New Roman" panose="02020603050405020304" pitchFamily="18" charset="0"/>
                <a:cs typeface="Times New Roman" panose="02020603050405020304" pitchFamily="18" charset="0"/>
              </a:rPr>
              <a:t> </a:t>
            </a:r>
            <a:r>
              <a:rPr lang="en-US" sz="3800" b="1" dirty="0" err="1" smtClean="0">
                <a:solidFill>
                  <a:srgbClr val="0000FF"/>
                </a:solidFill>
                <a:latin typeface="Times New Roman" panose="02020603050405020304" pitchFamily="18" charset="0"/>
                <a:cs typeface="Times New Roman" panose="02020603050405020304" pitchFamily="18" charset="0"/>
              </a:rPr>
              <a:t>vuông</a:t>
            </a:r>
            <a:r>
              <a:rPr lang="en-US" sz="3800" b="1" dirty="0" smtClean="0">
                <a:solidFill>
                  <a:srgbClr val="0000FF"/>
                </a:solidFill>
                <a:latin typeface="Times New Roman" panose="02020603050405020304" pitchFamily="18" charset="0"/>
                <a:cs typeface="Times New Roman" panose="02020603050405020304" pitchFamily="18" charset="0"/>
              </a:rPr>
              <a:t>.</a:t>
            </a:r>
            <a:endParaRPr lang="en-US" sz="3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31938" y="1987183"/>
            <a:ext cx="9155112"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dirty="0" err="1" smtClean="0">
                <a:solidFill>
                  <a:srgbClr val="0000FF"/>
                </a:solidFill>
                <a:latin typeface="Times New Roman" panose="02020603050405020304" pitchFamily="18" charset="0"/>
                <a:cs typeface="Times New Roman" panose="02020603050405020304" pitchFamily="18" charset="0"/>
              </a:rPr>
              <a:t>Toán</a:t>
            </a:r>
            <a:endParaRPr lang="en-US" altLang="en-US" sz="4400" dirty="0">
              <a:solidFill>
                <a:srgbClr val="0000FF"/>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985963" y="2902317"/>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800" dirty="0">
                <a:solidFill>
                  <a:srgbClr val="FF0000"/>
                </a:solidFill>
                <a:latin typeface="Times New Roman" panose="02020603050405020304" pitchFamily="18" charset="0"/>
                <a:cs typeface="Times New Roman" panose="02020603050405020304" pitchFamily="18" charset="0"/>
              </a:rPr>
              <a:t>MÉT </a:t>
            </a:r>
            <a:r>
              <a:rPr lang="vi-VN" altLang="en-US" sz="4800" dirty="0" smtClean="0">
                <a:solidFill>
                  <a:srgbClr val="FF0000"/>
                </a:solidFill>
                <a:latin typeface="Times New Roman" panose="02020603050405020304" pitchFamily="18" charset="0"/>
                <a:cs typeface="Times New Roman" panose="02020603050405020304" pitchFamily="18" charset="0"/>
              </a:rPr>
              <a:t>VUÔNG</a:t>
            </a:r>
            <a:r>
              <a:rPr lang="en-US" altLang="en-US" sz="4800" dirty="0" smtClean="0">
                <a:solidFill>
                  <a:srgbClr val="FF0000"/>
                </a:solidFill>
                <a:latin typeface="Times New Roman" panose="02020603050405020304" pitchFamily="18" charset="0"/>
                <a:cs typeface="Times New Roman" panose="02020603050405020304" pitchFamily="18" charset="0"/>
              </a:rPr>
              <a:t> (64)</a:t>
            </a:r>
            <a:endParaRPr lang="en-US" altLang="en-US" sz="4800" dirty="0">
              <a:solidFill>
                <a:srgbClr val="FF0000"/>
              </a:solidFill>
              <a:latin typeface="Times New Roman" panose="02020603050405020304" pitchFamily="18" charset="0"/>
              <a:cs typeface="Times New Roman" panose="02020603050405020304" pitchFamily="18" charset="0"/>
            </a:endParaRP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4114800"/>
            <a:ext cx="9136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453040" y="1211916"/>
            <a:ext cx="8234009"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defTabSz="684213">
              <a:defRPr sz="2800" b="1">
                <a:solidFill>
                  <a:schemeClr val="tx1"/>
                </a:solidFill>
                <a:latin typeface="Times New Roman" pitchFamily="18" charset="0"/>
              </a:defRPr>
            </a:lvl1pPr>
            <a:lvl2pPr marL="742950" indent="-285750" defTabSz="684213">
              <a:defRPr sz="2800" b="1">
                <a:solidFill>
                  <a:schemeClr val="tx1"/>
                </a:solidFill>
                <a:latin typeface="Times New Roman" pitchFamily="18" charset="0"/>
              </a:defRPr>
            </a:lvl2pPr>
            <a:lvl3pPr marL="1143000" indent="-228600" defTabSz="684213">
              <a:defRPr sz="2800" b="1">
                <a:solidFill>
                  <a:schemeClr val="tx1"/>
                </a:solidFill>
                <a:latin typeface="Times New Roman" pitchFamily="18" charset="0"/>
              </a:defRPr>
            </a:lvl3pPr>
            <a:lvl4pPr marL="1600200" indent="-228600" defTabSz="684213">
              <a:defRPr sz="2800" b="1">
                <a:solidFill>
                  <a:schemeClr val="tx1"/>
                </a:solidFill>
                <a:latin typeface="Times New Roman" pitchFamily="18" charset="0"/>
              </a:defRPr>
            </a:lvl4pPr>
            <a:lvl5pPr marL="2057400" indent="-228600" defTabSz="684213">
              <a:defRPr sz="2800" b="1">
                <a:solidFill>
                  <a:schemeClr val="tx1"/>
                </a:solidFill>
                <a:latin typeface="Times New Roman" pitchFamily="18" charset="0"/>
              </a:defRPr>
            </a:lvl5pPr>
            <a:lvl6pPr marL="2514600" indent="-228600" defTabSz="684213" eaLnBrk="0" fontAlgn="base" hangingPunct="0">
              <a:spcBef>
                <a:spcPct val="0"/>
              </a:spcBef>
              <a:spcAft>
                <a:spcPct val="0"/>
              </a:spcAft>
              <a:defRPr sz="2800" b="1">
                <a:solidFill>
                  <a:schemeClr val="tx1"/>
                </a:solidFill>
                <a:latin typeface="Times New Roman" pitchFamily="18" charset="0"/>
              </a:defRPr>
            </a:lvl6pPr>
            <a:lvl7pPr marL="2971800" indent="-228600" defTabSz="684213" eaLnBrk="0" fontAlgn="base" hangingPunct="0">
              <a:spcBef>
                <a:spcPct val="0"/>
              </a:spcBef>
              <a:spcAft>
                <a:spcPct val="0"/>
              </a:spcAft>
              <a:defRPr sz="2800" b="1">
                <a:solidFill>
                  <a:schemeClr val="tx1"/>
                </a:solidFill>
                <a:latin typeface="Times New Roman" pitchFamily="18" charset="0"/>
              </a:defRPr>
            </a:lvl7pPr>
            <a:lvl8pPr marL="3429000" indent="-228600" defTabSz="684213" eaLnBrk="0" fontAlgn="base" hangingPunct="0">
              <a:spcBef>
                <a:spcPct val="0"/>
              </a:spcBef>
              <a:spcAft>
                <a:spcPct val="0"/>
              </a:spcAft>
              <a:defRPr sz="2800" b="1">
                <a:solidFill>
                  <a:schemeClr val="tx1"/>
                </a:solidFill>
                <a:latin typeface="Times New Roman" pitchFamily="18" charset="0"/>
              </a:defRPr>
            </a:lvl8pPr>
            <a:lvl9pPr marL="3886200" indent="-228600" defTabSz="684213"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3600" dirty="0" err="1" smtClean="0">
                <a:solidFill>
                  <a:srgbClr val="44546A"/>
                </a:solidFill>
                <a:cs typeface="Times New Roman" pitchFamily="18" charset="0"/>
              </a:rPr>
              <a:t>Chủ</a:t>
            </a:r>
            <a:r>
              <a:rPr lang="en-US" sz="3600" dirty="0" smtClean="0">
                <a:solidFill>
                  <a:srgbClr val="44546A"/>
                </a:solidFill>
                <a:cs typeface="Times New Roman" pitchFamily="18" charset="0"/>
              </a:rPr>
              <a:t> </a:t>
            </a:r>
            <a:r>
              <a:rPr lang="en-US" sz="3600" dirty="0" err="1" smtClean="0">
                <a:solidFill>
                  <a:srgbClr val="44546A"/>
                </a:solidFill>
                <a:cs typeface="Times New Roman" pitchFamily="18" charset="0"/>
              </a:rPr>
              <a:t>nhật</a:t>
            </a:r>
            <a:r>
              <a:rPr lang="en-US" sz="3600" dirty="0" smtClean="0">
                <a:solidFill>
                  <a:srgbClr val="44546A"/>
                </a:solidFill>
                <a:cs typeface="Times New Roman" pitchFamily="18" charset="0"/>
              </a:rPr>
              <a:t> </a:t>
            </a:r>
            <a:r>
              <a:rPr lang="en-US" sz="3600" dirty="0" err="1" smtClean="0">
                <a:solidFill>
                  <a:srgbClr val="44546A"/>
                </a:solidFill>
                <a:cs typeface="Times New Roman" pitchFamily="18" charset="0"/>
              </a:rPr>
              <a:t>ngày</a:t>
            </a:r>
            <a:r>
              <a:rPr lang="en-US" sz="3600" dirty="0" smtClean="0">
                <a:solidFill>
                  <a:srgbClr val="44546A"/>
                </a:solidFill>
                <a:cs typeface="Times New Roman" pitchFamily="18" charset="0"/>
              </a:rPr>
              <a:t> 21 </a:t>
            </a:r>
            <a:r>
              <a:rPr lang="en-US" sz="3600" dirty="0" err="1">
                <a:solidFill>
                  <a:srgbClr val="44546A"/>
                </a:solidFill>
                <a:cs typeface="Times New Roman" pitchFamily="18" charset="0"/>
              </a:rPr>
              <a:t>tháng</a:t>
            </a:r>
            <a:r>
              <a:rPr lang="en-US" sz="3600" dirty="0">
                <a:solidFill>
                  <a:srgbClr val="44546A"/>
                </a:solidFill>
                <a:cs typeface="Times New Roman" pitchFamily="18" charset="0"/>
              </a:rPr>
              <a:t> 11 </a:t>
            </a:r>
            <a:r>
              <a:rPr lang="en-US" sz="3600" dirty="0" err="1">
                <a:solidFill>
                  <a:srgbClr val="44546A"/>
                </a:solidFill>
                <a:cs typeface="Times New Roman" pitchFamily="18" charset="0"/>
              </a:rPr>
              <a:t>năm</a:t>
            </a:r>
            <a:r>
              <a:rPr lang="en-US" sz="3600" dirty="0">
                <a:solidFill>
                  <a:srgbClr val="44546A"/>
                </a:solidFill>
                <a:cs typeface="Times New Roman" pitchFamily="18" charset="0"/>
              </a:rPr>
              <a:t> 2021</a:t>
            </a: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262063"/>
            <a:ext cx="4452937"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p:cNvPr>
          <p:cNvSpPr/>
          <p:nvPr/>
        </p:nvSpPr>
        <p:spPr>
          <a:xfrm>
            <a:off x="1752600" y="1897063"/>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vi-VN" sz="4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p:cNvPr>
          <p:cNvSpPr/>
          <p:nvPr/>
        </p:nvSpPr>
        <p:spPr>
          <a:xfrm>
            <a:off x="4576763" y="2673350"/>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2" name="Freeform: Shape 11">
            <a:extLst/>
          </p:cNvPr>
          <p:cNvSpPr/>
          <p:nvPr/>
        </p:nvSpPr>
        <p:spPr>
          <a:xfrm>
            <a:off x="4779963" y="2052638"/>
            <a:ext cx="508000" cy="64928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grpSp>
        <p:nvGrpSpPr>
          <p:cNvPr id="16" name="Group 15"/>
          <p:cNvGrpSpPr>
            <a:grpSpLocks/>
          </p:cNvGrpSpPr>
          <p:nvPr/>
        </p:nvGrpSpPr>
        <p:grpSpPr bwMode="auto">
          <a:xfrm>
            <a:off x="5245100" y="966788"/>
            <a:ext cx="5219700" cy="1395412"/>
            <a:chOff x="5862048" y="676275"/>
            <a:chExt cx="6539502" cy="1695450"/>
          </a:xfrm>
        </p:grpSpPr>
        <p:sp>
          <p:nvSpPr>
            <p:cNvPr id="14" name="Rectangle: Rounded Corners 13">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15" name="Flowchart: Connector 14">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cxnSp>
        <p:nvCxnSpPr>
          <p:cNvPr id="21" name="Straight Connector 20">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a:grpSpLocks/>
          </p:cNvGrpSpPr>
          <p:nvPr/>
        </p:nvGrpSpPr>
        <p:grpSpPr bwMode="auto">
          <a:xfrm>
            <a:off x="5345113" y="2954338"/>
            <a:ext cx="5019675" cy="1320800"/>
            <a:chOff x="6007667" y="688785"/>
            <a:chExt cx="6539502" cy="1025613"/>
          </a:xfrm>
        </p:grpSpPr>
        <p:sp>
          <p:nvSpPr>
            <p:cNvPr id="23" name="Rectangle: Rounded Corners 22">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24" name="Flowchart: Connector 23">
              <a:extLst/>
            </p:cNvPr>
            <p:cNvSpPr/>
            <p:nvPr/>
          </p:nvSpPr>
          <p:spPr>
            <a:xfrm>
              <a:off x="6166914" y="823150"/>
              <a:ext cx="796240" cy="600329"/>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p:cNvPr>
          <p:cNvSpPr/>
          <p:nvPr/>
        </p:nvSpPr>
        <p:spPr>
          <a:xfrm>
            <a:off x="4267200" y="4411663"/>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sp>
        <p:nvSpPr>
          <p:cNvPr id="28" name="Freeform: Shape 27">
            <a:extLst/>
          </p:cNvPr>
          <p:cNvSpPr/>
          <p:nvPr/>
        </p:nvSpPr>
        <p:spPr>
          <a:xfrm>
            <a:off x="4475163" y="4584700"/>
            <a:ext cx="1101725" cy="7381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a:solidFill>
                <a:prstClr val="white"/>
              </a:solidFill>
              <a:latin typeface="Times New Roman" pitchFamily="18" charset="0"/>
              <a:cs typeface="Times New Roman" pitchFamily="18" charset="0"/>
            </a:endParaRPr>
          </a:p>
        </p:txBody>
      </p:sp>
      <p:grpSp>
        <p:nvGrpSpPr>
          <p:cNvPr id="29" name="Group 28"/>
          <p:cNvGrpSpPr>
            <a:grpSpLocks/>
          </p:cNvGrpSpPr>
          <p:nvPr/>
        </p:nvGrpSpPr>
        <p:grpSpPr bwMode="auto">
          <a:xfrm>
            <a:off x="5602288" y="4630738"/>
            <a:ext cx="4891087" cy="1389062"/>
            <a:chOff x="5862048" y="867065"/>
            <a:chExt cx="6539502" cy="1504660"/>
          </a:xfrm>
        </p:grpSpPr>
        <p:sp>
          <p:nvSpPr>
            <p:cNvPr id="30" name="Rectangle: Rounded Corners 29">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solidFill>
                  <a:prstClr val="white"/>
                </a:solidFill>
                <a:latin typeface="Times New Roman" pitchFamily="18" charset="0"/>
                <a:cs typeface="Times New Roman" pitchFamily="18" charset="0"/>
              </a:endParaRPr>
            </a:p>
          </p:txBody>
        </p:sp>
        <p:sp>
          <p:nvSpPr>
            <p:cNvPr id="31" name="Flowchart: Connector 30">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7" name="Rectangle 6"/>
          <p:cNvSpPr>
            <a:spLocks noChangeArrowheads="1"/>
          </p:cNvSpPr>
          <p:nvPr/>
        </p:nvSpPr>
        <p:spPr bwMode="auto">
          <a:xfrm>
            <a:off x="6218238" y="4999038"/>
            <a:ext cx="41640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1800" b="1">
                <a:latin typeface="Times New Roman" panose="02020603050405020304" pitchFamily="18" charset="0"/>
                <a:cs typeface="Times New Roman" panose="02020603050405020304" pitchFamily="18" charset="0"/>
              </a:rPr>
              <a:t>Rèn tính cẩn thận, nghiêm túc, tích cực trong học tập</a:t>
            </a:r>
            <a:endParaRPr lang="en-US" altLang="en-US" sz="1800" b="1">
              <a:latin typeface="Times New Roman" panose="02020603050405020304" pitchFamily="18" charset="0"/>
              <a:cs typeface="Times New Roman" panose="02020603050405020304" pitchFamily="18" charset="0"/>
            </a:endParaRPr>
          </a:p>
        </p:txBody>
      </p:sp>
      <p:sp>
        <p:nvSpPr>
          <p:cNvPr id="27" name="Rectangle 26"/>
          <p:cNvSpPr>
            <a:spLocks noRot="1" noChangeAspect="1" noMove="1" noResize="1" noEditPoints="1" noAdjustHandles="1" noChangeArrowheads="1" noChangeShapeType="1" noTextEdit="1"/>
          </p:cNvSpPr>
          <p:nvPr/>
        </p:nvSpPr>
        <p:spPr bwMode="auto">
          <a:xfrm>
            <a:off x="6078539" y="3377749"/>
            <a:ext cx="4164013" cy="375552"/>
          </a:xfrm>
          <a:prstGeom prst="rect">
            <a:avLst/>
          </a:prstGeom>
          <a:blipFill>
            <a:blip r:embed="rId4"/>
            <a:stretch>
              <a:fillRect l="-1171" t="-6452" b="-2419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sp>
        <p:nvSpPr>
          <p:cNvPr id="2" name="TextBox 1"/>
          <p:cNvSpPr txBox="1">
            <a:spLocks noRot="1" noChangeAspect="1" noMove="1" noResize="1" noEditPoints="1" noAdjustHandles="1" noChangeArrowheads="1" noChangeShapeType="1" noTextEdit="1"/>
          </p:cNvSpPr>
          <p:nvPr/>
        </p:nvSpPr>
        <p:spPr>
          <a:xfrm>
            <a:off x="6257925" y="1172896"/>
            <a:ext cx="3589962" cy="1200329"/>
          </a:xfrm>
          <a:prstGeom prst="rect">
            <a:avLst/>
          </a:prstGeom>
          <a:blipFill>
            <a:blip r:embed="rId5"/>
            <a:stretch>
              <a:fillRect l="-1531" t="-2538"/>
            </a:stretch>
          </a:blipFill>
        </p:spPr>
        <p:txBody>
          <a:bodyPr/>
          <a:lstStyle/>
          <a:p>
            <a:pPr>
              <a:defRPr/>
            </a:pPr>
            <a:r>
              <a:rPr lang="en-US">
                <a:noFill/>
              </a:rPr>
              <a:t> </a:t>
            </a:r>
          </a:p>
        </p:txBody>
      </p:sp>
      <p:sp>
        <p:nvSpPr>
          <p:cNvPr id="26" name="Freeform 25"/>
          <p:cNvSpPr/>
          <p:nvPr/>
        </p:nvSpPr>
        <p:spPr>
          <a:xfrm>
            <a:off x="10561583" y="1379835"/>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anchor="ctr"/>
          <a:lstStyle/>
          <a:p>
            <a:pPr fontAlgn="auto">
              <a:spcBef>
                <a:spcPts val="0"/>
              </a:spcBef>
              <a:spcAft>
                <a:spcPts val="0"/>
              </a:spcAft>
              <a:defRPr/>
            </a:pPr>
            <a:endParaRPr lang="en-US" b="0" kern="0">
              <a:solidFill>
                <a:prstClr val="white"/>
              </a:solidFill>
              <a:latin typeface="Arial"/>
              <a:ea typeface="SimSun" pitchFamily="2" charset="-122"/>
            </a:endParaRPr>
          </a:p>
        </p:txBody>
      </p:sp>
      <p:sp>
        <p:nvSpPr>
          <p:cNvPr id="32" name="Freeform 31"/>
          <p:cNvSpPr/>
          <p:nvPr/>
        </p:nvSpPr>
        <p:spPr>
          <a:xfrm>
            <a:off x="10464800" y="3405188"/>
            <a:ext cx="825500"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noFill/>
            <a:prstDash val="solid"/>
          </a:ln>
          <a:effectLst/>
        </p:spPr>
        <p:txBody>
          <a:bodyPr anchor="ctr"/>
          <a:lstStyle/>
          <a:p>
            <a:pPr fontAlgn="auto">
              <a:spcBef>
                <a:spcPts val="0"/>
              </a:spcBef>
              <a:spcAft>
                <a:spcPts val="0"/>
              </a:spcAft>
              <a:defRPr/>
            </a:pPr>
            <a:endParaRPr lang="en-US" b="0" kern="0">
              <a:solidFill>
                <a:prstClr val="white"/>
              </a:solidFill>
              <a:latin typeface="Arial"/>
              <a:ea typeface="SimSun" pitchFamily="2" charset="-122"/>
            </a:endParaRPr>
          </a:p>
        </p:txBody>
      </p:sp>
      <p:sp>
        <p:nvSpPr>
          <p:cNvPr id="34" name="Freeform 33"/>
          <p:cNvSpPr/>
          <p:nvPr/>
        </p:nvSpPr>
        <p:spPr>
          <a:xfrm>
            <a:off x="10464800" y="5322888"/>
            <a:ext cx="825500" cy="62388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00FF"/>
          </a:solidFill>
          <a:ln w="3175" cap="flat" cmpd="sng" algn="ctr">
            <a:noFill/>
            <a:prstDash val="solid"/>
          </a:ln>
          <a:effectLst/>
        </p:spPr>
        <p:txBody>
          <a:bodyPr anchor="ctr"/>
          <a:lstStyle/>
          <a:p>
            <a:pPr fontAlgn="auto">
              <a:spcBef>
                <a:spcPts val="0"/>
              </a:spcBef>
              <a:spcAft>
                <a:spcPts val="0"/>
              </a:spcAft>
              <a:defRPr/>
            </a:pPr>
            <a:endParaRPr lang="en-US" b="0" kern="0">
              <a:solidFill>
                <a:prstClr val="white"/>
              </a:solidFill>
              <a:latin typeface="Arial"/>
              <a:ea typeface="SimSun" pitchFamily="2" charset="-122"/>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22" presetClass="entr" presetSubtype="8"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par>
                                <p:cTn id="53" presetID="14" presetClass="entr" presetSubtype="1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p:cNvPr>
          <p:cNvSpPr/>
          <p:nvPr/>
        </p:nvSpPr>
        <p:spPr>
          <a:xfrm>
            <a:off x="3211989" y="533401"/>
            <a:ext cx="6236811" cy="1015741"/>
          </a:xfrm>
          <a:prstGeom prst="roundRect">
            <a:avLst/>
          </a:prstGeom>
          <a:solidFill>
            <a:schemeClr val="accent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hoạt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động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trong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tiết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học</a:t>
            </a:r>
            <a:endParaRPr lang="en-US" sz="3600" dirty="0">
              <a:solidFill>
                <a:srgbClr val="C00000"/>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3430606" y="2450001"/>
            <a:ext cx="5332394" cy="620328"/>
            <a:chOff x="-8052" y="1484784"/>
            <a:chExt cx="8831534" cy="1435925"/>
          </a:xfrm>
          <a:solidFill>
            <a:srgbClr val="FF99FF"/>
          </a:solidFill>
        </p:grpSpPr>
        <p:sp>
          <p:nvSpPr>
            <p:cNvPr id="5" name="Rectangle 4">
              <a:extLst/>
            </p:cNvPr>
            <p:cNvSpPr/>
            <p:nvPr/>
          </p:nvSpPr>
          <p:spPr>
            <a:xfrm>
              <a:off x="695211"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Khám</a:t>
              </a:r>
              <a:r>
                <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phá</a:t>
              </a:r>
              <a:endParaRPr lang="en-US" sz="3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lumMod val="95000"/>
                      <a:lumOff val="5000"/>
                    </a:prstClr>
                  </a:solidFill>
                  <a:cs typeface="Arial" panose="020B0604020202020204" pitchFamily="34" charset="0"/>
                </a:rPr>
                <a:t>1</a:t>
              </a:r>
            </a:p>
          </p:txBody>
        </p:sp>
      </p:grpSp>
      <p:grpSp>
        <p:nvGrpSpPr>
          <p:cNvPr id="10" name="Group 9"/>
          <p:cNvGrpSpPr>
            <a:grpSpLocks/>
          </p:cNvGrpSpPr>
          <p:nvPr/>
        </p:nvGrpSpPr>
        <p:grpSpPr bwMode="auto">
          <a:xfrm>
            <a:off x="3430588" y="3346450"/>
            <a:ext cx="5332412" cy="512763"/>
            <a:chOff x="-8052" y="1747250"/>
            <a:chExt cx="9234664" cy="910989"/>
          </a:xfrm>
        </p:grpSpPr>
        <p:sp>
          <p:nvSpPr>
            <p:cNvPr id="13" name="Rectangle 12">
              <a:extLst/>
            </p:cNvPr>
            <p:cNvSpPr/>
            <p:nvPr/>
          </p:nvSpPr>
          <p:spPr>
            <a:xfrm>
              <a:off x="657898" y="1747250"/>
              <a:ext cx="8568714"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err="1">
                  <a:solidFill>
                    <a:prstClr val="black"/>
                  </a:solidFill>
                  <a:latin typeface="Times New Roman" panose="02020603050405020304" pitchFamily="18" charset="0"/>
                  <a:cs typeface="Times New Roman" panose="02020603050405020304" pitchFamily="18" charset="0"/>
                </a:rPr>
                <a:t>Thực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hành</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4" name="Oval 13">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88" dirty="0">
                  <a:solidFill>
                    <a:prstClr val="black">
                      <a:lumMod val="95000"/>
                      <a:lumOff val="5000"/>
                    </a:prstClr>
                  </a:solidFill>
                  <a:cs typeface="Arial" panose="020B0604020202020204" pitchFamily="34" charset="0"/>
                </a:rPr>
                <a:t>2</a:t>
              </a:r>
            </a:p>
          </p:txBody>
        </p:sp>
      </p:grpSp>
      <p:grpSp>
        <p:nvGrpSpPr>
          <p:cNvPr id="15" name="Group 14"/>
          <p:cNvGrpSpPr>
            <a:grpSpLocks/>
          </p:cNvGrpSpPr>
          <p:nvPr/>
        </p:nvGrpSpPr>
        <p:grpSpPr bwMode="auto">
          <a:xfrm>
            <a:off x="3430588" y="4292600"/>
            <a:ext cx="5332412" cy="547688"/>
            <a:chOff x="-8052" y="1749159"/>
            <a:chExt cx="10443548" cy="972406"/>
          </a:xfrm>
        </p:grpSpPr>
        <p:sp>
          <p:nvSpPr>
            <p:cNvPr id="16" name="Rectangle 15">
              <a:extLst/>
            </p:cNvPr>
            <p:cNvSpPr/>
            <p:nvPr/>
          </p:nvSpPr>
          <p:spPr>
            <a:xfrm>
              <a:off x="678059" y="1749159"/>
              <a:ext cx="9757437"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dirty="0" err="1">
                  <a:solidFill>
                    <a:prstClr val="black"/>
                  </a:solidFill>
                  <a:latin typeface="Times New Roman" panose="02020603050405020304" pitchFamily="18" charset="0"/>
                  <a:cs typeface="Times New Roman" panose="02020603050405020304" pitchFamily="18" charset="0"/>
                </a:rPr>
                <a:t>Vận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dụng</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Trải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7" name="Oval 16">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black">
                      <a:lumMod val="95000"/>
                      <a:lumOff val="5000"/>
                    </a:prstClr>
                  </a:solidFill>
                  <a:cs typeface="Arial" panose="020B0604020202020204" pitchFamily="34" charset="0"/>
                </a:rPr>
                <a:t>3</a:t>
              </a:r>
            </a:p>
          </p:txBody>
        </p:sp>
      </p:grpSp>
      <p:pic>
        <p:nvPicPr>
          <p:cNvPr id="122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4857750"/>
            <a:ext cx="9144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0"/>
            <a:ext cx="92202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91000" y="3276600"/>
            <a:ext cx="4572000" cy="1981200"/>
          </a:xfrm>
          <a:prstGeom prst="rect">
            <a:avLst/>
          </a:prstGeom>
          <a:noFill/>
        </p:spPr>
        <p:txBody>
          <a:bodyPr>
            <a:prstTxWarp prst="textPlain">
              <a:avLst/>
            </a:prstTxWarp>
            <a:spAutoFit/>
          </a:bodyPr>
          <a:lstStyle/>
          <a:p>
            <a:pPr algn="ctr">
              <a:defRPr/>
            </a:pPr>
            <a:r>
              <a:rPr lang="vi-VN" sz="3375" dirty="0">
                <a:ln w="6600">
                  <a:solidFill>
                    <a:srgbClr val="E7481D"/>
                  </a:solidFill>
                  <a:prstDash val="solid"/>
                </a:ln>
                <a:solidFill>
                  <a:srgbClr val="3333CC"/>
                </a:solidFill>
                <a:effectLst>
                  <a:outerShdw dist="38100" dir="2700000" algn="tl" rotWithShape="0">
                    <a:srgbClr val="E7481D"/>
                  </a:outerShdw>
                </a:effectLst>
                <a:latin typeface="Times New Roman" panose="02020603050405020304" pitchFamily="18" charset="0"/>
                <a:cs typeface="Times New Roman" panose="02020603050405020304" pitchFamily="18" charset="0"/>
              </a:rPr>
              <a:t>KHÁM PHÁ</a:t>
            </a:r>
          </a:p>
        </p:txBody>
      </p:sp>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000500" y="33147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800"/>
          </a:p>
        </p:txBody>
      </p:sp>
      <p:sp>
        <p:nvSpPr>
          <p:cNvPr id="14339" name="AutoShape 5"/>
          <p:cNvSpPr>
            <a:spLocks/>
          </p:cNvSpPr>
          <p:nvPr/>
        </p:nvSpPr>
        <p:spPr bwMode="auto">
          <a:xfrm>
            <a:off x="4327525" y="506413"/>
            <a:ext cx="374650" cy="1627187"/>
          </a:xfrm>
          <a:prstGeom prst="leftBrace">
            <a:avLst>
              <a:gd name="adj1" fmla="val 199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latin typeface="Calibri" panose="020F0502020204030204" pitchFamily="34" charset="0"/>
            </a:endParaRPr>
          </a:p>
        </p:txBody>
      </p:sp>
      <p:sp>
        <p:nvSpPr>
          <p:cNvPr id="14340" name="Text Box 6"/>
          <p:cNvSpPr txBox="1">
            <a:spLocks noChangeArrowheads="1"/>
          </p:cNvSpPr>
          <p:nvPr/>
        </p:nvSpPr>
        <p:spPr bwMode="auto">
          <a:xfrm>
            <a:off x="2982913" y="904875"/>
            <a:ext cx="13827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4800" b="1">
                <a:solidFill>
                  <a:srgbClr val="0000FF"/>
                </a:solidFill>
                <a:latin typeface="Times New Roman" panose="02020603050405020304" pitchFamily="18" charset="0"/>
                <a:ea typeface="SimSun" panose="02010600030101010101" pitchFamily="2" charset="-122"/>
              </a:rPr>
              <a:t>1cm</a:t>
            </a:r>
            <a:endParaRPr lang="en-US" altLang="zh-CN" sz="4800" b="1">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341" name="Text Box 7"/>
          <p:cNvSpPr txBox="1">
            <a:spLocks noChangeArrowheads="1"/>
          </p:cNvSpPr>
          <p:nvPr/>
        </p:nvSpPr>
        <p:spPr bwMode="auto">
          <a:xfrm>
            <a:off x="5067300" y="4081463"/>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800"/>
          </a:p>
        </p:txBody>
      </p:sp>
      <p:sp>
        <p:nvSpPr>
          <p:cNvPr id="69642" name="Text Box 10"/>
          <p:cNvSpPr txBox="1">
            <a:spLocks noChangeArrowheads="1"/>
          </p:cNvSpPr>
          <p:nvPr/>
        </p:nvSpPr>
        <p:spPr bwMode="auto">
          <a:xfrm>
            <a:off x="1694090" y="3429000"/>
            <a:ext cx="919415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4000" b="1" dirty="0" err="1" smtClean="0">
                <a:solidFill>
                  <a:srgbClr val="C00000"/>
                </a:solidFill>
                <a:latin typeface="Times New Roman" panose="02020603050405020304" pitchFamily="18" charset="0"/>
                <a:ea typeface="SimSun" panose="02010600030101010101" pitchFamily="2" charset="-122"/>
              </a:rPr>
              <a:t>Xăng</a:t>
            </a:r>
            <a:r>
              <a:rPr lang="en-US" altLang="zh-CN" sz="4000" b="1" dirty="0" smtClean="0">
                <a:solidFill>
                  <a:srgbClr val="C00000"/>
                </a:solidFill>
                <a:latin typeface="Times New Roman" panose="02020603050405020304" pitchFamily="18" charset="0"/>
                <a:ea typeface="SimSun" panose="02010600030101010101" pitchFamily="2" charset="-122"/>
              </a:rPr>
              <a:t> </a:t>
            </a:r>
            <a:r>
              <a:rPr lang="en-US" altLang="zh-CN" sz="4000" b="1" dirty="0" err="1" smtClean="0">
                <a:solidFill>
                  <a:srgbClr val="C00000"/>
                </a:solidFill>
                <a:latin typeface="Times New Roman" panose="02020603050405020304" pitchFamily="18" charset="0"/>
                <a:ea typeface="SimSun" panose="02010600030101010101" pitchFamily="2" charset="-122"/>
              </a:rPr>
              <a:t>ti</a:t>
            </a:r>
            <a:r>
              <a:rPr lang="en-US" altLang="zh-CN" sz="4000" b="1" dirty="0" smtClean="0">
                <a:solidFill>
                  <a:srgbClr val="C00000"/>
                </a:solidFill>
                <a:latin typeface="Times New Roman" panose="02020603050405020304" pitchFamily="18" charset="0"/>
                <a:ea typeface="SimSun" panose="02010600030101010101" pitchFamily="2" charset="-122"/>
              </a:rPr>
              <a:t> – </a:t>
            </a:r>
            <a:r>
              <a:rPr lang="en-US" altLang="zh-CN" sz="4000" b="1" dirty="0" err="1" smtClean="0">
                <a:solidFill>
                  <a:srgbClr val="C00000"/>
                </a:solidFill>
                <a:latin typeface="Times New Roman" panose="02020603050405020304" pitchFamily="18" charset="0"/>
                <a:ea typeface="SimSun" panose="02010600030101010101" pitchFamily="2" charset="-122"/>
              </a:rPr>
              <a:t>mét</a:t>
            </a:r>
            <a:r>
              <a:rPr lang="en-US" altLang="zh-CN" sz="4000" b="1" dirty="0" smtClean="0">
                <a:solidFill>
                  <a:srgbClr val="C00000"/>
                </a:solidFill>
                <a:latin typeface="Times New Roman" panose="02020603050405020304" pitchFamily="18" charset="0"/>
                <a:ea typeface="SimSun" panose="02010600030101010101" pitchFamily="2" charset="-122"/>
              </a:rPr>
              <a:t> </a:t>
            </a:r>
            <a:r>
              <a:rPr lang="en-US" altLang="zh-CN" sz="4000" b="1" dirty="0" err="1" smtClean="0">
                <a:solidFill>
                  <a:srgbClr val="C00000"/>
                </a:solidFill>
                <a:latin typeface="Times New Roman" panose="02020603050405020304" pitchFamily="18" charset="0"/>
                <a:ea typeface="SimSun" panose="02010600030101010101" pitchFamily="2" charset="-122"/>
              </a:rPr>
              <a:t>vuông</a:t>
            </a:r>
            <a:r>
              <a:rPr lang="en-US" altLang="zh-CN" sz="4000" b="1" dirty="0" smtClean="0">
                <a:solidFill>
                  <a:srgbClr val="C00000"/>
                </a:solidFill>
                <a:latin typeface="Times New Roman" panose="02020603050405020304" pitchFamily="18" charset="0"/>
                <a:ea typeface="SimSun" panose="02010600030101010101" pitchFamily="2" charset="-122"/>
              </a:rPr>
              <a:t> </a:t>
            </a:r>
            <a:r>
              <a:rPr lang="en-US" altLang="zh-CN" sz="4000" b="1" dirty="0" err="1" smtClean="0">
                <a:solidFill>
                  <a:srgbClr val="0000FF"/>
                </a:solidFill>
                <a:latin typeface="Times New Roman" panose="02020603050405020304" pitchFamily="18" charset="0"/>
                <a:ea typeface="SimSun" panose="02010600030101010101" pitchFamily="2" charset="-122"/>
              </a:rPr>
              <a:t>l</a:t>
            </a:r>
            <a:r>
              <a:rPr lang="en-US" altLang="zh-CN" sz="4000" b="1" dirty="0" err="1" smtClean="0">
                <a:solidFill>
                  <a:srgbClr val="0000FF"/>
                </a:solidFill>
                <a:latin typeface="Times New Roman" panose="02020603050405020304" pitchFamily="18" charset="0"/>
                <a:ea typeface="SimSun" panose="02010600030101010101" pitchFamily="2" charset="-122"/>
                <a:cs typeface="Times New Roman" panose="02020603050405020304" pitchFamily="18" charset="0"/>
              </a:rPr>
              <a:t>à</a:t>
            </a:r>
            <a:r>
              <a:rPr lang="en-US" altLang="zh-CN" sz="4000" b="1" dirty="0" smtClean="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diện</a:t>
            </a:r>
            <a:r>
              <a:rPr lang="en-US" altLang="zh-CN" sz="4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tích</a:t>
            </a:r>
            <a:r>
              <a:rPr lang="en-US" altLang="zh-CN" sz="4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của</a:t>
            </a:r>
            <a:r>
              <a:rPr lang="en-US" altLang="zh-CN" sz="4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hình</a:t>
            </a:r>
            <a:r>
              <a:rPr lang="en-US" altLang="zh-CN" sz="4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vuông</a:t>
            </a:r>
            <a:r>
              <a:rPr lang="en-US" altLang="zh-CN" sz="4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có</a:t>
            </a:r>
            <a:r>
              <a:rPr lang="en-US" altLang="zh-CN" sz="4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cạnh</a:t>
            </a:r>
            <a:r>
              <a:rPr lang="en-US" altLang="zh-CN" sz="4000" b="1" dirty="0">
                <a:solidFill>
                  <a:srgbClr val="0000FF"/>
                </a:solidFill>
                <a:latin typeface="Times New Roman" panose="02020603050405020304" pitchFamily="18" charset="0"/>
                <a:ea typeface="SimSun" panose="02010600030101010101" pitchFamily="2" charset="-122"/>
              </a:rPr>
              <a:t> </a:t>
            </a:r>
            <a:r>
              <a:rPr lang="en-US" altLang="zh-CN" sz="4000" b="1" dirty="0" err="1">
                <a:solidFill>
                  <a:srgbClr val="0000FF"/>
                </a:solidFill>
                <a:latin typeface="Times New Roman" panose="02020603050405020304" pitchFamily="18" charset="0"/>
                <a:ea typeface="SimSun" panose="02010600030101010101" pitchFamily="2" charset="-122"/>
              </a:rPr>
              <a:t>dài</a:t>
            </a:r>
            <a:r>
              <a:rPr lang="en-US" altLang="zh-CN" sz="4000" b="1" dirty="0">
                <a:solidFill>
                  <a:srgbClr val="0000FF"/>
                </a:solidFill>
                <a:latin typeface="Times New Roman" panose="02020603050405020304" pitchFamily="18" charset="0"/>
                <a:ea typeface="SimSun" panose="02010600030101010101" pitchFamily="2" charset="-122"/>
              </a:rPr>
              <a:t> 1cm.</a:t>
            </a:r>
          </a:p>
        </p:txBody>
      </p:sp>
      <p:sp>
        <p:nvSpPr>
          <p:cNvPr id="14343" name="Rectangle 12"/>
          <p:cNvSpPr>
            <a:spLocks noChangeArrowheads="1"/>
          </p:cNvSpPr>
          <p:nvPr/>
        </p:nvSpPr>
        <p:spPr bwMode="auto">
          <a:xfrm>
            <a:off x="4700588" y="506413"/>
            <a:ext cx="1852612" cy="1627187"/>
          </a:xfrm>
          <a:prstGeom prst="rect">
            <a:avLst/>
          </a:prstGeom>
          <a:solidFill>
            <a:srgbClr val="0000FF"/>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800">
              <a:solidFill>
                <a:srgbClr val="0000FF"/>
              </a:solidFill>
              <a:latin typeface="Calibri" panose="020F0502020204030204" pitchFamily="34" charset="0"/>
            </a:endParaRPr>
          </a:p>
        </p:txBody>
      </p:sp>
      <p:sp>
        <p:nvSpPr>
          <p:cNvPr id="12" name="Text Box 9"/>
          <p:cNvSpPr txBox="1">
            <a:spLocks noChangeArrowheads="1"/>
          </p:cNvSpPr>
          <p:nvPr/>
        </p:nvSpPr>
        <p:spPr bwMode="auto">
          <a:xfrm>
            <a:off x="4838700" y="906463"/>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zh-CN" sz="4400" b="1">
                <a:solidFill>
                  <a:srgbClr val="FFFF00"/>
                </a:solidFill>
                <a:latin typeface="Times New Roman" panose="02020603050405020304" pitchFamily="18" charset="0"/>
                <a:ea typeface="SimSun" panose="02010600030101010101" pitchFamily="2" charset="-122"/>
              </a:rPr>
              <a:t>1cm</a:t>
            </a:r>
            <a:r>
              <a:rPr lang="en-US" altLang="zh-CN" sz="4400" b="1" baseline="30000">
                <a:solidFill>
                  <a:srgbClr val="FFFF00"/>
                </a:solidFill>
                <a:latin typeface="Times New Roman" panose="02020603050405020304" pitchFamily="18" charset="0"/>
                <a:ea typeface="SimSun" panose="02010600030101010101" pitchFamily="2" charset="-122"/>
              </a:rPr>
              <a:t>2</a:t>
            </a:r>
            <a:endParaRPr lang="en-US" altLang="zh-CN" sz="4400" b="1" baseline="30000">
              <a:solidFill>
                <a:srgbClr val="FFFF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9" name="Rectangle 39"/>
          <p:cNvSpPr>
            <a:spLocks noChangeArrowheads="1"/>
          </p:cNvSpPr>
          <p:nvPr/>
        </p:nvSpPr>
        <p:spPr bwMode="auto">
          <a:xfrm>
            <a:off x="1461516" y="2738191"/>
            <a:ext cx="9067955" cy="9191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3800" b="1" dirty="0" err="1">
                <a:solidFill>
                  <a:srgbClr val="C00000"/>
                </a:solidFill>
                <a:latin typeface="Times New Roman" panose="02020603050405020304" pitchFamily="18" charset="0"/>
                <a:cs typeface="Times New Roman" panose="02020603050405020304" pitchFamily="18" charset="0"/>
              </a:rPr>
              <a:t>T</a:t>
            </a:r>
            <a:r>
              <a:rPr lang="en-US" sz="3800" b="1" dirty="0" err="1" smtClean="0">
                <a:solidFill>
                  <a:srgbClr val="C00000"/>
                </a:solidFill>
                <a:latin typeface="Times New Roman" panose="02020603050405020304" pitchFamily="18" charset="0"/>
                <a:cs typeface="Times New Roman" panose="02020603050405020304" pitchFamily="18" charset="0"/>
              </a:rPr>
              <a:t>hế</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nào</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là</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xăng</a:t>
            </a:r>
            <a:r>
              <a:rPr lang="en-US" sz="3800" b="1" dirty="0" smtClean="0">
                <a:solidFill>
                  <a:srgbClr val="C00000"/>
                </a:solidFill>
                <a:latin typeface="Times New Roman" panose="02020603050405020304" pitchFamily="18" charset="0"/>
                <a:cs typeface="Times New Roman" panose="02020603050405020304" pitchFamily="18" charset="0"/>
              </a:rPr>
              <a:t> – </a:t>
            </a:r>
            <a:r>
              <a:rPr lang="en-US" sz="3800" b="1" dirty="0" err="1" smtClean="0">
                <a:solidFill>
                  <a:srgbClr val="C00000"/>
                </a:solidFill>
                <a:latin typeface="Times New Roman" panose="02020603050405020304" pitchFamily="18" charset="0"/>
                <a:cs typeface="Times New Roman" panose="02020603050405020304" pitchFamily="18" charset="0"/>
              </a:rPr>
              <a:t>ti</a:t>
            </a:r>
            <a:r>
              <a:rPr lang="en-US" sz="3800" b="1" dirty="0" smtClean="0">
                <a:solidFill>
                  <a:srgbClr val="C00000"/>
                </a:solidFill>
                <a:latin typeface="Times New Roman" panose="02020603050405020304" pitchFamily="18" charset="0"/>
                <a:cs typeface="Times New Roman" panose="02020603050405020304" pitchFamily="18" charset="0"/>
              </a:rPr>
              <a:t> – </a:t>
            </a:r>
            <a:r>
              <a:rPr lang="en-US" sz="3800" b="1" dirty="0" err="1" smtClean="0">
                <a:solidFill>
                  <a:srgbClr val="C00000"/>
                </a:solidFill>
                <a:latin typeface="Times New Roman" panose="02020603050405020304" pitchFamily="18" charset="0"/>
                <a:cs typeface="Times New Roman" panose="02020603050405020304" pitchFamily="18" charset="0"/>
              </a:rPr>
              <a:t>mét</a:t>
            </a:r>
            <a:r>
              <a:rPr lang="en-US" sz="3800" b="1" dirty="0" smtClean="0">
                <a:solidFill>
                  <a:srgbClr val="C00000"/>
                </a:solidFill>
                <a:latin typeface="Times New Roman" panose="02020603050405020304" pitchFamily="18" charset="0"/>
                <a:cs typeface="Times New Roman" panose="02020603050405020304" pitchFamily="18" charset="0"/>
              </a:rPr>
              <a:t> </a:t>
            </a:r>
            <a:r>
              <a:rPr lang="en-US" sz="3800" b="1" dirty="0" err="1" smtClean="0">
                <a:solidFill>
                  <a:srgbClr val="C00000"/>
                </a:solidFill>
                <a:latin typeface="Times New Roman" panose="02020603050405020304" pitchFamily="18" charset="0"/>
                <a:cs typeface="Times New Roman" panose="02020603050405020304" pitchFamily="18" charset="0"/>
              </a:rPr>
              <a:t>vuông</a:t>
            </a:r>
            <a:r>
              <a:rPr lang="en-US" sz="3800" b="1" dirty="0" smtClean="0">
                <a:solidFill>
                  <a:srgbClr val="C00000"/>
                </a:solidFill>
                <a:latin typeface="Times New Roman" panose="02020603050405020304" pitchFamily="18" charset="0"/>
                <a:cs typeface="Times New Roman" panose="02020603050405020304" pitchFamily="18" charset="0"/>
              </a:rPr>
              <a:t>?</a:t>
            </a:r>
            <a:endParaRPr lang="en-US" sz="3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9642"/>
                                        </p:tgtEl>
                                        <p:attrNameLst>
                                          <p:attrName>style.visibility</p:attrName>
                                        </p:attrNameLst>
                                      </p:cBhvr>
                                      <p:to>
                                        <p:strVal val="visible"/>
                                      </p:to>
                                    </p:set>
                                    <p:animEffect transition="in" filter="barn(inVertical)">
                                      <p:cBhvr>
                                        <p:cTn id="17" dur="500"/>
                                        <p:tgtEl>
                                          <p:spTgt spid="696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p:bldP spid="12" grpId="0"/>
      <p:bldP spid="9" grpId="0" animBg="1"/>
      <p:bldP spid="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2.4|3.4|2.5|3.3"/>
</p:tagLst>
</file>

<file path=ppt/tags/tag10.xml><?xml version="1.0" encoding="utf-8"?>
<p:tagLst xmlns:a="http://schemas.openxmlformats.org/drawingml/2006/main" xmlns:r="http://schemas.openxmlformats.org/officeDocument/2006/relationships" xmlns:p="http://schemas.openxmlformats.org/presentationml/2006/main">
  <p:tag name="TIMING" val="|0.6|1.6|5.8|3.1|2.7|3|3.6"/>
</p:tagLst>
</file>

<file path=ppt/tags/tag11.xml><?xml version="1.0" encoding="utf-8"?>
<p:tagLst xmlns:a="http://schemas.openxmlformats.org/drawingml/2006/main" xmlns:r="http://schemas.openxmlformats.org/officeDocument/2006/relationships" xmlns:p="http://schemas.openxmlformats.org/presentationml/2006/main">
  <p:tag name="TIMING" val="|0.6|1.6|5.8|3.1|2.7|3|3.6"/>
</p:tagLst>
</file>

<file path=ppt/tags/tag12.xml><?xml version="1.0" encoding="utf-8"?>
<p:tagLst xmlns:a="http://schemas.openxmlformats.org/drawingml/2006/main" xmlns:r="http://schemas.openxmlformats.org/officeDocument/2006/relationships" xmlns:p="http://schemas.openxmlformats.org/presentationml/2006/main">
  <p:tag name="TIMING" val="|1.5|6.7|1.4|1.1|1.1|1.1|1.5|1.5"/>
</p:tagLst>
</file>

<file path=ppt/tags/tag13.xml><?xml version="1.0" encoding="utf-8"?>
<p:tagLst xmlns:a="http://schemas.openxmlformats.org/drawingml/2006/main" xmlns:r="http://schemas.openxmlformats.org/officeDocument/2006/relationships" xmlns:p="http://schemas.openxmlformats.org/presentationml/2006/main">
  <p:tag name="TIMING" val="|0.4|2.6|3.2|2.4|1.6|1.4"/>
</p:tagLst>
</file>

<file path=ppt/tags/tag2.xml><?xml version="1.0" encoding="utf-8"?>
<p:tagLst xmlns:a="http://schemas.openxmlformats.org/drawingml/2006/main" xmlns:r="http://schemas.openxmlformats.org/officeDocument/2006/relationships" xmlns:p="http://schemas.openxmlformats.org/presentationml/2006/main">
  <p:tag name="TIMING" val="|0.4|0.9|2.7|1.5|3.2|1.0|2.8|2.1|2.7|2.7|1.4|1.2|1.2|1.7|1.7|2.2|2.1|3.9|1.3|4.8|2.7|3.0"/>
</p:tagLst>
</file>

<file path=ppt/tags/tag3.xml><?xml version="1.0" encoding="utf-8"?>
<p:tagLst xmlns:a="http://schemas.openxmlformats.org/drawingml/2006/main" xmlns:r="http://schemas.openxmlformats.org/officeDocument/2006/relationships" xmlns:p="http://schemas.openxmlformats.org/presentationml/2006/main">
  <p:tag name="TIMING" val="|1.1|3.3"/>
</p:tagLst>
</file>

<file path=ppt/tags/tag4.xml><?xml version="1.0" encoding="utf-8"?>
<p:tagLst xmlns:a="http://schemas.openxmlformats.org/drawingml/2006/main" xmlns:r="http://schemas.openxmlformats.org/officeDocument/2006/relationships" xmlns:p="http://schemas.openxmlformats.org/presentationml/2006/main">
  <p:tag name="TIMING" val="|0.6|2|1|1|1.1|1.1|3.1|1.9|5.4|1.8|2.3|2.7|2|3.2"/>
</p:tagLst>
</file>

<file path=ppt/tags/tag5.xml><?xml version="1.0" encoding="utf-8"?>
<p:tagLst xmlns:a="http://schemas.openxmlformats.org/drawingml/2006/main" xmlns:r="http://schemas.openxmlformats.org/officeDocument/2006/relationships" xmlns:p="http://schemas.openxmlformats.org/presentationml/2006/main">
  <p:tag name="TIMING" val="|0.7|1.7|2.5|1.5|3.1|1.7|1.5|2.8"/>
</p:tagLst>
</file>

<file path=ppt/tags/tag6.xml><?xml version="1.0" encoding="utf-8"?>
<p:tagLst xmlns:a="http://schemas.openxmlformats.org/drawingml/2006/main" xmlns:r="http://schemas.openxmlformats.org/officeDocument/2006/relationships" xmlns:p="http://schemas.openxmlformats.org/presentationml/2006/main">
  <p:tag name="TIMING" val="|2.6|4.8|3|2.3|2"/>
</p:tagLst>
</file>

<file path=ppt/tags/tag7.xml><?xml version="1.0" encoding="utf-8"?>
<p:tagLst xmlns:a="http://schemas.openxmlformats.org/drawingml/2006/main" xmlns:r="http://schemas.openxmlformats.org/officeDocument/2006/relationships" xmlns:p="http://schemas.openxmlformats.org/presentationml/2006/main">
  <p:tag name="TIMING" val="|1|1.8|2.6|1.2|2.5|2.1|1.7|1.7|1.6"/>
</p:tagLst>
</file>

<file path=ppt/tags/tag8.xml><?xml version="1.0" encoding="utf-8"?>
<p:tagLst xmlns:a="http://schemas.openxmlformats.org/drawingml/2006/main" xmlns:r="http://schemas.openxmlformats.org/officeDocument/2006/relationships" xmlns:p="http://schemas.openxmlformats.org/presentationml/2006/main">
  <p:tag name="TIMING" val="|1|1.8|2.6|1.2|2.5|2.1|1.7|1.7|1.6"/>
</p:tagLst>
</file>

<file path=ppt/tags/tag9.xml><?xml version="1.0" encoding="utf-8"?>
<p:tagLst xmlns:a="http://schemas.openxmlformats.org/drawingml/2006/main" xmlns:r="http://schemas.openxmlformats.org/officeDocument/2006/relationships" xmlns:p="http://schemas.openxmlformats.org/presentationml/2006/main">
  <p:tag name="TIMING" val="|0.5|1.5|1.4|4.9|2.3|3.5|3.5|2.6|3.3|2.6|2.9|1.8|2.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1185</Words>
  <Application>Microsoft Office PowerPoint</Application>
  <PresentationFormat>Custom</PresentationFormat>
  <Paragraphs>234</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NHẬN BIẾT  MỐI QUAN HỆ  GIỮA MÉT  VUÔNG VÀ  ĐỀ -xI -MÉT  VUÔNG </vt:lpstr>
      <vt:lpstr>Mỗi hàng có 10 hình vuông nhỏ, có 10 hàng. Hỏi hình vuông lớn có bao nhiêu ô vuông nhỏ? </vt:lpstr>
      <vt:lpstr>Vậy diện tích hình vuông lớn có có cạnh dài 1m bằng bao nhiêu diện tích hình vuông nhỏ có cạnh 1dm?</vt:lpstr>
      <vt:lpstr>PowerPoint Presentation</vt:lpstr>
      <vt:lpstr>1 dm2 bằng bao nhiêu xăng-ti-mét vuông?</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vt:lpstr>
      <vt:lpstr>PowerPoint Presentation</vt:lpstr>
      <vt:lpstr>PowerPoint Presentation</vt:lpstr>
      <vt:lpstr>PowerPoint Presentation</vt:lpstr>
      <vt:lpstr>PowerPoint Presentation</vt:lpstr>
      <vt:lpstr>PowerPoint Presentation</vt:lpstr>
      <vt:lpstr>Người ta trồng ngô trên một thửa ruộng hình chữ nhật có chiều rộng bằng 40m, chiều dài gấp đôi chiều rộng. Trung bình cứ 100m2 thu được 50kg ngô. Hỏi trên cả thửa ruộng đó người ta thu hoạch được bao nhiêu tạ ngô?</vt:lpstr>
      <vt:lpstr>PowerPoint Presentation</vt:lpstr>
      <vt:lpstr>PowerPoint Presentation</vt:lpstr>
      <vt:lpstr>PowerPoint Presentation</vt:lpstr>
    </vt:vector>
  </TitlesOfParts>
  <Company>VPUBND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TTTH</dc:creator>
  <cp:lastModifiedBy>Admin</cp:lastModifiedBy>
  <cp:revision>91</cp:revision>
  <dcterms:created xsi:type="dcterms:W3CDTF">2009-11-03T12:55:55Z</dcterms:created>
  <dcterms:modified xsi:type="dcterms:W3CDTF">2021-11-19T09:16:07Z</dcterms:modified>
</cp:coreProperties>
</file>