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65" r:id="rId3"/>
    <p:sldId id="308" r:id="rId4"/>
    <p:sldId id="259" r:id="rId5"/>
    <p:sldId id="309" r:id="rId6"/>
    <p:sldId id="268" r:id="rId7"/>
    <p:sldId id="314" r:id="rId8"/>
    <p:sldId id="289" r:id="rId9"/>
    <p:sldId id="299" r:id="rId10"/>
    <p:sldId id="300" r:id="rId11"/>
    <p:sldId id="303" r:id="rId12"/>
    <p:sldId id="296" r:id="rId13"/>
    <p:sldId id="306" r:id="rId14"/>
    <p:sldId id="305" r:id="rId15"/>
    <p:sldId id="310" r:id="rId16"/>
    <p:sldId id="316" r:id="rId17"/>
    <p:sldId id="317" r:id="rId18"/>
    <p:sldId id="312" r:id="rId19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7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9" autoAdjust="0"/>
    <p:restoredTop sz="94660"/>
  </p:normalViewPr>
  <p:slideViewPr>
    <p:cSldViewPr>
      <p:cViewPr varScale="1">
        <p:scale>
          <a:sx n="83" d="100"/>
          <a:sy n="83" d="100"/>
        </p:scale>
        <p:origin x="81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rút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gọn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endParaRPr lang="en-US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2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2"/>
      <dgm:spPr/>
    </dgm:pt>
    <dgm:pt modelId="{AC2B4F2C-FF8C-404D-92B0-C7C0A29210D1}" type="pres">
      <dgm:prSet presAssocID="{5BE2D0CB-5BBD-4A03-A3CB-F48B34989FA3}" presName="dstNode" presStyleLbl="node1" presStyleIdx="0" presStyleCnt="2"/>
      <dgm:spPr/>
    </dgm:pt>
    <dgm:pt modelId="{16095D2C-57B4-48CA-953C-267BD9DD484B}" type="pres">
      <dgm:prSet presAssocID="{5DD8EB11-5406-4D7D-A4B3-982550787B16}" presName="text_1" presStyleLbl="node1" presStyleIdx="0" presStyleCnt="2" custScaleX="116565" custLinFactNeighborX="27766" custLinFactNeighborY="-5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2" custLinFactNeighborX="-63538" custLinFactNeighborY="9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2" custScaleX="116565" custScaleY="88420" custLinFactNeighborX="8717" custLinFactNeighborY="-5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95EA930-0888-4285-BEF8-AB41D85CF5A2}" type="presOf" srcId="{2539990F-C84A-42AC-88CF-45ED9AC1F08B}" destId="{DB69836F-FE00-4372-B69A-DF0D28029991}" srcOrd="0" destOrd="0" presId="urn:microsoft.com/office/officeart/2008/layout/VerticalCurvedList"/>
    <dgm:cxn modelId="{E454301E-FDD9-45E9-824A-519ED81A312E}" type="presOf" srcId="{5DD8EB11-5406-4D7D-A4B3-982550787B16}" destId="{16095D2C-57B4-48CA-953C-267BD9DD484B}" srcOrd="0" destOrd="0" presId="urn:microsoft.com/office/officeart/2008/layout/VerticalCurvedList"/>
    <dgm:cxn modelId="{B2649783-21D9-4217-BE72-ADBD777870DB}" type="presOf" srcId="{C9CE7A57-E5A3-450C-8737-C72D44C4E0F3}" destId="{D0EDBA11-CE96-4FCC-BFE8-4DE9D160E032}" srcOrd="0" destOrd="0" presId="urn:microsoft.com/office/officeart/2008/layout/VerticalCurvedList"/>
    <dgm:cxn modelId="{2A72F378-8BC2-4050-866B-9FC34E6D0600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B0AD537E-A14E-4399-B52A-B6C82650F3FA}" type="presParOf" srcId="{3059196D-AF0C-4463-A93E-812664631BA3}" destId="{558D9870-05E2-484E-9241-818D42D9FADA}" srcOrd="0" destOrd="0" presId="urn:microsoft.com/office/officeart/2008/layout/VerticalCurvedList"/>
    <dgm:cxn modelId="{B829DBCC-A5CB-4DAB-A120-713716FE339B}" type="presParOf" srcId="{558D9870-05E2-484E-9241-818D42D9FADA}" destId="{39FD721C-A262-4C4E-B494-AC1732E6F3A0}" srcOrd="0" destOrd="0" presId="urn:microsoft.com/office/officeart/2008/layout/VerticalCurvedList"/>
    <dgm:cxn modelId="{080D9362-C8C2-453F-93B1-CE39BA3ABC48}" type="presParOf" srcId="{39FD721C-A262-4C4E-B494-AC1732E6F3A0}" destId="{849B6A22-FC21-4DC5-A1AF-CBADFA6E7F70}" srcOrd="0" destOrd="0" presId="urn:microsoft.com/office/officeart/2008/layout/VerticalCurvedList"/>
    <dgm:cxn modelId="{91658A43-559F-470E-B08C-08EE8B45C15E}" type="presParOf" srcId="{39FD721C-A262-4C4E-B494-AC1732E6F3A0}" destId="{D0EDBA11-CE96-4FCC-BFE8-4DE9D160E032}" srcOrd="1" destOrd="0" presId="urn:microsoft.com/office/officeart/2008/layout/VerticalCurvedList"/>
    <dgm:cxn modelId="{9CFEB0C7-5E1D-4265-9511-14FC7374B571}" type="presParOf" srcId="{39FD721C-A262-4C4E-B494-AC1732E6F3A0}" destId="{AF90F929-E81A-499C-8856-3125BD5771DB}" srcOrd="2" destOrd="0" presId="urn:microsoft.com/office/officeart/2008/layout/VerticalCurvedList"/>
    <dgm:cxn modelId="{0DBBF582-DCAC-4924-99D0-60A66AEFE1C3}" type="presParOf" srcId="{39FD721C-A262-4C4E-B494-AC1732E6F3A0}" destId="{AC2B4F2C-FF8C-404D-92B0-C7C0A29210D1}" srcOrd="3" destOrd="0" presId="urn:microsoft.com/office/officeart/2008/layout/VerticalCurvedList"/>
    <dgm:cxn modelId="{C92FFFD8-A90B-4560-809F-A7F0153B9A14}" type="presParOf" srcId="{558D9870-05E2-484E-9241-818D42D9FADA}" destId="{16095D2C-57B4-48CA-953C-267BD9DD484B}" srcOrd="1" destOrd="0" presId="urn:microsoft.com/office/officeart/2008/layout/VerticalCurvedList"/>
    <dgm:cxn modelId="{8647977D-BCB9-40BA-9695-BC1DF44FF07C}" type="presParOf" srcId="{558D9870-05E2-484E-9241-818D42D9FADA}" destId="{57F98E08-EB63-4773-8250-9B6C8F0D79DB}" srcOrd="2" destOrd="0" presId="urn:microsoft.com/office/officeart/2008/layout/VerticalCurvedList"/>
    <dgm:cxn modelId="{4F30C770-C343-49EF-8275-8CA4EDF234ED}" type="presParOf" srcId="{57F98E08-EB63-4773-8250-9B6C8F0D79DB}" destId="{73F439AE-4020-45C5-B27A-2DB6095092F8}" srcOrd="0" destOrd="0" presId="urn:microsoft.com/office/officeart/2008/layout/VerticalCurvedList"/>
    <dgm:cxn modelId="{078E24EF-3F85-4373-A83C-E057B74D909E}" type="presParOf" srcId="{558D9870-05E2-484E-9241-818D42D9FADA}" destId="{DB69836F-FE00-4372-B69A-DF0D28029991}" srcOrd="3" destOrd="0" presId="urn:microsoft.com/office/officeart/2008/layout/VerticalCurvedList"/>
    <dgm:cxn modelId="{B32EE031-5C73-4E4F-921D-144A3F74806B}" type="presParOf" srcId="{558D9870-05E2-484E-9241-818D42D9FADA}" destId="{A23500C6-60B1-485B-9CAE-0E2BED65C988}" srcOrd="4" destOrd="0" presId="urn:microsoft.com/office/officeart/2008/layout/VerticalCurvedList"/>
    <dgm:cxn modelId="{38B71CE0-91B4-4072-864C-1987856CA06D}" type="presParOf" srcId="{A23500C6-60B1-485B-9CAE-0E2BED65C988}" destId="{425517B2-2BDC-437A-9C2F-A102F25D4F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rút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gọn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endParaRPr lang="en-US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2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2"/>
      <dgm:spPr/>
    </dgm:pt>
    <dgm:pt modelId="{AC2B4F2C-FF8C-404D-92B0-C7C0A29210D1}" type="pres">
      <dgm:prSet presAssocID="{5BE2D0CB-5BBD-4A03-A3CB-F48B34989FA3}" presName="dstNode" presStyleLbl="node1" presStyleIdx="0" presStyleCnt="2"/>
      <dgm:spPr/>
    </dgm:pt>
    <dgm:pt modelId="{16095D2C-57B4-48CA-953C-267BD9DD484B}" type="pres">
      <dgm:prSet presAssocID="{5DD8EB11-5406-4D7D-A4B3-982550787B16}" presName="text_1" presStyleLbl="node1" presStyleIdx="0" presStyleCnt="2" custScaleX="116565" custLinFactNeighborX="27766" custLinFactNeighborY="-5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2" custLinFactNeighborX="-63538" custLinFactNeighborY="9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2" custScaleX="116565" custScaleY="88420" custLinFactNeighborX="8717" custLinFactNeighborY="-5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95EA930-0888-4285-BEF8-AB41D85CF5A2}" type="presOf" srcId="{2539990F-C84A-42AC-88CF-45ED9AC1F08B}" destId="{DB69836F-FE00-4372-B69A-DF0D28029991}" srcOrd="0" destOrd="0" presId="urn:microsoft.com/office/officeart/2008/layout/VerticalCurvedList"/>
    <dgm:cxn modelId="{E454301E-FDD9-45E9-824A-519ED81A312E}" type="presOf" srcId="{5DD8EB11-5406-4D7D-A4B3-982550787B16}" destId="{16095D2C-57B4-48CA-953C-267BD9DD484B}" srcOrd="0" destOrd="0" presId="urn:microsoft.com/office/officeart/2008/layout/VerticalCurvedList"/>
    <dgm:cxn modelId="{B2649783-21D9-4217-BE72-ADBD777870DB}" type="presOf" srcId="{C9CE7A57-E5A3-450C-8737-C72D44C4E0F3}" destId="{D0EDBA11-CE96-4FCC-BFE8-4DE9D160E032}" srcOrd="0" destOrd="0" presId="urn:microsoft.com/office/officeart/2008/layout/VerticalCurvedList"/>
    <dgm:cxn modelId="{2A72F378-8BC2-4050-866B-9FC34E6D0600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B0AD537E-A14E-4399-B52A-B6C82650F3FA}" type="presParOf" srcId="{3059196D-AF0C-4463-A93E-812664631BA3}" destId="{558D9870-05E2-484E-9241-818D42D9FADA}" srcOrd="0" destOrd="0" presId="urn:microsoft.com/office/officeart/2008/layout/VerticalCurvedList"/>
    <dgm:cxn modelId="{B829DBCC-A5CB-4DAB-A120-713716FE339B}" type="presParOf" srcId="{558D9870-05E2-484E-9241-818D42D9FADA}" destId="{39FD721C-A262-4C4E-B494-AC1732E6F3A0}" srcOrd="0" destOrd="0" presId="urn:microsoft.com/office/officeart/2008/layout/VerticalCurvedList"/>
    <dgm:cxn modelId="{080D9362-C8C2-453F-93B1-CE39BA3ABC48}" type="presParOf" srcId="{39FD721C-A262-4C4E-B494-AC1732E6F3A0}" destId="{849B6A22-FC21-4DC5-A1AF-CBADFA6E7F70}" srcOrd="0" destOrd="0" presId="urn:microsoft.com/office/officeart/2008/layout/VerticalCurvedList"/>
    <dgm:cxn modelId="{91658A43-559F-470E-B08C-08EE8B45C15E}" type="presParOf" srcId="{39FD721C-A262-4C4E-B494-AC1732E6F3A0}" destId="{D0EDBA11-CE96-4FCC-BFE8-4DE9D160E032}" srcOrd="1" destOrd="0" presId="urn:microsoft.com/office/officeart/2008/layout/VerticalCurvedList"/>
    <dgm:cxn modelId="{9CFEB0C7-5E1D-4265-9511-14FC7374B571}" type="presParOf" srcId="{39FD721C-A262-4C4E-B494-AC1732E6F3A0}" destId="{AF90F929-E81A-499C-8856-3125BD5771DB}" srcOrd="2" destOrd="0" presId="urn:microsoft.com/office/officeart/2008/layout/VerticalCurvedList"/>
    <dgm:cxn modelId="{0DBBF582-DCAC-4924-99D0-60A66AEFE1C3}" type="presParOf" srcId="{39FD721C-A262-4C4E-B494-AC1732E6F3A0}" destId="{AC2B4F2C-FF8C-404D-92B0-C7C0A29210D1}" srcOrd="3" destOrd="0" presId="urn:microsoft.com/office/officeart/2008/layout/VerticalCurvedList"/>
    <dgm:cxn modelId="{C92FFFD8-A90B-4560-809F-A7F0153B9A14}" type="presParOf" srcId="{558D9870-05E2-484E-9241-818D42D9FADA}" destId="{16095D2C-57B4-48CA-953C-267BD9DD484B}" srcOrd="1" destOrd="0" presId="urn:microsoft.com/office/officeart/2008/layout/VerticalCurvedList"/>
    <dgm:cxn modelId="{8647977D-BCB9-40BA-9695-BC1DF44FF07C}" type="presParOf" srcId="{558D9870-05E2-484E-9241-818D42D9FADA}" destId="{57F98E08-EB63-4773-8250-9B6C8F0D79DB}" srcOrd="2" destOrd="0" presId="urn:microsoft.com/office/officeart/2008/layout/VerticalCurvedList"/>
    <dgm:cxn modelId="{4F30C770-C343-49EF-8275-8CA4EDF234ED}" type="presParOf" srcId="{57F98E08-EB63-4773-8250-9B6C8F0D79DB}" destId="{73F439AE-4020-45C5-B27A-2DB6095092F8}" srcOrd="0" destOrd="0" presId="urn:microsoft.com/office/officeart/2008/layout/VerticalCurvedList"/>
    <dgm:cxn modelId="{078E24EF-3F85-4373-A83C-E057B74D909E}" type="presParOf" srcId="{558D9870-05E2-484E-9241-818D42D9FADA}" destId="{DB69836F-FE00-4372-B69A-DF0D28029991}" srcOrd="3" destOrd="0" presId="urn:microsoft.com/office/officeart/2008/layout/VerticalCurvedList"/>
    <dgm:cxn modelId="{B32EE031-5C73-4E4F-921D-144A3F74806B}" type="presParOf" srcId="{558D9870-05E2-484E-9241-818D42D9FADA}" destId="{A23500C6-60B1-485B-9CAE-0E2BED65C988}" srcOrd="4" destOrd="0" presId="urn:microsoft.com/office/officeart/2008/layout/VerticalCurvedList"/>
    <dgm:cxn modelId="{38B71CE0-91B4-4072-864C-1987856CA06D}" type="presParOf" srcId="{A23500C6-60B1-485B-9CAE-0E2BED65C988}" destId="{425517B2-2BDC-437A-9C2F-A102F25D4F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45413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-13898" y="689778"/>
          <a:ext cx="9532277" cy="155730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6113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rút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gọn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3898" y="689778"/>
        <a:ext cx="9532277" cy="1557307"/>
      </dsp:txXfrm>
    </dsp:sp>
    <dsp:sp modelId="{73F439AE-4020-45C5-B27A-2DB6095092F8}">
      <dsp:nvSpPr>
        <dsp:cNvPr id="0" name=""/>
        <dsp:cNvSpPr/>
      </dsp:nvSpPr>
      <dsp:spPr>
        <a:xfrm>
          <a:off x="-309901" y="602222"/>
          <a:ext cx="1946634" cy="19466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-13898" y="3118336"/>
          <a:ext cx="9532277" cy="137697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6113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endParaRPr lang="en-US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3898" y="3118336"/>
        <a:ext cx="9532277" cy="1376971"/>
      </dsp:txXfrm>
    </dsp:sp>
    <dsp:sp modelId="{425517B2-2BDC-437A-9C2F-A102F25D4FDA}">
      <dsp:nvSpPr>
        <dsp:cNvPr id="0" name=""/>
        <dsp:cNvSpPr/>
      </dsp:nvSpPr>
      <dsp:spPr>
        <a:xfrm>
          <a:off x="-309901" y="2920496"/>
          <a:ext cx="1946634" cy="19466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45413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-13898" y="689778"/>
          <a:ext cx="9532277" cy="155730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6113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rút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gọn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3898" y="689778"/>
        <a:ext cx="9532277" cy="1557307"/>
      </dsp:txXfrm>
    </dsp:sp>
    <dsp:sp modelId="{73F439AE-4020-45C5-B27A-2DB6095092F8}">
      <dsp:nvSpPr>
        <dsp:cNvPr id="0" name=""/>
        <dsp:cNvSpPr/>
      </dsp:nvSpPr>
      <dsp:spPr>
        <a:xfrm>
          <a:off x="-309901" y="602222"/>
          <a:ext cx="1946634" cy="19466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-13898" y="3118336"/>
          <a:ext cx="9532277" cy="137697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6113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endParaRPr lang="en-US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3898" y="3118336"/>
        <a:ext cx="9532277" cy="1376971"/>
      </dsp:txXfrm>
    </dsp:sp>
    <dsp:sp modelId="{425517B2-2BDC-437A-9C2F-A102F25D4FDA}">
      <dsp:nvSpPr>
        <dsp:cNvPr id="0" name=""/>
        <dsp:cNvSpPr/>
      </dsp:nvSpPr>
      <dsp:spPr>
        <a:xfrm>
          <a:off x="-309901" y="2920496"/>
          <a:ext cx="1946634" cy="19466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1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67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7A894-38EC-462D-9FA4-6DC1516C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1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4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2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5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6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4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3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A7A06-A6B0-4E42-BF16-325D5FF4F913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png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image" Target="../media/image20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60" y="3542110"/>
            <a:ext cx="2235994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832" y="1310063"/>
            <a:ext cx="5439966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5205548" y="2672138"/>
            <a:ext cx="2821781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0648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0" y="6096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ts val="1800"/>
              </a:spcBef>
              <a:spcAft>
                <a:spcPts val="600"/>
              </a:spcAft>
            </a:pPr>
            <a:r>
              <a:rPr lang="en-US" altLang="en-US" sz="2800" b="1" dirty="0">
                <a:solidFill>
                  <a:schemeClr val="tx2"/>
                </a:solidFill>
              </a:rPr>
              <a:t>	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1800"/>
              </a:spcBef>
              <a:spcAft>
                <a:spcPts val="600"/>
              </a:spcAft>
            </a:pP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en-US" sz="2800" b="1" dirty="0">
                <a:solidFill>
                  <a:schemeClr val="tx2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33600" y="2580430"/>
                <a:ext cx="8458200" cy="134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𝟓𝟎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𝟏𝟓𝟎</m:t>
                        </m:r>
                      </m:den>
                    </m:f>
                    <m:r>
                      <a:rPr lang="en-US" sz="5400" b="1" i="1">
                        <a:latin typeface="Cambria Math"/>
                      </a:rPr>
                      <m:t>  </m:t>
                    </m:r>
                  </m:oMath>
                </a14:m>
                <a:r>
                  <a:rPr lang="en-US" sz="5400" b="1" dirty="0">
                    <a:latin typeface="Times New Rioman"/>
                  </a:rPr>
                  <a:t> ;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𝟐𝟎</m:t>
                        </m:r>
                      </m:den>
                    </m:f>
                    <m:r>
                      <a:rPr lang="en-US" sz="5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5400" b="1" dirty="0">
                    <a:latin typeface="Times New Rioman"/>
                  </a:rPr>
                  <a:t> ;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𝟑𝟐</m:t>
                        </m:r>
                      </m:den>
                    </m:f>
                    <m:r>
                      <a:rPr lang="en-US" sz="5400" b="1" i="1">
                        <a:latin typeface="Cambria Math"/>
                      </a:rPr>
                      <m:t>  </m:t>
                    </m:r>
                  </m:oMath>
                </a14:m>
                <a:endParaRPr lang="en-US" sz="40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580430"/>
                <a:ext cx="8458200" cy="1344984"/>
              </a:xfrm>
              <a:prstGeom prst="rect">
                <a:avLst/>
              </a:prstGeom>
              <a:blipFill>
                <a:blip r:embed="rId3"/>
                <a:stretch>
                  <a:fillRect b="-9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1" y="1219200"/>
                <a:ext cx="1116011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1" y="1219200"/>
                <a:ext cx="1116011" cy="1144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0700" y="4102345"/>
            <a:ext cx="8351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8549" y="4097212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45442" y="-502920"/>
            <a:ext cx="4122558" cy="1645920"/>
            <a:chOff x="-158113" y="290292"/>
            <a:chExt cx="5673549" cy="1828800"/>
          </a:xfrm>
        </p:grpSpPr>
        <p:sp>
          <p:nvSpPr>
            <p:cNvPr id="8" name="Rectangle 7"/>
            <p:cNvSpPr/>
            <p:nvPr/>
          </p:nvSpPr>
          <p:spPr>
            <a:xfrm>
              <a:off x="1126316" y="793212"/>
              <a:ext cx="4389120" cy="82296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-158113" y="290292"/>
              <a:ext cx="5277097" cy="1828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6113" tIns="124460" rIns="124460" bIns="124460" numCol="1" spcCol="1270" anchor="ctr" anchorCtr="0">
              <a:noAutofit/>
            </a:bodyPr>
            <a:lstStyle/>
            <a:p>
              <a:pPr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SGK</a:t>
              </a:r>
            </a:p>
          </p:txBody>
        </p:sp>
      </p:grp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8038035" y="2510131"/>
            <a:ext cx="685800" cy="17145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5336422" y="2483825"/>
            <a:ext cx="685800" cy="17145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75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1611765" y="21978"/>
            <a:ext cx="1968499" cy="20574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2" descr="Image result for nhÃ³m clipar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7"/>
          <a:stretch/>
        </p:blipFill>
        <p:spPr bwMode="auto">
          <a:xfrm>
            <a:off x="8138737" y="5105401"/>
            <a:ext cx="2520164" cy="15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81400" y="386488"/>
            <a:ext cx="83518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34364" y="2818163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0" y="83820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</a:rPr>
              <a:t>	</a:t>
            </a:r>
            <a:r>
              <a:rPr lang="en-US" altLang="en-US" sz="3200" b="1" dirty="0" err="1">
                <a:solidFill>
                  <a:srgbClr val="0000FF"/>
                </a:solidFill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</a:rPr>
              <a:t> 4: </a:t>
            </a:r>
            <a:r>
              <a:rPr lang="en-US" altLang="en-US" sz="3200" b="1" dirty="0" err="1">
                <a:solidFill>
                  <a:srgbClr val="0000FF"/>
                </a:solidFill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</a:rPr>
              <a:t> (</a:t>
            </a:r>
            <a:r>
              <a:rPr lang="en-US" altLang="en-US" sz="3200" b="1" dirty="0" err="1">
                <a:solidFill>
                  <a:srgbClr val="0000FF"/>
                </a:solidFill>
              </a:rPr>
              <a:t>theo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mẫu</a:t>
            </a:r>
            <a:r>
              <a:rPr lang="en-US" altLang="en-US" sz="3200" b="1" dirty="0">
                <a:solidFill>
                  <a:srgbClr val="0000FF"/>
                </a:solidFill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19400" y="3505201"/>
                <a:ext cx="2345514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sz="4000" b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505201"/>
                <a:ext cx="2345514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3886200" y="3581400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48200" y="3597413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835400" y="4342367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009900" y="4351060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800600" y="3555004"/>
                <a:ext cx="1271310" cy="1245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555004"/>
                <a:ext cx="1271310" cy="12455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76401" y="1600201"/>
                <a:ext cx="2901871" cy="130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𝐱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𝟑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𝐱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𝟑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𝐱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𝟓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𝐱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5400" b="1">
                        <a:latin typeface="Cambria Math"/>
                      </a:rPr>
                      <m:t> </m:t>
                    </m:r>
                  </m:oMath>
                </a14:m>
                <a:endParaRPr lang="en-US" sz="54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1600201"/>
                <a:ext cx="2901871" cy="1305037"/>
              </a:xfrm>
              <a:prstGeom prst="rect">
                <a:avLst/>
              </a:prstGeom>
              <a:blipFill>
                <a:blip r:embed="rId5"/>
                <a:stretch>
                  <a:fillRect l="-7353" b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711514" y="1634294"/>
                <a:ext cx="3261287" cy="1215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900" b="1" dirty="0"/>
                  <a:t>c)</a:t>
                </a:r>
                <a14:m>
                  <m:oMath xmlns:m="http://schemas.openxmlformats.org/officeDocument/2006/math">
                    <m:r>
                      <a:rPr lang="en-US" sz="5000" b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>
                            <a:latin typeface="Cambria Math"/>
                          </a:rPr>
                          <m:t>𝟏𝟗</m:t>
                        </m:r>
                        <m:r>
                          <a:rPr lang="en-US" sz="5000" b="1">
                            <a:latin typeface="Cambria Math"/>
                          </a:rPr>
                          <m:t> </m:t>
                        </m:r>
                        <m:r>
                          <a:rPr lang="en-US" sz="5000" b="1">
                            <a:latin typeface="Cambria Math"/>
                          </a:rPr>
                          <m:t>𝐱</m:t>
                        </m:r>
                        <m:r>
                          <a:rPr lang="en-US" sz="5000" b="1">
                            <a:latin typeface="Cambria Math"/>
                          </a:rPr>
                          <m:t> </m:t>
                        </m:r>
                        <m:r>
                          <a:rPr lang="en-US" sz="5000" b="1">
                            <a:latin typeface="Cambria Math"/>
                          </a:rPr>
                          <m:t>𝟐</m:t>
                        </m:r>
                        <m:r>
                          <a:rPr lang="en-US" sz="5000" b="1">
                            <a:latin typeface="Cambria Math"/>
                          </a:rPr>
                          <m:t> </m:t>
                        </m:r>
                        <m:r>
                          <a:rPr lang="en-US" sz="5000" b="1">
                            <a:latin typeface="Cambria Math"/>
                          </a:rPr>
                          <m:t>𝐱</m:t>
                        </m:r>
                        <m:r>
                          <a:rPr lang="en-US" sz="5000" b="1">
                            <a:latin typeface="Cambria Math"/>
                          </a:rPr>
                          <m:t> </m:t>
                        </m:r>
                        <m:r>
                          <a:rPr lang="en-US" sz="5000" b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000" b="1">
                            <a:latin typeface="Cambria Math"/>
                          </a:rPr>
                          <m:t>𝟏𝟗</m:t>
                        </m:r>
                        <m:r>
                          <a:rPr lang="en-US" sz="5000" b="1">
                            <a:latin typeface="Cambria Math"/>
                          </a:rPr>
                          <m:t> </m:t>
                        </m:r>
                        <m:r>
                          <a:rPr lang="en-US" sz="5000" b="1">
                            <a:latin typeface="Cambria Math"/>
                          </a:rPr>
                          <m:t>𝐱</m:t>
                        </m:r>
                        <m:r>
                          <a:rPr lang="en-US" sz="5000" b="1">
                            <a:latin typeface="Cambria Math"/>
                          </a:rPr>
                          <m:t> </m:t>
                        </m:r>
                        <m:r>
                          <a:rPr lang="en-US" sz="5000" b="1">
                            <a:latin typeface="Cambria Math"/>
                          </a:rPr>
                          <m:t>𝟑</m:t>
                        </m:r>
                        <m:r>
                          <a:rPr lang="en-US" sz="5000" b="1">
                            <a:latin typeface="Cambria Math"/>
                          </a:rPr>
                          <m:t> </m:t>
                        </m:r>
                        <m:r>
                          <a:rPr lang="en-US" sz="5000" b="1">
                            <a:latin typeface="Cambria Math"/>
                          </a:rPr>
                          <m:t>𝐱</m:t>
                        </m:r>
                        <m:r>
                          <a:rPr lang="en-US" sz="5000" b="1">
                            <a:latin typeface="Cambria Math"/>
                          </a:rPr>
                          <m:t> 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000" b="1">
                        <a:latin typeface="Cambria Math"/>
                      </a:rPr>
                      <m:t> </m:t>
                    </m:r>
                  </m:oMath>
                </a14:m>
                <a:endParaRPr lang="en-US" sz="50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514" y="1634294"/>
                <a:ext cx="3261287" cy="1215141"/>
              </a:xfrm>
              <a:prstGeom prst="rect">
                <a:avLst/>
              </a:prstGeom>
              <a:blipFill>
                <a:blip r:embed="rId6"/>
                <a:stretch>
                  <a:fillRect l="-6355" b="-4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587658" y="1559120"/>
                <a:ext cx="3108543" cy="1260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/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b="1">
                            <a:latin typeface="Cambria Math"/>
                          </a:rPr>
                          <m:t>𝟖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>
                            <a:latin typeface="Cambria Math"/>
                          </a:rPr>
                          <m:t>𝟕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200" b="1">
                            <a:latin typeface="Cambria Math"/>
                          </a:rPr>
                          <m:t>𝟏𝟏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>
                            <a:latin typeface="Cambria Math"/>
                          </a:rPr>
                          <m:t>𝟖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5200" b="1">
                        <a:latin typeface="Cambria Math"/>
                      </a:rPr>
                      <m:t> </m:t>
                    </m:r>
                  </m:oMath>
                </a14:m>
                <a:endParaRPr lang="en-US" sz="52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658" y="1559120"/>
                <a:ext cx="3108543" cy="1260281"/>
              </a:xfrm>
              <a:prstGeom prst="rect">
                <a:avLst/>
              </a:prstGeom>
              <a:blipFill>
                <a:blip r:embed="rId7"/>
                <a:stretch>
                  <a:fillRect l="-7059" b="-3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545442" y="-502920"/>
            <a:ext cx="3512958" cy="1645920"/>
            <a:chOff x="-158113" y="290292"/>
            <a:chExt cx="5673549" cy="1828800"/>
          </a:xfrm>
        </p:grpSpPr>
        <p:sp>
          <p:nvSpPr>
            <p:cNvPr id="20" name="Rectangle 19"/>
            <p:cNvSpPr/>
            <p:nvPr/>
          </p:nvSpPr>
          <p:spPr>
            <a:xfrm>
              <a:off x="1126316" y="793212"/>
              <a:ext cx="4389120" cy="82296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-158113" y="290292"/>
              <a:ext cx="5277097" cy="1828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6113" tIns="124460" rIns="124460" bIns="124460" numCol="1" spcCol="1270" anchor="ctr" anchorCtr="0">
              <a:noAutofit/>
            </a:bodyPr>
            <a:lstStyle/>
            <a:p>
              <a:pPr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endPara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9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171" name="TextBox 9"/>
          <p:cNvSpPr txBox="1">
            <a:spLocks noChangeArrowheads="1"/>
          </p:cNvSpPr>
          <p:nvPr/>
        </p:nvSpPr>
        <p:spPr bwMode="auto">
          <a:xfrm>
            <a:off x="1874838" y="1586742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ioman"/>
              </a:rPr>
              <a:t>b)     </a:t>
            </a:r>
          </a:p>
        </p:txBody>
      </p:sp>
      <p:graphicFrame>
        <p:nvGraphicFramePr>
          <p:cNvPr id="7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883944"/>
              </p:ext>
            </p:extLst>
          </p:nvPr>
        </p:nvGraphicFramePr>
        <p:xfrm>
          <a:off x="2405063" y="855830"/>
          <a:ext cx="3124200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4" imgW="1600200" imgH="1181100" progId="Equation.3">
                  <p:embed/>
                </p:oleObj>
              </mc:Choice>
              <mc:Fallback>
                <p:oleObj name="Equation" r:id="rId4" imgW="1600200" imgH="1181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855830"/>
                        <a:ext cx="3124200" cy="230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TextBox 1"/>
          <p:cNvSpPr txBox="1">
            <a:spLocks noChangeArrowheads="1"/>
          </p:cNvSpPr>
          <p:nvPr/>
        </p:nvSpPr>
        <p:spPr bwMode="auto">
          <a:xfrm>
            <a:off x="1894173" y="4484795"/>
            <a:ext cx="569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c)</a:t>
            </a:r>
          </a:p>
        </p:txBody>
      </p:sp>
      <p:sp>
        <p:nvSpPr>
          <p:cNvPr id="7181" name="TextBox 2"/>
          <p:cNvSpPr txBox="1">
            <a:spLocks noChangeArrowheads="1"/>
          </p:cNvSpPr>
          <p:nvPr/>
        </p:nvSpPr>
        <p:spPr bwMode="auto">
          <a:xfrm>
            <a:off x="2275172" y="4103795"/>
            <a:ext cx="30368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4800" u="sng">
                <a:latin typeface="Arial" panose="020B0604020202020204" pitchFamily="34" charset="0"/>
              </a:rPr>
              <a:t>19 x 2 x 5</a:t>
            </a:r>
          </a:p>
          <a:p>
            <a:pPr algn="ctr" eaLnBrk="1" hangingPunct="1"/>
            <a:r>
              <a:rPr lang="en-US" altLang="en-US" sz="4800">
                <a:latin typeface="Arial" panose="020B0604020202020204" pitchFamily="34" charset="0"/>
              </a:rPr>
              <a:t>19 x3 x 5</a:t>
            </a:r>
          </a:p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369344" y="1313657"/>
            <a:ext cx="809625" cy="395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653632" y="2586171"/>
            <a:ext cx="809625" cy="395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18694" y="1281907"/>
            <a:ext cx="809625" cy="3952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814094" y="2463007"/>
            <a:ext cx="809625" cy="3952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372804" y="4339538"/>
            <a:ext cx="809625" cy="3952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571242" y="5085664"/>
            <a:ext cx="809625" cy="3952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415917" y="4388752"/>
            <a:ext cx="809625" cy="395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415917" y="5072964"/>
            <a:ext cx="809625" cy="395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25675" y="1758986"/>
            <a:ext cx="457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4800" dirty="0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79288" y="1194009"/>
            <a:ext cx="118195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6600" u="sng" dirty="0">
                <a:latin typeface="Arial" panose="020B0604020202020204" pitchFamily="34" charset="0"/>
              </a:rPr>
              <a:t>5</a:t>
            </a:r>
          </a:p>
          <a:p>
            <a:pPr algn="ctr" eaLnBrk="1" hangingPunct="1"/>
            <a:r>
              <a:rPr lang="en-US" altLang="en-US" sz="6600" dirty="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39235" y="4484795"/>
            <a:ext cx="187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78772" y="3972499"/>
            <a:ext cx="457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6000" u="sng" dirty="0">
                <a:latin typeface="Arial" panose="020B0604020202020204" pitchFamily="34" charset="0"/>
              </a:rPr>
              <a:t>2</a:t>
            </a:r>
          </a:p>
          <a:p>
            <a:pPr eaLnBrk="1" hangingPunct="1"/>
            <a:r>
              <a:rPr lang="en-US" altLang="en-US" sz="6000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194" name="Text Box 30"/>
          <p:cNvSpPr txBox="1">
            <a:spLocks noChangeArrowheads="1"/>
          </p:cNvSpPr>
          <p:nvPr/>
        </p:nvSpPr>
        <p:spPr bwMode="auto">
          <a:xfrm>
            <a:off x="1600200" y="22846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7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B13BB36-D6EA-4346-A1A0-28C7B34FF42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76400" y="497891"/>
            <a:ext cx="83518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00" y="1874728"/>
            <a:ext cx="9144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457200" indent="-457200">
              <a:buFontTx/>
              <a:buChar char="-"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457200" indent="-457200">
              <a:buFontTx/>
              <a:buChar char="-"/>
            </a:pP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60" y="3542110"/>
            <a:ext cx="2235994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412081"/>
            <a:ext cx="5439966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5205548" y="2672138"/>
            <a:ext cx="2821781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4478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81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495800" y="514351"/>
            <a:ext cx="2209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</a:rPr>
              <a:t>	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76401" y="1600201"/>
                <a:ext cx="2901871" cy="130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/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𝐱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𝐱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𝐱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𝐱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5400" b="1">
                        <a:latin typeface="Cambria Math"/>
                      </a:rPr>
                      <m:t> </m:t>
                    </m:r>
                  </m:oMath>
                </a14:m>
                <a:endParaRPr lang="en-US" sz="54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1600201"/>
                <a:ext cx="2901871" cy="1305037"/>
              </a:xfrm>
              <a:prstGeom prst="rect">
                <a:avLst/>
              </a:prstGeom>
              <a:blipFill>
                <a:blip r:embed="rId3"/>
                <a:stretch>
                  <a:fillRect l="-7353" b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997519" y="1656883"/>
                <a:ext cx="2816797" cy="1248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/>
                  <a:t>b</a:t>
                </a:r>
                <a:r>
                  <a:rPr lang="en-US" sz="4000" b="1" dirty="0"/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2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5200" b="1">
                        <a:latin typeface="Cambria Math"/>
                      </a:rPr>
                      <m:t> </m:t>
                    </m:r>
                  </m:oMath>
                </a14:m>
                <a:endParaRPr lang="en-US" sz="52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519" y="1656883"/>
                <a:ext cx="2816797" cy="1248355"/>
              </a:xfrm>
              <a:prstGeom prst="rect">
                <a:avLst/>
              </a:prstGeom>
              <a:blipFill>
                <a:blip r:embed="rId4"/>
                <a:stretch>
                  <a:fillRect l="-7792" b="-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32758" y="3429000"/>
                <a:ext cx="2345514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000" b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758" y="3429000"/>
                <a:ext cx="2345514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67200" y="3429000"/>
                <a:ext cx="1271310" cy="1245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429000"/>
                <a:ext cx="1271310" cy="1245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3192662" y="3581400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29364" y="3581400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4297427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284338" y="4313137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315200" y="3334489"/>
                <a:ext cx="2380780" cy="1248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5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5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5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5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5200" b="1">
                        <a:latin typeface="Cambria Math"/>
                      </a:rPr>
                      <m:t> </m:t>
                    </m:r>
                  </m:oMath>
                </a14:m>
                <a:endParaRPr lang="en-US" sz="52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34489"/>
                <a:ext cx="2380780" cy="12481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355126" y="3316524"/>
                <a:ext cx="1271309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126" y="3316524"/>
                <a:ext cx="1271309" cy="1248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0480104" y="3597564"/>
                <a:ext cx="1255802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Times New Rioman"/>
                  </a:rPr>
                  <a:t> 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Times New Rioman"/>
                  </a:rPr>
                  <a:t>3</a:t>
                </a:r>
              </a:p>
              <a:p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0104" y="3597564"/>
                <a:ext cx="1255802" cy="1138773"/>
              </a:xfrm>
              <a:prstGeom prst="rect">
                <a:avLst/>
              </a:prstGeom>
              <a:blipFill>
                <a:blip r:embed="rId9"/>
                <a:stretch>
                  <a:fillRect t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 flipH="1">
            <a:off x="7665027" y="3477157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424671" y="4184951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9143290" y="3392815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9191886" y="4124312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60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4" grpId="0"/>
      <p:bldP spid="25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65839" y="228602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3074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74" y="82491"/>
            <a:ext cx="2098980" cy="16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Diagram 18"/>
          <p:cNvGraphicFramePr/>
          <p:nvPr>
            <p:extLst/>
          </p:nvPr>
        </p:nvGraphicFramePr>
        <p:xfrm>
          <a:off x="2069122" y="1072662"/>
          <a:ext cx="9208477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Oval 5"/>
          <p:cNvSpPr/>
          <p:nvPr/>
        </p:nvSpPr>
        <p:spPr>
          <a:xfrm>
            <a:off x="1796473" y="3975899"/>
            <a:ext cx="1968499" cy="2057400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1685669" y="1587150"/>
            <a:ext cx="1968499" cy="2079352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942108" y="2323614"/>
            <a:ext cx="642938" cy="60642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68391" y="4701386"/>
            <a:ext cx="642938" cy="60642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639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ai phu\Pictures\Saved Pictures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12268200" cy="693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86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47800" y="38100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7300" y="1066800"/>
            <a:ext cx="9601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50109" y="2895600"/>
                <a:ext cx="10240818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2:Phân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109" y="2895600"/>
                <a:ext cx="10240818" cy="712631"/>
              </a:xfrm>
              <a:prstGeom prst="rect">
                <a:avLst/>
              </a:prstGeom>
              <a:blipFill>
                <a:blip r:embed="rId2"/>
                <a:stretch>
                  <a:fillRect l="-1071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417782" y="1137047"/>
            <a:ext cx="10240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Chia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7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212E1-539B-49F8-95CA-045B69F95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A7D02-DAD9-462E-8CA5-01106CD3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C3633F-05B8-4B86-A950-F54E0AA310F7}"/>
              </a:ext>
            </a:extLst>
          </p:cNvPr>
          <p:cNvSpPr txBox="1"/>
          <p:nvPr/>
        </p:nvSpPr>
        <p:spPr>
          <a:xfrm>
            <a:off x="2057400" y="1828800"/>
            <a:ext cx="8273419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 TR 114)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48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65839" y="228602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3074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74" y="82491"/>
            <a:ext cx="2098980" cy="16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140154844"/>
              </p:ext>
            </p:extLst>
          </p:nvPr>
        </p:nvGraphicFramePr>
        <p:xfrm>
          <a:off x="2069122" y="1072662"/>
          <a:ext cx="9208477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Oval 5"/>
          <p:cNvSpPr/>
          <p:nvPr/>
        </p:nvSpPr>
        <p:spPr>
          <a:xfrm>
            <a:off x="1796473" y="3975899"/>
            <a:ext cx="1968499" cy="2057400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1828800" y="1587151"/>
            <a:ext cx="1968499" cy="2079352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613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60" y="3542110"/>
            <a:ext cx="2235994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412081"/>
            <a:ext cx="5439966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5205548" y="2672138"/>
            <a:ext cx="2821781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060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0" y="685800"/>
            <a:ext cx="9144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endParaRPr lang="en-US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10000" y="1447800"/>
                <a:ext cx="5181600" cy="117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𝟐𝟖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  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𝟐𝟓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𝟓𝟎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𝟒𝟖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𝟖𝟏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𝟓𝟒</m:t>
                        </m:r>
                      </m:den>
                    </m:f>
                  </m:oMath>
                </a14:m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447800"/>
                <a:ext cx="5181600" cy="1170192"/>
              </a:xfrm>
              <a:prstGeom prst="rect">
                <a:avLst/>
              </a:prstGeom>
              <a:blipFill>
                <a:blip r:embed="rId3"/>
                <a:stretch>
                  <a:fillRect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81200" y="3429000"/>
                <a:ext cx="4419600" cy="1141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28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14  : 14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28  :14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429000"/>
                <a:ext cx="4419600" cy="11414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553200" y="3429000"/>
                <a:ext cx="4419600" cy="1141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50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25:25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50 :25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429000"/>
                <a:ext cx="4419600" cy="1141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57400" y="5029200"/>
                <a:ext cx="4419600" cy="1141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48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30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48 : 6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30 : 6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029200"/>
                <a:ext cx="4419600" cy="11414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553200" y="5029201"/>
                <a:ext cx="4419600" cy="1141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81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54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81 :27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54 : 27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029201"/>
                <a:ext cx="4419600" cy="11414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6545442" y="-502920"/>
            <a:ext cx="3834485" cy="1645920"/>
            <a:chOff x="-158113" y="290292"/>
            <a:chExt cx="5277097" cy="1828800"/>
          </a:xfrm>
        </p:grpSpPr>
        <p:sp>
          <p:nvSpPr>
            <p:cNvPr id="16" name="Rectangle 15"/>
            <p:cNvSpPr/>
            <p:nvPr/>
          </p:nvSpPr>
          <p:spPr>
            <a:xfrm>
              <a:off x="1171082" y="793212"/>
              <a:ext cx="3445308" cy="82296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-158113" y="290292"/>
              <a:ext cx="5277097" cy="1828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6113" tIns="124460" rIns="124460" bIns="124460" numCol="1" spcCol="1270" anchor="ctr" anchorCtr="0">
              <a:noAutofit/>
            </a:bodyPr>
            <a:lstStyle/>
            <a:p>
              <a:pPr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endPara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4369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7A09-6F1C-4734-AEE9-AE4A28D4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13BB36-D6EA-4346-A1A0-28C7B34F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34132A-529A-4E2F-8A85-7566237351B2}"/>
              </a:ext>
            </a:extLst>
          </p:cNvPr>
          <p:cNvSpPr txBox="1"/>
          <p:nvPr/>
        </p:nvSpPr>
        <p:spPr>
          <a:xfrm>
            <a:off x="2016691" y="1361953"/>
            <a:ext cx="72090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ta có thể làm nh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9D1741-B763-4C95-AEED-0B89A4D7D335}"/>
              </a:ext>
            </a:extLst>
          </p:cNvPr>
          <p:cNvSpPr txBox="1"/>
          <p:nvPr/>
        </p:nvSpPr>
        <p:spPr>
          <a:xfrm>
            <a:off x="2249248" y="1982441"/>
            <a:ext cx="6778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Xét xem tử số và mẫu số cùng chia hết cho số tự nhiên nào lớn hơn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B72491-3FEC-4764-9570-B6F0D4464A37}"/>
              </a:ext>
            </a:extLst>
          </p:cNvPr>
          <p:cNvSpPr txBox="1"/>
          <p:nvPr/>
        </p:nvSpPr>
        <p:spPr>
          <a:xfrm>
            <a:off x="2298944" y="3006415"/>
            <a:ext cx="7575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*Chia tử số và mẫu số cho số đó.</a:t>
            </a:r>
          </a:p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làm nh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cho đến khi nhận đ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phân số tối giản</a:t>
            </a:r>
          </a:p>
        </p:txBody>
      </p:sp>
    </p:spTree>
    <p:extLst>
      <p:ext uri="{BB962C8B-B14F-4D97-AF65-F5344CB8AC3E}">
        <p14:creationId xmlns:p14="http://schemas.microsoft.com/office/powerpoint/2010/main" val="956173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05564" y="4833307"/>
                <a:ext cx="5867400" cy="1080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𝟐𝟖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𝟓𝟎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64" y="4833307"/>
                <a:ext cx="5867400" cy="1080424"/>
              </a:xfrm>
              <a:prstGeom prst="rect">
                <a:avLst/>
              </a:prstGeom>
              <a:blipFill>
                <a:blip r:embed="rId3"/>
                <a:stretch>
                  <a:fillRect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05000" y="763534"/>
                <a:ext cx="4419600" cy="1141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28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14  : 14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28  : 14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763534"/>
                <a:ext cx="4419600" cy="11414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477000" y="686884"/>
                <a:ext cx="4419600" cy="1141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50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25 : 25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50 : 25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686884"/>
                <a:ext cx="4419600" cy="1141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81200" y="2363734"/>
                <a:ext cx="4419600" cy="1141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48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30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48 : 6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30 : 6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63734"/>
                <a:ext cx="4419600" cy="11414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477000" y="2362201"/>
                <a:ext cx="4419600" cy="1141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81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54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81 : 27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54 : 27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362201"/>
                <a:ext cx="4419600" cy="11414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8946" y="3643587"/>
            <a:ext cx="8351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66637" y="4208473"/>
            <a:ext cx="8351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607480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Oval 17"/>
          <p:cNvSpPr>
            <a:spLocks noChangeArrowheads="1"/>
          </p:cNvSpPr>
          <p:nvPr/>
        </p:nvSpPr>
        <p:spPr bwMode="auto">
          <a:xfrm>
            <a:off x="3657600" y="2286000"/>
            <a:ext cx="685800" cy="17145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176278"/>
              </p:ext>
            </p:extLst>
          </p:nvPr>
        </p:nvGraphicFramePr>
        <p:xfrm>
          <a:off x="7391400" y="990600"/>
          <a:ext cx="304800" cy="141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8" name="Equation" r:id="rId4" imgW="253800" imgH="1180800" progId="Equation.3">
                  <p:embed/>
                </p:oleObj>
              </mc:Choice>
              <mc:Fallback>
                <p:oleObj name="Equation" r:id="rId4" imgW="25380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990600"/>
                        <a:ext cx="304800" cy="14173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6553200" y="2400300"/>
            <a:ext cx="685800" cy="1663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0" y="6096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tx2"/>
                </a:solidFill>
                <a:latin typeface="Times New Rioman"/>
              </a:rPr>
              <a:t>	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 2: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dưới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đây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,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bằng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         </a:t>
            </a:r>
            <a:r>
              <a:rPr lang="en-US" altLang="en-US" sz="2800" b="1" dirty="0">
                <a:solidFill>
                  <a:schemeClr val="tx2"/>
                </a:solidFill>
                <a:latin typeface="Times New Rioman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57600" y="2590772"/>
                <a:ext cx="4419600" cy="1141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30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  </m:t>
                    </m:r>
                  </m:oMath>
                </a14:m>
                <a:r>
                  <a:rPr lang="en-US" sz="4000" dirty="0">
                    <a:latin typeface="Times New Rioman"/>
                  </a:rPr>
                  <a:t>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>
                    <a:latin typeface="Times New Rioman"/>
                  </a:rPr>
                  <a:t>;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>
                    <a:latin typeface="Times New Rioman"/>
                  </a:rPr>
                  <a:t> </a:t>
                </a:r>
                <a:r>
                  <a:rPr lang="en-US" sz="3600" dirty="0">
                    <a:latin typeface="Times New Rioman"/>
                  </a:rPr>
                  <a:t> </a:t>
                </a:r>
                <a:endParaRPr lang="en-US" sz="40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590772"/>
                <a:ext cx="4419600" cy="1141466"/>
              </a:xfrm>
              <a:prstGeom prst="rect">
                <a:avLst/>
              </a:prstGeom>
              <a:blipFill>
                <a:blip r:embed="rId6"/>
                <a:stretch>
                  <a:fillRect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86000" y="35814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0000FF"/>
                </a:solidFill>
                <a:latin typeface="Times New Rioman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ioman"/>
              </a:rPr>
              <a:t>thêm</a:t>
            </a:r>
            <a:r>
              <a:rPr lang="en-US" altLang="en-US" sz="28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ioman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ioman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ioman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ioman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ioman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ioman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ioman"/>
              </a:rPr>
              <a:t>      ? 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289190"/>
              </p:ext>
            </p:extLst>
          </p:nvPr>
        </p:nvGraphicFramePr>
        <p:xfrm>
          <a:off x="8661400" y="3581400"/>
          <a:ext cx="330200" cy="153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9" name="Equation" r:id="rId7" imgW="253890" imgH="1180588" progId="Equation.3">
                  <p:embed/>
                </p:oleObj>
              </mc:Choice>
              <mc:Fallback>
                <p:oleObj name="Equation" r:id="rId7" imgW="253890" imgH="11805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1400" y="3581400"/>
                        <a:ext cx="330200" cy="1535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728832"/>
              </p:ext>
            </p:extLst>
          </p:nvPr>
        </p:nvGraphicFramePr>
        <p:xfrm>
          <a:off x="3996744" y="5226050"/>
          <a:ext cx="892756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0" name="Equation" r:id="rId8" imgW="507960" imgH="901440" progId="Equation.3">
                  <p:embed/>
                </p:oleObj>
              </mc:Choice>
              <mc:Fallback>
                <p:oleObj name="Equation" r:id="rId8" imgW="50796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6744" y="5226050"/>
                        <a:ext cx="892756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828800" y="4953000"/>
            <a:ext cx="2667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FF0000"/>
                </a:solidFill>
                <a:latin typeface="Times New Rioman"/>
              </a:rPr>
              <a:t>Công</a:t>
            </a:r>
            <a:r>
              <a:rPr lang="en-US" altLang="en-US" sz="2800" b="1" dirty="0">
                <a:solidFill>
                  <a:srgbClr val="FF0000"/>
                </a:solidFill>
                <a:latin typeface="Times New Rioman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ioman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ioman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ioman"/>
              </a:rPr>
              <a:t>khái</a:t>
            </a:r>
            <a:r>
              <a:rPr lang="en-US" altLang="en-US" sz="2800" b="1" dirty="0">
                <a:solidFill>
                  <a:srgbClr val="FF0000"/>
                </a:solidFill>
                <a:latin typeface="Times New Rioman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ioman"/>
              </a:rPr>
              <a:t>quát</a:t>
            </a:r>
            <a:endParaRPr lang="en-US" altLang="en-US" sz="2800" b="1" dirty="0">
              <a:solidFill>
                <a:srgbClr val="FF0000"/>
              </a:solidFill>
              <a:latin typeface="Times New Rioman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438817"/>
              </p:ext>
            </p:extLst>
          </p:nvPr>
        </p:nvGraphicFramePr>
        <p:xfrm>
          <a:off x="4953001" y="5168900"/>
          <a:ext cx="268558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1" name="Equation" r:id="rId10" imgW="1523880" imgH="901440" progId="Equation.3">
                  <p:embed/>
                </p:oleObj>
              </mc:Choice>
              <mc:Fallback>
                <p:oleObj name="Equation" r:id="rId10" imgW="152388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5168900"/>
                        <a:ext cx="268558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545442" y="-502920"/>
            <a:ext cx="4122558" cy="1645920"/>
            <a:chOff x="-158113" y="290292"/>
            <a:chExt cx="5673549" cy="1828800"/>
          </a:xfrm>
        </p:grpSpPr>
        <p:sp>
          <p:nvSpPr>
            <p:cNvPr id="15" name="Rectangle 14"/>
            <p:cNvSpPr/>
            <p:nvPr/>
          </p:nvSpPr>
          <p:spPr>
            <a:xfrm>
              <a:off x="1126316" y="793212"/>
              <a:ext cx="4389120" cy="82296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-158113" y="290292"/>
              <a:ext cx="5277097" cy="1828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6113" tIns="124460" rIns="124460" bIns="124460" numCol="1" spcCol="1270" anchor="ctr" anchorCtr="0">
              <a:noAutofit/>
            </a:bodyPr>
            <a:lstStyle/>
            <a:p>
              <a:pPr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SGK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793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9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1&quot;/&gt;&lt;/object&gt;&lt;object type=&quot;3&quot; unique_id=&quot;10005&quot;&gt;&lt;property id=&quot;20148&quot; value=&quot;5&quot;/&gt;&lt;property id=&quot;20300&quot; value=&quot;Slide 2&quot;/&gt;&lt;property id=&quot;20307&quot; value=&quot;261&quot;/&gt;&lt;/object&gt;&lt;object type=&quot;3&quot; unique_id=&quot;10006&quot;&gt;&lt;property id=&quot;20148&quot; value=&quot;5&quot;/&gt;&lt;property id=&quot;20300&quot; value=&quot;Slide 3&quot;/&gt;&lt;property id=&quot;20307&quot; value=&quot;265&quot;/&gt;&lt;/object&gt;&lt;object type=&quot;3&quot; unique_id=&quot;10007&quot;&gt;&lt;property id=&quot;20148&quot; value=&quot;5&quot;/&gt;&lt;property id=&quot;20300&quot; value=&quot;Slide 4&quot;/&gt;&lt;property id=&quot;20307&quot; value=&quot;286&quot;/&gt;&lt;/object&gt;&lt;object type=&quot;3&quot; unique_id=&quot;10008&quot;&gt;&lt;property id=&quot;20148&quot; value=&quot;5&quot;/&gt;&lt;property id=&quot;20300&quot; value=&quot;Slide 5&quot;/&gt;&lt;property id=&quot;20307&quot; value=&quot;266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259&quot;/&gt;&lt;/object&gt;&lt;object type=&quot;3&quot; unique_id=&quot;10011&quot;&gt;&lt;property id=&quot;20148&quot; value=&quot;5&quot;/&gt;&lt;property id=&quot;20300&quot; value=&quot;Slide 8&quot;/&gt;&lt;property id=&quot;20307&quot; value=&quot;268&quot;/&gt;&lt;/object&gt;&lt;object type=&quot;3&quot; unique_id=&quot;10012&quot;&gt;&lt;property id=&quot;20148&quot; value=&quot;5&quot;/&gt;&lt;property id=&quot;20300&quot; value=&quot;Slide 9&quot;/&gt;&lt;property id=&quot;20307&quot; value=&quot;289&quot;/&gt;&lt;/object&gt;&lt;object type=&quot;3&quot; unique_id=&quot;10013&quot;&gt;&lt;property id=&quot;20148&quot; value=&quot;5&quot;/&gt;&lt;property id=&quot;20300&quot; value=&quot;Slide 10&quot;/&gt;&lt;property id=&quot;20307&quot; value=&quot;299&quot;/&gt;&lt;/object&gt;&lt;object type=&quot;3&quot; unique_id=&quot;10014&quot;&gt;&lt;property id=&quot;20148&quot; value=&quot;5&quot;/&gt;&lt;property id=&quot;20300&quot; value=&quot;Slide 11&quot;/&gt;&lt;property id=&quot;20307&quot; value=&quot;300&quot;/&gt;&lt;/object&gt;&lt;object type=&quot;3&quot; unique_id=&quot;10015&quot;&gt;&lt;property id=&quot;20148&quot; value=&quot;5&quot;/&gt;&lt;property id=&quot;20300&quot; value=&quot;Slide 12&quot;/&gt;&lt;property id=&quot;20307&quot; value=&quot;297&quot;/&gt;&lt;/object&gt;&lt;object type=&quot;3&quot; unique_id=&quot;10016&quot;&gt;&lt;property id=&quot;20148&quot; value=&quot;5&quot;/&gt;&lt;property id=&quot;20300&quot; value=&quot;Slide 13&quot;/&gt;&lt;property id=&quot;20307&quot; value=&quot;303&quot;/&gt;&lt;/object&gt;&lt;object type=&quot;3&quot; unique_id=&quot;10017&quot;&gt;&lt;property id=&quot;20148&quot; value=&quot;5&quot;/&gt;&lt;property id=&quot;20300&quot; value=&quot;Slide 14&quot;/&gt;&lt;property id=&quot;20307&quot; value=&quot;296&quot;/&gt;&lt;/object&gt;&lt;object type=&quot;3&quot; unique_id=&quot;10018&quot;&gt;&lt;property id=&quot;20148&quot; value=&quot;5&quot;/&gt;&lt;property id=&quot;20300&quot; value=&quot;Slide 15&quot;/&gt;&lt;property id=&quot;20307&quot; value=&quot;292&quot;/&gt;&lt;/object&gt;&lt;object type=&quot;3&quot; unique_id=&quot;10019&quot;&gt;&lt;property id=&quot;20148&quot; value=&quot;5&quot;/&gt;&lt;property id=&quot;20300&quot; value=&quot;Slide 16&quot;/&gt;&lt;property id=&quot;20307&quot; value=&quot;295&quot;/&gt;&lt;/object&gt;&lt;object type=&quot;3&quot; unique_id=&quot;10020&quot;&gt;&lt;property id=&quot;20148&quot; value=&quot;5&quot;/&gt;&lt;property id=&quot;20300&quot; value=&quot;Slide 17&quot;/&gt;&lt;property id=&quot;20307&quot; value=&quot;30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500</Words>
  <Application>Microsoft Office PowerPoint</Application>
  <PresentationFormat>Widescreen</PresentationFormat>
  <Paragraphs>84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SimSun</vt:lpstr>
      <vt:lpstr>Arial</vt:lpstr>
      <vt:lpstr>Calibri</vt:lpstr>
      <vt:lpstr>Cambria Math</vt:lpstr>
      <vt:lpstr>Times New Rioman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</dc:creator>
  <cp:lastModifiedBy>pc</cp:lastModifiedBy>
  <cp:revision>120</cp:revision>
  <dcterms:created xsi:type="dcterms:W3CDTF">2019-01-17T02:01:40Z</dcterms:created>
  <dcterms:modified xsi:type="dcterms:W3CDTF">2022-02-06T09:55:45Z</dcterms:modified>
</cp:coreProperties>
</file>