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4"/>
  </p:notesMasterIdLst>
  <p:sldIdLst>
    <p:sldId id="445" r:id="rId3"/>
    <p:sldId id="280" r:id="rId4"/>
    <p:sldId id="386" r:id="rId5"/>
    <p:sldId id="283" r:id="rId6"/>
    <p:sldId id="278" r:id="rId7"/>
    <p:sldId id="366" r:id="rId8"/>
    <p:sldId id="311" r:id="rId9"/>
    <p:sldId id="447" r:id="rId10"/>
    <p:sldId id="533" r:id="rId11"/>
    <p:sldId id="551" r:id="rId12"/>
    <p:sldId id="550" r:id="rId13"/>
    <p:sldId id="552" r:id="rId14"/>
    <p:sldId id="566" r:id="rId15"/>
    <p:sldId id="558" r:id="rId16"/>
    <p:sldId id="557" r:id="rId17"/>
    <p:sldId id="477" r:id="rId18"/>
    <p:sldId id="460" r:id="rId19"/>
    <p:sldId id="310" r:id="rId20"/>
    <p:sldId id="562" r:id="rId21"/>
    <p:sldId id="559" r:id="rId22"/>
    <p:sldId id="535" r:id="rId23"/>
    <p:sldId id="561" r:id="rId24"/>
    <p:sldId id="563" r:id="rId25"/>
    <p:sldId id="515" r:id="rId26"/>
    <p:sldId id="565" r:id="rId27"/>
    <p:sldId id="547" r:id="rId28"/>
    <p:sldId id="567" r:id="rId29"/>
    <p:sldId id="564" r:id="rId30"/>
    <p:sldId id="292" r:id="rId31"/>
    <p:sldId id="293"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4DE6"/>
    <a:srgbClr val="003FBC"/>
    <a:srgbClr val="006600"/>
    <a:srgbClr val="FF66CC"/>
    <a:srgbClr val="00FFCC"/>
    <a:srgbClr val="DDBA59"/>
    <a:srgbClr val="FF0066"/>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90326" autoAdjust="0"/>
  </p:normalViewPr>
  <p:slideViewPr>
    <p:cSldViewPr snapToGrid="0">
      <p:cViewPr varScale="1">
        <p:scale>
          <a:sx n="79" d="100"/>
          <a:sy n="79" d="100"/>
        </p:scale>
        <p:origin x="2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1136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3/2/2022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3/2/2022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603828" y="1672632"/>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26" name="Text Box 12"/>
          <p:cNvSpPr txBox="1">
            <a:spLocks noChangeArrowheads="1"/>
          </p:cNvSpPr>
          <p:nvPr/>
        </p:nvSpPr>
        <p:spPr bwMode="auto">
          <a:xfrm>
            <a:off x="1603828" y="2241399"/>
            <a:ext cx="9543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31" name="Text Box 13"/>
          <p:cNvSpPr txBox="1">
            <a:spLocks noChangeArrowheads="1"/>
          </p:cNvSpPr>
          <p:nvPr/>
        </p:nvSpPr>
        <p:spPr bwMode="auto">
          <a:xfrm>
            <a:off x="1603828" y="3431007"/>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
        <p:nvSpPr>
          <p:cNvPr id="33" name="Text Box 14"/>
          <p:cNvSpPr txBox="1">
            <a:spLocks noChangeArrowheads="1"/>
          </p:cNvSpPr>
          <p:nvPr/>
        </p:nvSpPr>
        <p:spPr bwMode="auto">
          <a:xfrm>
            <a:off x="1449160" y="1055121"/>
            <a:ext cx="3268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giới </a:t>
            </a:r>
            <a:r>
              <a:rPr lang="en-US" altLang="en-US" sz="2800" smtClean="0">
                <a:solidFill>
                  <a:srgbClr val="FF0000"/>
                </a:solidFill>
                <a:latin typeface="Times New Roman" panose="02020603050405020304" pitchFamily="18" charset="0"/>
                <a:cs typeface="Times New Roman" panose="02020603050405020304" pitchFamily="18" charset="0"/>
              </a:rPr>
              <a:t>thiệu</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4" name="Text Box 15"/>
          <p:cNvSpPr txBox="1">
            <a:spLocks noChangeArrowheads="1"/>
          </p:cNvSpPr>
          <p:nvPr/>
        </p:nvSpPr>
        <p:spPr bwMode="auto">
          <a:xfrm>
            <a:off x="1449160" y="2892652"/>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nêu nhận </a:t>
            </a:r>
            <a:r>
              <a:rPr lang="en-US" altLang="en-US" sz="2800" smtClean="0">
                <a:solidFill>
                  <a:srgbClr val="FF0000"/>
                </a:solidFill>
                <a:latin typeface="Times New Roman" panose="02020603050405020304" pitchFamily="18" charset="0"/>
                <a:cs typeface="Times New Roman" panose="02020603050405020304" pitchFamily="18" charset="0"/>
              </a:rPr>
              <a:t>định</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5" name="Text Box 17"/>
          <p:cNvSpPr txBox="1">
            <a:spLocks noChangeArrowheads="1"/>
          </p:cNvSpPr>
          <p:nvPr/>
        </p:nvSpPr>
        <p:spPr bwMode="auto">
          <a:xfrm>
            <a:off x="1603827" y="4340557"/>
            <a:ext cx="9238343"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smtClean="0">
                <a:latin typeface="Times New Roman" panose="02020603050405020304" pitchFamily="18" charset="0"/>
                <a:cs typeface="Times New Roman" panose="02020603050405020304" pitchFamily="18" charset="0"/>
              </a:rPr>
              <a:t>Các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a:t>
            </a:r>
            <a:r>
              <a:rPr lang="vi-VN" altLang="en-US" sz="2800" b="1" dirty="0" smtClean="0">
                <a:latin typeface="Times New Roman" panose="02020603050405020304" pitchFamily="18" charset="0"/>
                <a:cs typeface="Times New Roman" panose="02020603050405020304" pitchFamily="18" charset="0"/>
              </a:rPr>
              <a:t>âu </a:t>
            </a:r>
            <a:r>
              <a:rPr lang="vi-VN" altLang="en-US" sz="2800" b="1" dirty="0">
                <a:latin typeface="Times New Roman" panose="02020603050405020304" pitchFamily="18" charset="0"/>
                <a:cs typeface="Times New Roman" panose="02020603050405020304" pitchFamily="18" charset="0"/>
              </a:rPr>
              <a:t>văn được </a:t>
            </a:r>
            <a:r>
              <a:rPr lang="vi-VN" altLang="en-US" sz="2800" b="1" dirty="0">
                <a:solidFill>
                  <a:srgbClr val="7030A0"/>
                </a:solidFill>
                <a:latin typeface="Times New Roman" panose="02020603050405020304" pitchFamily="18" charset="0"/>
                <a:cs typeface="Times New Roman" panose="02020603050405020304" pitchFamily="18" charset="0"/>
              </a:rPr>
              <a:t>dùng để giới thiệu </a:t>
            </a:r>
            <a:r>
              <a:rPr lang="vi-VN" altLang="en-US" sz="2800" b="1" dirty="0">
                <a:latin typeface="Times New Roman" panose="02020603050405020304" pitchFamily="18" charset="0"/>
                <a:cs typeface="Times New Roman" panose="02020603050405020304" pitchFamily="18" charset="0"/>
              </a:rPr>
              <a:t>hoặc </a:t>
            </a:r>
            <a:r>
              <a:rPr lang="vi-VN" altLang="en-US" sz="2800" b="1" dirty="0">
                <a:solidFill>
                  <a:srgbClr val="7030A0"/>
                </a:solidFill>
                <a:latin typeface="Times New Roman" panose="02020603050405020304" pitchFamily="18" charset="0"/>
                <a:cs typeface="Times New Roman" panose="02020603050405020304" pitchFamily="18" charset="0"/>
              </a:rPr>
              <a:t>nêu nhận định </a:t>
            </a:r>
            <a:r>
              <a:rPr lang="vi-VN" altLang="en-US" sz="2800" b="1" dirty="0">
                <a:latin typeface="Times New Roman" panose="02020603050405020304" pitchFamily="18" charset="0"/>
                <a:cs typeface="Times New Roman" panose="02020603050405020304" pitchFamily="18" charset="0"/>
              </a:rPr>
              <a:t>về một người, một vật nào đó gọi là </a:t>
            </a:r>
            <a:r>
              <a:rPr lang="vi-VN" altLang="en-US" sz="2800" b="1" dirty="0">
                <a:solidFill>
                  <a:srgbClr val="7030A0"/>
                </a:solidFill>
                <a:latin typeface="Times New Roman" panose="02020603050405020304" pitchFamily="18" charset="0"/>
                <a:cs typeface="Times New Roman" panose="02020603050405020304" pitchFamily="18" charset="0"/>
              </a:rPr>
              <a:t>Câu kể – Ai là gì?</a:t>
            </a:r>
            <a:endParaRPr lang="en-US" alt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823357" y="1393371"/>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19" name="Text Box 3"/>
          <p:cNvSpPr txBox="1">
            <a:spLocks noChangeArrowheads="1"/>
          </p:cNvSpPr>
          <p:nvPr/>
        </p:nvSpPr>
        <p:spPr bwMode="auto">
          <a:xfrm>
            <a:off x="1480457" y="820057"/>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3.Trong ba câu:</a:t>
            </a:r>
            <a:endParaRPr lang="en-US" altLang="en-US" sz="2800" b="1">
              <a:latin typeface=".VnArial" panose="020B7200000000000000" pitchFamily="34" charset="0"/>
            </a:endParaRPr>
          </a:p>
        </p:txBody>
      </p:sp>
      <p:sp>
        <p:nvSpPr>
          <p:cNvPr id="20" name="Text Box 12"/>
          <p:cNvSpPr txBox="1">
            <a:spLocks noChangeArrowheads="1"/>
          </p:cNvSpPr>
          <p:nvPr/>
        </p:nvSpPr>
        <p:spPr bwMode="auto">
          <a:xfrm>
            <a:off x="1480457" y="3169760"/>
            <a:ext cx="8458200" cy="194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b="1">
                <a:latin typeface="Times New Roman" panose="02020603050405020304" pitchFamily="18" charset="0"/>
                <a:cs typeface="Times New Roman" panose="02020603050405020304" pitchFamily="18" charset="0"/>
              </a:rPr>
              <a:t>bộ phận nào trả lời cho câu hỏi Ai (cái gì, con gì)? </a:t>
            </a:r>
            <a:endParaRPr lang="en-US" altLang="en-US" sz="2800" b="1" smtClean="0">
              <a:latin typeface="Times New Roman" panose="02020603050405020304" pitchFamily="18" charset="0"/>
              <a:cs typeface="Times New Roman" panose="02020603050405020304" pitchFamily="18" charset="0"/>
            </a:endParaRPr>
          </a:p>
          <a:p>
            <a:pPr eaLnBrk="1" hangingPunct="1">
              <a:lnSpc>
                <a:spcPct val="150000"/>
              </a:lnSpc>
            </a:pPr>
            <a:r>
              <a:rPr lang="en-US" altLang="en-US" sz="2800" b="1" smtClean="0">
                <a:latin typeface="Times New Roman" panose="02020603050405020304" pitchFamily="18" charset="0"/>
                <a:cs typeface="Times New Roman" panose="02020603050405020304" pitchFamily="18" charset="0"/>
              </a:rPr>
              <a:t>bộ </a:t>
            </a:r>
            <a:r>
              <a:rPr lang="en-US" altLang="en-US" sz="2800" b="1">
                <a:latin typeface="Times New Roman" panose="02020603050405020304" pitchFamily="18" charset="0"/>
                <a:cs typeface="Times New Roman" panose="02020603050405020304" pitchFamily="18" charset="0"/>
              </a:rPr>
              <a:t>phận nào trả lời câu hỏi Là gì (là ai, là con gì)?</a:t>
            </a:r>
          </a:p>
          <a:p>
            <a:pPr eaLnBrk="1" hangingPunct="1">
              <a:lnSpc>
                <a:spcPct val="150000"/>
              </a:lnSpc>
            </a:pPr>
            <a:endParaRPr lang="en-US" altLang="en-US" sz="2800" b="1">
              <a:latin typeface=".VnArial" panose="020B7200000000000000" pitchFamily="34" charset="0"/>
            </a:endParaRPr>
          </a:p>
        </p:txBody>
      </p:sp>
      <p:sp>
        <p:nvSpPr>
          <p:cNvPr id="21" name="Text Box 13"/>
          <p:cNvSpPr txBox="1">
            <a:spLocks noChangeArrowheads="1"/>
          </p:cNvSpPr>
          <p:nvPr/>
        </p:nvSpPr>
        <p:spPr bwMode="auto">
          <a:xfrm>
            <a:off x="1823357" y="1971447"/>
            <a:ext cx="9396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22" name="Text Box 14"/>
          <p:cNvSpPr txBox="1">
            <a:spLocks noChangeArrowheads="1"/>
          </p:cNvSpPr>
          <p:nvPr/>
        </p:nvSpPr>
        <p:spPr bwMode="auto">
          <a:xfrm>
            <a:off x="1823357" y="2570276"/>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243664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4"/>
          <p:cNvGraphicFramePr>
            <a:graphicFrameLocks/>
          </p:cNvGraphicFramePr>
          <p:nvPr>
            <p:extLst>
              <p:ext uri="{D42A27DB-BD31-4B8C-83A1-F6EECF244321}">
                <p14:modId xmlns:p14="http://schemas.microsoft.com/office/powerpoint/2010/main" val="3769463503"/>
              </p:ext>
            </p:extLst>
          </p:nvPr>
        </p:nvGraphicFramePr>
        <p:xfrm>
          <a:off x="1013221" y="661480"/>
          <a:ext cx="10525636" cy="4878478"/>
        </p:xfrm>
        <a:graphic>
          <a:graphicData uri="http://schemas.openxmlformats.org/drawingml/2006/table">
            <a:tbl>
              <a:tblPr/>
              <a:tblGrid>
                <a:gridCol w="3559520">
                  <a:extLst>
                    <a:ext uri="{9D8B030D-6E8A-4147-A177-3AD203B41FA5}">
                      <a16:colId xmlns:a16="http://schemas.microsoft.com/office/drawing/2014/main" val="20000"/>
                    </a:ext>
                  </a:extLst>
                </a:gridCol>
                <a:gridCol w="3219861">
                  <a:extLst>
                    <a:ext uri="{9D8B030D-6E8A-4147-A177-3AD203B41FA5}">
                      <a16:colId xmlns:a16="http://schemas.microsoft.com/office/drawing/2014/main" val="20001"/>
                    </a:ext>
                  </a:extLst>
                </a:gridCol>
                <a:gridCol w="3746255">
                  <a:extLst>
                    <a:ext uri="{9D8B030D-6E8A-4147-A177-3AD203B41FA5}">
                      <a16:colId xmlns:a16="http://schemas.microsoft.com/office/drawing/2014/main" val="20002"/>
                    </a:ext>
                  </a:extLst>
                </a:gridCol>
              </a:tblGrid>
              <a:tr h="8652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kể</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 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57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1" u="none" strike="noStrike" cap="none" normalizeH="0" baseline="0">
                        <a:ln>
                          <a:noFill/>
                        </a:ln>
                        <a:solidFill>
                          <a:srgbClr val="FF0000"/>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31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48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27"/>
          <p:cNvSpPr txBox="1">
            <a:spLocks noChangeArrowheads="1"/>
          </p:cNvSpPr>
          <p:nvPr/>
        </p:nvSpPr>
        <p:spPr bwMode="auto">
          <a:xfrm>
            <a:off x="2006600" y="142965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6" name="Text Box 28"/>
          <p:cNvSpPr txBox="1">
            <a:spLocks noChangeArrowheads="1"/>
          </p:cNvSpPr>
          <p:nvPr/>
        </p:nvSpPr>
        <p:spPr bwMode="auto">
          <a:xfrm>
            <a:off x="1056083" y="1765857"/>
            <a:ext cx="34250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smtClean="0">
                <a:latin typeface="Times New Roman" panose="02020603050405020304" pitchFamily="18" charset="0"/>
                <a:cs typeface="Times New Roman" panose="02020603050405020304" pitchFamily="18" charset="0"/>
              </a:rPr>
              <a:t>Đây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Diệu</a:t>
            </a:r>
            <a:r>
              <a:rPr lang="en-US" altLang="en-US" sz="2800" dirty="0">
                <a:latin typeface="Times New Roman" panose="02020603050405020304" pitchFamily="18" charset="0"/>
                <a:cs typeface="Times New Roman" panose="02020603050405020304" pitchFamily="18" charset="0"/>
              </a:rPr>
              <a:t> Chi, </a:t>
            </a:r>
            <a:r>
              <a:rPr lang="en-US" altLang="en-US" sz="2800" dirty="0" err="1">
                <a:latin typeface="Times New Roman" panose="02020603050405020304" pitchFamily="18" charset="0"/>
                <a:cs typeface="Times New Roman" panose="02020603050405020304" pitchFamily="18" charset="0"/>
              </a:rPr>
              <a:t>bạn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lớp</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ta</a:t>
            </a:r>
            <a:r>
              <a:rPr lang="en-US" altLang="en-US" sz="2800" dirty="0">
                <a:latin typeface="Times New Roman" panose="02020603050405020304" pitchFamily="18" charset="0"/>
                <a:cs typeface="Times New Roman" panose="02020603050405020304" pitchFamily="18" charset="0"/>
              </a:rPr>
              <a:t>.</a:t>
            </a:r>
          </a:p>
        </p:txBody>
      </p:sp>
      <p:sp>
        <p:nvSpPr>
          <p:cNvPr id="7" name="Text Box 29"/>
          <p:cNvSpPr txBox="1">
            <a:spLocks noChangeArrowheads="1"/>
          </p:cNvSpPr>
          <p:nvPr/>
        </p:nvSpPr>
        <p:spPr bwMode="auto">
          <a:xfrm>
            <a:off x="5723986" y="2084500"/>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a:solidFill>
                  <a:srgbClr val="FF0000"/>
                </a:solidFill>
                <a:latin typeface="Times New Roman" panose="02020603050405020304" pitchFamily="18" charset="0"/>
                <a:cs typeface="Times New Roman" panose="02020603050405020304" pitchFamily="18" charset="0"/>
              </a:rPr>
              <a:t>Đây</a:t>
            </a:r>
            <a:endParaRPr lang="en-US" altLang="en-US" sz="2800" dirty="0">
              <a:solidFill>
                <a:srgbClr val="FF0000"/>
              </a:solidFill>
              <a:latin typeface=".VnTime" panose="020B7200000000000000" pitchFamily="34" charset="0"/>
            </a:endParaRPr>
          </a:p>
        </p:txBody>
      </p:sp>
      <p:sp>
        <p:nvSpPr>
          <p:cNvPr id="8" name="Text Box 30"/>
          <p:cNvSpPr txBox="1">
            <a:spLocks noChangeArrowheads="1"/>
          </p:cNvSpPr>
          <p:nvPr/>
        </p:nvSpPr>
        <p:spPr bwMode="auto">
          <a:xfrm>
            <a:off x="7837714" y="1812886"/>
            <a:ext cx="37011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Diệu</a:t>
            </a:r>
            <a:r>
              <a:rPr lang="en-US" altLang="en-US" sz="2800" dirty="0">
                <a:solidFill>
                  <a:srgbClr val="0000FF"/>
                </a:solidFill>
                <a:latin typeface="Times New Roman" panose="02020603050405020304" pitchFamily="18" charset="0"/>
                <a:cs typeface="Times New Roman" panose="02020603050405020304" pitchFamily="18" charset="0"/>
              </a:rPr>
              <a:t> Chi,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mới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lớp</a:t>
            </a:r>
            <a:r>
              <a:rPr lang="en-US" altLang="en-US" sz="2800" dirty="0">
                <a:solidFill>
                  <a:srgbClr val="0000FF"/>
                </a:solidFill>
                <a:latin typeface="Times New Roman" panose="02020603050405020304" pitchFamily="18" charset="0"/>
                <a:cs typeface="Times New Roman" panose="02020603050405020304" pitchFamily="18" charset="0"/>
              </a:rPr>
              <a:t>  ta.</a:t>
            </a:r>
            <a:endParaRPr lang="en-US" altLang="en-US" sz="2800" dirty="0">
              <a:solidFill>
                <a:srgbClr val="0000FF"/>
              </a:solidFill>
              <a:latin typeface=".VnTime" panose="020B7200000000000000" pitchFamily="34" charset="0"/>
            </a:endParaRPr>
          </a:p>
        </p:txBody>
      </p:sp>
      <p:sp>
        <p:nvSpPr>
          <p:cNvPr id="9" name="Text Box 31"/>
          <p:cNvSpPr txBox="1">
            <a:spLocks noChangeArrowheads="1"/>
          </p:cNvSpPr>
          <p:nvPr/>
        </p:nvSpPr>
        <p:spPr bwMode="auto">
          <a:xfrm>
            <a:off x="1034651" y="2896375"/>
            <a:ext cx="34678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dirty="0" smtClean="0">
                <a:latin typeface="Times New Roman" panose="02020603050405020304" pitchFamily="18" charset="0"/>
                <a:cs typeface="Times New Roman" panose="02020603050405020304" pitchFamily="18" charset="0"/>
              </a:rPr>
              <a:t>Bạn </a:t>
            </a:r>
            <a:r>
              <a:rPr lang="vi-VN" altLang="en-US" sz="2800" dirty="0">
                <a:latin typeface="Times New Roman" panose="02020603050405020304" pitchFamily="18" charset="0"/>
                <a:cs typeface="Times New Roman" panose="02020603050405020304" pitchFamily="18" charset="0"/>
              </a:rPr>
              <a:t>Diệu Chi là học sinh cũ của trường tiểu học Thành Công</a:t>
            </a:r>
            <a:r>
              <a:rPr lang="en-US" altLang="en-US" sz="2800" dirty="0">
                <a:latin typeface="Times New Roman" panose="02020603050405020304" pitchFamily="18" charset="0"/>
                <a:cs typeface="Times New Roman" panose="02020603050405020304" pitchFamily="18" charset="0"/>
              </a:rPr>
              <a:t>.</a:t>
            </a:r>
          </a:p>
        </p:txBody>
      </p:sp>
      <p:sp>
        <p:nvSpPr>
          <p:cNvPr id="10" name="Text Box 32"/>
          <p:cNvSpPr txBox="1">
            <a:spLocks noChangeArrowheads="1"/>
          </p:cNvSpPr>
          <p:nvPr/>
        </p:nvSpPr>
        <p:spPr bwMode="auto">
          <a:xfrm>
            <a:off x="5051312" y="3436924"/>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Diệu Chi</a:t>
            </a:r>
            <a:endParaRPr lang="en-US" altLang="en-US" sz="2800">
              <a:solidFill>
                <a:srgbClr val="FF0000"/>
              </a:solidFill>
              <a:latin typeface=".VnTime" panose="020B7200000000000000" pitchFamily="34" charset="0"/>
            </a:endParaRPr>
          </a:p>
        </p:txBody>
      </p:sp>
      <p:sp>
        <p:nvSpPr>
          <p:cNvPr id="11" name="Text Box 33"/>
          <p:cNvSpPr txBox="1">
            <a:spLocks noChangeArrowheads="1"/>
          </p:cNvSpPr>
          <p:nvPr/>
        </p:nvSpPr>
        <p:spPr bwMode="auto">
          <a:xfrm>
            <a:off x="7837714" y="2910273"/>
            <a:ext cx="37011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dirty="0">
                <a:solidFill>
                  <a:srgbClr val="0000FF"/>
                </a:solidFill>
                <a:latin typeface="Times New Roman" panose="02020603050405020304" pitchFamily="18" charset="0"/>
                <a:cs typeface="Times New Roman" panose="02020603050405020304" pitchFamily="18" charset="0"/>
              </a:rPr>
              <a:t>là học sinh cũ của trường tiểu học Thành Công</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12" name="Text Box 34"/>
          <p:cNvSpPr txBox="1">
            <a:spLocks noChangeArrowheads="1"/>
          </p:cNvSpPr>
          <p:nvPr/>
        </p:nvSpPr>
        <p:spPr bwMode="auto">
          <a:xfrm>
            <a:off x="1013221" y="4585851"/>
            <a:ext cx="34678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ấy 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latin typeface=".VnArial" panose="020B7200000000000000" pitchFamily="34" charset="0"/>
            </a:endParaRPr>
          </a:p>
        </p:txBody>
      </p:sp>
      <p:sp>
        <p:nvSpPr>
          <p:cNvPr id="13" name="Text Box 35"/>
          <p:cNvSpPr txBox="1">
            <a:spLocks noChangeArrowheads="1"/>
          </p:cNvSpPr>
          <p:nvPr/>
        </p:nvSpPr>
        <p:spPr bwMode="auto">
          <a:xfrm>
            <a:off x="5508512" y="478934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ấy</a:t>
            </a:r>
            <a:endParaRPr lang="en-US" altLang="en-US" sz="2800">
              <a:solidFill>
                <a:srgbClr val="FF0000"/>
              </a:solidFill>
              <a:latin typeface=".VnTime" panose="020B7200000000000000" pitchFamily="34" charset="0"/>
            </a:endParaRPr>
          </a:p>
        </p:txBody>
      </p:sp>
      <p:sp>
        <p:nvSpPr>
          <p:cNvPr id="14" name="Text Box 36"/>
          <p:cNvSpPr txBox="1">
            <a:spLocks noChangeArrowheads="1"/>
          </p:cNvSpPr>
          <p:nvPr/>
        </p:nvSpPr>
        <p:spPr bwMode="auto">
          <a:xfrm>
            <a:off x="7837714" y="4801294"/>
            <a:ext cx="3701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5" name="Text Box 37"/>
          <p:cNvSpPr txBox="1">
            <a:spLocks noChangeArrowheads="1"/>
          </p:cNvSpPr>
          <p:nvPr/>
        </p:nvSpPr>
        <p:spPr bwMode="auto">
          <a:xfrm>
            <a:off x="5508512" y="1104226"/>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Chủ</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ngữ</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Text Box 38"/>
          <p:cNvSpPr txBox="1">
            <a:spLocks noChangeArrowheads="1"/>
          </p:cNvSpPr>
          <p:nvPr/>
        </p:nvSpPr>
        <p:spPr bwMode="auto">
          <a:xfrm>
            <a:off x="8975589" y="1045250"/>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Vị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ngữ</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28"/>
          <p:cNvSpPr txBox="1">
            <a:spLocks noChangeArrowheads="1"/>
          </p:cNvSpPr>
          <p:nvPr/>
        </p:nvSpPr>
        <p:spPr bwMode="auto">
          <a:xfrm>
            <a:off x="890622" y="5663311"/>
            <a:ext cx="9235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smtClean="0">
                <a:latin typeface="Times New Roman" panose="02020603050405020304" pitchFamily="18" charset="0"/>
                <a:cs typeface="Times New Roman" panose="02020603050405020304" pitchFamily="18" charset="0"/>
              </a:rPr>
              <a:t>Bộ</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phận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hỏi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đều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bắt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đầu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bằng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từ</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nào</a:t>
            </a:r>
            <a:r>
              <a:rPr lang="en-US" altLang="en-US" sz="2800" dirty="0" smtClean="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18" name="Text Box 29"/>
          <p:cNvSpPr txBox="1">
            <a:spLocks noChangeArrowheads="1"/>
          </p:cNvSpPr>
          <p:nvPr/>
        </p:nvSpPr>
        <p:spPr bwMode="auto">
          <a:xfrm>
            <a:off x="9737589" y="5663311"/>
            <a:ext cx="904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dirty="0" err="1" smtClean="0">
                <a:solidFill>
                  <a:srgbClr val="FF0000"/>
                </a:solidFill>
                <a:latin typeface="Times New Roman" panose="02020603050405020304" pitchFamily="18" charset="0"/>
                <a:cs typeface="Times New Roman" panose="02020603050405020304" pitchFamily="18" charset="0"/>
              </a:rPr>
              <a:t>Là</a:t>
            </a:r>
            <a:endParaRPr lang="en-US" altLang="en-US" sz="2800" dirty="0">
              <a:solidFill>
                <a:srgbClr val="FF0000"/>
              </a:solidFill>
              <a:latin typeface=".VnTime" panose="020B7200000000000000" pitchFamily="34" charset="0"/>
            </a:endParaRPr>
          </a:p>
        </p:txBody>
      </p:sp>
      <p:sp>
        <p:nvSpPr>
          <p:cNvPr id="2" name="Oval 1"/>
          <p:cNvSpPr/>
          <p:nvPr/>
        </p:nvSpPr>
        <p:spPr>
          <a:xfrm>
            <a:off x="7837713" y="1898376"/>
            <a:ext cx="477520" cy="372247"/>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Oval 18"/>
          <p:cNvSpPr/>
          <p:nvPr/>
        </p:nvSpPr>
        <p:spPr>
          <a:xfrm>
            <a:off x="7837713" y="2995471"/>
            <a:ext cx="477520" cy="372247"/>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Oval 19"/>
          <p:cNvSpPr/>
          <p:nvPr/>
        </p:nvSpPr>
        <p:spPr>
          <a:xfrm>
            <a:off x="7837713" y="4864834"/>
            <a:ext cx="477520" cy="372247"/>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8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4)">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p:cNvSpPr txBox="1">
            <a:spLocks noChangeArrowheads="1"/>
          </p:cNvSpPr>
          <p:nvPr/>
        </p:nvSpPr>
        <p:spPr bwMode="auto">
          <a:xfrm>
            <a:off x="4704081" y="713877"/>
            <a:ext cx="2661920" cy="584775"/>
          </a:xfrm>
          <a:prstGeom prst="rect">
            <a:avLst/>
          </a:prstGeom>
          <a:solidFill>
            <a:srgbClr val="FFC000"/>
          </a:solidFill>
          <a:ln>
            <a:noFill/>
          </a:ln>
          <a:effectLs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dirty="0" err="1" smtClean="0">
                <a:latin typeface="Times New Roman" panose="02020603050405020304" pitchFamily="18" charset="0"/>
                <a:cs typeface="Times New Roman" panose="02020603050405020304" pitchFamily="18" charset="0"/>
              </a:rPr>
              <a:t>Kết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luận</a:t>
            </a:r>
            <a:endParaRPr lang="en-US" altLang="en-US" sz="3200" dirty="0">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935152" y="2013380"/>
            <a:ext cx="9297083" cy="1996893"/>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algn="just">
              <a:lnSpc>
                <a:spcPct val="114000"/>
              </a:lnSpc>
              <a:spcBef>
                <a:spcPct val="50000"/>
              </a:spcBef>
              <a:buFontTx/>
              <a:buChar char="-"/>
            </a:pPr>
            <a:r>
              <a:rPr lang="en-US" sz="2800" b="1" dirty="0" smtClean="0">
                <a:latin typeface="Times New Roman" pitchFamily="18" charset="0"/>
              </a:rPr>
              <a:t>Ba </a:t>
            </a:r>
            <a:r>
              <a:rPr lang="en-US" sz="2800" b="1"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trên</a:t>
            </a:r>
            <a:r>
              <a:rPr lang="en-US" sz="2800" b="1" dirty="0" smtClean="0">
                <a:latin typeface="Times New Roman" pitchFamily="18" charset="0"/>
              </a:rPr>
              <a:t> </a:t>
            </a:r>
            <a:r>
              <a:rPr lang="en-US" sz="2800" b="1" dirty="0" err="1" smtClean="0">
                <a:latin typeface="Times New Roman" pitchFamily="18" charset="0"/>
              </a:rPr>
              <a:t>có</a:t>
            </a:r>
            <a:r>
              <a:rPr lang="en-US" sz="2800" b="1" dirty="0" smtClean="0">
                <a:latin typeface="Times New Roman" pitchFamily="18" charset="0"/>
              </a:rPr>
              <a:t> </a:t>
            </a:r>
            <a:r>
              <a:rPr lang="en-US" sz="2800" b="1" dirty="0" err="1" smtClean="0">
                <a:latin typeface="Times New Roman" pitchFamily="18" charset="0"/>
              </a:rPr>
              <a:t>cấu</a:t>
            </a:r>
            <a:r>
              <a:rPr lang="en-US" sz="2800" b="1" dirty="0" smtClean="0">
                <a:latin typeface="Times New Roman" pitchFamily="18" charset="0"/>
              </a:rPr>
              <a:t> </a:t>
            </a:r>
            <a:r>
              <a:rPr lang="en-US" sz="2800" b="1" dirty="0" err="1" smtClean="0">
                <a:latin typeface="Times New Roman" pitchFamily="18" charset="0"/>
              </a:rPr>
              <a:t>tạo</a:t>
            </a:r>
            <a:r>
              <a:rPr lang="en-US" sz="2800" b="1" dirty="0" smtClean="0">
                <a:latin typeface="Times New Roman" pitchFamily="18" charset="0"/>
              </a:rPr>
              <a:t>: CN + </a:t>
            </a:r>
            <a:r>
              <a:rPr lang="en-US" sz="2800" b="1" dirty="0" err="1" smtClean="0">
                <a:latin typeface="Times New Roman" pitchFamily="18" charset="0"/>
              </a:rPr>
              <a:t>là</a:t>
            </a:r>
            <a:r>
              <a:rPr lang="en-US" sz="2800" b="1" dirty="0" smtClean="0">
                <a:latin typeface="Times New Roman" pitchFamily="18" charset="0"/>
              </a:rPr>
              <a:t> + VN .</a:t>
            </a:r>
          </a:p>
          <a:p>
            <a:pPr marL="457200" indent="-457200" algn="just">
              <a:lnSpc>
                <a:spcPct val="114000"/>
              </a:lnSpc>
              <a:spcBef>
                <a:spcPct val="50000"/>
              </a:spcBef>
              <a:buFontTx/>
              <a:buChar char="-"/>
            </a:pPr>
            <a:r>
              <a:rPr lang="en-US" sz="2800" b="1" dirty="0" err="1" smtClean="0">
                <a:latin typeface="Times New Roman" pitchFamily="18" charset="0"/>
              </a:rPr>
              <a:t>Có</a:t>
            </a:r>
            <a:r>
              <a:rPr lang="en-US" sz="2800" b="1" dirty="0" smtClean="0">
                <a:latin typeface="Times New Roman" pitchFamily="18" charset="0"/>
              </a:rPr>
              <a:t> ý </a:t>
            </a:r>
            <a:r>
              <a:rPr lang="en-US" sz="2800" b="1" dirty="0" err="1" smtClean="0">
                <a:latin typeface="Times New Roman" pitchFamily="18" charset="0"/>
              </a:rPr>
              <a:t>nghĩa</a:t>
            </a:r>
            <a:r>
              <a:rPr lang="en-US" sz="2800" b="1" dirty="0" smtClean="0">
                <a:latin typeface="Times New Roman" pitchFamily="18" charset="0"/>
              </a:rPr>
              <a:t> </a:t>
            </a:r>
            <a:r>
              <a:rPr lang="en-US" sz="2800" b="1" dirty="0" err="1" smtClean="0">
                <a:latin typeface="Times New Roman" pitchFamily="18" charset="0"/>
              </a:rPr>
              <a:t>dùng</a:t>
            </a:r>
            <a:r>
              <a:rPr lang="en-US" sz="2800" b="1" dirty="0" smtClean="0">
                <a:latin typeface="Times New Roman" pitchFamily="18" charset="0"/>
              </a:rPr>
              <a:t> </a:t>
            </a:r>
            <a:r>
              <a:rPr lang="en-US" sz="2800" b="1" dirty="0" err="1" smtClean="0">
                <a:latin typeface="Times New Roman" pitchFamily="18" charset="0"/>
              </a:rPr>
              <a:t>để</a:t>
            </a:r>
            <a:r>
              <a:rPr lang="en-US" sz="2800" b="1" dirty="0" smtClean="0">
                <a:latin typeface="Times New Roman" pitchFamily="18" charset="0"/>
              </a:rPr>
              <a:t> </a:t>
            </a:r>
            <a:r>
              <a:rPr lang="en-US" sz="2800" b="1" dirty="0" err="1" smtClean="0">
                <a:latin typeface="Times New Roman" pitchFamily="18" charset="0"/>
              </a:rPr>
              <a:t>nhận</a:t>
            </a:r>
            <a:r>
              <a:rPr lang="en-US" sz="2800" b="1" dirty="0" smtClean="0">
                <a:latin typeface="Times New Roman" pitchFamily="18" charset="0"/>
              </a:rPr>
              <a:t> </a:t>
            </a:r>
            <a:r>
              <a:rPr lang="en-US" sz="2800" b="1" dirty="0" err="1" smtClean="0">
                <a:latin typeface="Times New Roman" pitchFamily="18" charset="0"/>
              </a:rPr>
              <a:t>định</a:t>
            </a:r>
            <a:r>
              <a:rPr lang="en-US" sz="2800" b="1" dirty="0" smtClean="0">
                <a:latin typeface="Times New Roman" pitchFamily="18" charset="0"/>
              </a:rPr>
              <a:t> </a:t>
            </a:r>
            <a:r>
              <a:rPr lang="en-US" sz="2800" b="1" dirty="0" err="1" smtClean="0">
                <a:latin typeface="Times New Roman" pitchFamily="18" charset="0"/>
              </a:rPr>
              <a:t>hoặc</a:t>
            </a:r>
            <a:r>
              <a:rPr lang="en-US" sz="2800" b="1" dirty="0" smtClean="0">
                <a:latin typeface="Times New Roman" pitchFamily="18" charset="0"/>
              </a:rPr>
              <a:t> </a:t>
            </a:r>
            <a:r>
              <a:rPr lang="en-US" sz="2800" b="1" dirty="0" err="1" smtClean="0">
                <a:latin typeface="Times New Roman" pitchFamily="18" charset="0"/>
              </a:rPr>
              <a:t>giới</a:t>
            </a:r>
            <a:r>
              <a:rPr lang="en-US" sz="2800" b="1" dirty="0" smtClean="0">
                <a:latin typeface="Times New Roman" pitchFamily="18" charset="0"/>
              </a:rPr>
              <a:t> </a:t>
            </a:r>
            <a:r>
              <a:rPr lang="en-US" sz="2800" b="1" dirty="0" err="1" smtClean="0">
                <a:latin typeface="Times New Roman" pitchFamily="18" charset="0"/>
              </a:rPr>
              <a:t>thiệu</a:t>
            </a:r>
            <a:r>
              <a:rPr lang="en-US" sz="2800" b="1" dirty="0" smtClean="0">
                <a:latin typeface="Times New Roman" pitchFamily="18" charset="0"/>
              </a:rPr>
              <a:t>.</a:t>
            </a:r>
          </a:p>
          <a:p>
            <a:pPr marL="457200" indent="-457200" algn="just">
              <a:lnSpc>
                <a:spcPct val="114000"/>
              </a:lnSpc>
              <a:spcBef>
                <a:spcPct val="50000"/>
              </a:spcBef>
              <a:buFontTx/>
              <a:buChar char="-"/>
            </a:pPr>
            <a:r>
              <a:rPr lang="en-US" sz="2800" b="1" dirty="0" err="1" smtClean="0">
                <a:latin typeface="Times New Roman" pitchFamily="18" charset="0"/>
              </a:rPr>
              <a:t>Đều</a:t>
            </a:r>
            <a:r>
              <a:rPr lang="en-US" sz="2800" b="1" dirty="0" smtClean="0">
                <a:latin typeface="Times New Roman" pitchFamily="18" charset="0"/>
              </a:rPr>
              <a:t> </a:t>
            </a:r>
            <a:r>
              <a:rPr lang="en-US" sz="2800" b="1" dirty="0" err="1" smtClean="0">
                <a:latin typeface="Times New Roman" pitchFamily="18" charset="0"/>
              </a:rPr>
              <a:t>thuộc</a:t>
            </a:r>
            <a:r>
              <a:rPr lang="en-US" sz="2800" b="1" dirty="0" smtClean="0">
                <a:latin typeface="Times New Roman" pitchFamily="18" charset="0"/>
              </a:rPr>
              <a:t> </a:t>
            </a:r>
            <a:r>
              <a:rPr lang="en-US" sz="2800" b="1" dirty="0" err="1" smtClean="0">
                <a:latin typeface="Times New Roman" pitchFamily="18" charset="0"/>
              </a:rPr>
              <a:t>kiểu</a:t>
            </a:r>
            <a:r>
              <a:rPr lang="en-US" sz="2800" b="1" dirty="0" smtClean="0">
                <a:latin typeface="Times New Roman" pitchFamily="18" charset="0"/>
              </a:rPr>
              <a:t> </a:t>
            </a:r>
            <a:r>
              <a:rPr lang="en-US" sz="2800" b="1" dirty="0" err="1" smtClean="0">
                <a:latin typeface="Times New Roman" pitchFamily="18" charset="0"/>
              </a:rPr>
              <a:t>câu</a:t>
            </a:r>
            <a:r>
              <a:rPr lang="en-US" sz="2800" b="1" dirty="0" smtClean="0">
                <a:latin typeface="Times New Roman" pitchFamily="18" charset="0"/>
              </a:rPr>
              <a:t> “Ai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gì</a:t>
            </a:r>
            <a:r>
              <a:rPr lang="en-US" sz="2800" b="1" dirty="0" smtClean="0">
                <a:latin typeface="Times New Roman" pitchFamily="18" charset="0"/>
              </a:rPr>
              <a:t>?”.</a:t>
            </a:r>
            <a:endParaRPr lang="vi-VN" sz="2800" b="1" dirty="0">
              <a:latin typeface="Times New Roman" pitchFamily="18" charset="0"/>
            </a:endParaRPr>
          </a:p>
        </p:txBody>
      </p:sp>
    </p:spTree>
    <p:extLst>
      <p:ext uri="{BB962C8B-B14F-4D97-AF65-F5344CB8AC3E}">
        <p14:creationId xmlns:p14="http://schemas.microsoft.com/office/powerpoint/2010/main" val="11283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0"/>
          <p:cNvGraphicFramePr>
            <a:graphicFrameLocks noGrp="1"/>
          </p:cNvGraphicFramePr>
          <p:nvPr>
            <p:extLst>
              <p:ext uri="{D42A27DB-BD31-4B8C-83A1-F6EECF244321}">
                <p14:modId xmlns:p14="http://schemas.microsoft.com/office/powerpoint/2010/main" val="1687658316"/>
              </p:ext>
            </p:extLst>
          </p:nvPr>
        </p:nvGraphicFramePr>
        <p:xfrm>
          <a:off x="1219200" y="1371600"/>
          <a:ext cx="10000344" cy="2924629"/>
        </p:xfrm>
        <a:graphic>
          <a:graphicData uri="http://schemas.openxmlformats.org/drawingml/2006/table">
            <a:tbl>
              <a:tblPr/>
              <a:tblGrid>
                <a:gridCol w="2477531">
                  <a:extLst>
                    <a:ext uri="{9D8B030D-6E8A-4147-A177-3AD203B41FA5}">
                      <a16:colId xmlns:a16="http://schemas.microsoft.com/office/drawing/2014/main" val="20000"/>
                    </a:ext>
                  </a:extLst>
                </a:gridCol>
                <a:gridCol w="2567750">
                  <a:extLst>
                    <a:ext uri="{9D8B030D-6E8A-4147-A177-3AD203B41FA5}">
                      <a16:colId xmlns:a16="http://schemas.microsoft.com/office/drawing/2014/main" val="20001"/>
                    </a:ext>
                  </a:extLst>
                </a:gridCol>
                <a:gridCol w="2706547">
                  <a:extLst>
                    <a:ext uri="{9D8B030D-6E8A-4147-A177-3AD203B41FA5}">
                      <a16:colId xmlns:a16="http://schemas.microsoft.com/office/drawing/2014/main" val="20002"/>
                    </a:ext>
                  </a:extLst>
                </a:gridCol>
                <a:gridCol w="2248516">
                  <a:extLst>
                    <a:ext uri="{9D8B030D-6E8A-4147-A177-3AD203B41FA5}">
                      <a16:colId xmlns:a16="http://schemas.microsoft.com/office/drawing/2014/main" val="20003"/>
                    </a:ext>
                  </a:extLst>
                </a:gridCol>
              </a:tblGrid>
              <a:tr h="69865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179"/>
          <p:cNvSpPr txBox="1">
            <a:spLocks noChangeArrowheads="1"/>
          </p:cNvSpPr>
          <p:nvPr/>
        </p:nvSpPr>
        <p:spPr bwMode="auto">
          <a:xfrm>
            <a:off x="1598046" y="2724150"/>
            <a:ext cx="2146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là gì?</a:t>
            </a:r>
          </a:p>
        </p:txBody>
      </p:sp>
      <p:sp>
        <p:nvSpPr>
          <p:cNvPr id="4" name="Text Box 180"/>
          <p:cNvSpPr txBox="1">
            <a:spLocks noChangeArrowheads="1"/>
          </p:cNvSpPr>
          <p:nvPr/>
        </p:nvSpPr>
        <p:spPr bwMode="auto">
          <a:xfrm>
            <a:off x="3902925" y="2696642"/>
            <a:ext cx="20609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(cái gì, con gì)?</a:t>
            </a:r>
          </a:p>
        </p:txBody>
      </p:sp>
      <p:sp>
        <p:nvSpPr>
          <p:cNvPr id="5" name="Text Box 181"/>
          <p:cNvSpPr txBox="1">
            <a:spLocks noChangeArrowheads="1"/>
          </p:cNvSpPr>
          <p:nvPr/>
        </p:nvSpPr>
        <p:spPr bwMode="auto">
          <a:xfrm>
            <a:off x="6383338" y="272415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Là gì (là ai, là con gì)?</a:t>
            </a:r>
          </a:p>
        </p:txBody>
      </p:sp>
      <p:sp>
        <p:nvSpPr>
          <p:cNvPr id="6" name="Text Box 182"/>
          <p:cNvSpPr txBox="1">
            <a:spLocks noChangeArrowheads="1"/>
          </p:cNvSpPr>
          <p:nvPr/>
        </p:nvSpPr>
        <p:spPr bwMode="auto">
          <a:xfrm>
            <a:off x="9078971" y="2724150"/>
            <a:ext cx="2205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Giới thiệu hoặc nhận định</a:t>
            </a:r>
          </a:p>
        </p:txBody>
      </p:sp>
      <p:sp>
        <p:nvSpPr>
          <p:cNvPr id="7" name="Text Box 186"/>
          <p:cNvSpPr txBox="1">
            <a:spLocks noChangeArrowheads="1"/>
          </p:cNvSpPr>
          <p:nvPr/>
        </p:nvSpPr>
        <p:spPr bwMode="auto">
          <a:xfrm>
            <a:off x="9238343" y="1455512"/>
            <a:ext cx="2195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Tác dụng</a:t>
            </a:r>
          </a:p>
        </p:txBody>
      </p:sp>
      <p:sp>
        <p:nvSpPr>
          <p:cNvPr id="8" name="Text Box 187"/>
          <p:cNvSpPr txBox="1">
            <a:spLocks noChangeArrowheads="1"/>
          </p:cNvSpPr>
          <p:nvPr/>
        </p:nvSpPr>
        <p:spPr bwMode="auto">
          <a:xfrm>
            <a:off x="6821488" y="1461636"/>
            <a:ext cx="1638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latin typeface="Times New Roman" panose="02020603050405020304" pitchFamily="18" charset="0"/>
                <a:cs typeface="Times New Roman" panose="02020603050405020304" pitchFamily="18" charset="0"/>
              </a:rPr>
              <a:t>Vị ngữ</a:t>
            </a:r>
          </a:p>
        </p:txBody>
      </p:sp>
      <p:sp>
        <p:nvSpPr>
          <p:cNvPr id="9" name="Text Box 188"/>
          <p:cNvSpPr txBox="1">
            <a:spLocks noChangeArrowheads="1"/>
          </p:cNvSpPr>
          <p:nvPr/>
        </p:nvSpPr>
        <p:spPr bwMode="auto">
          <a:xfrm>
            <a:off x="4061732" y="1455512"/>
            <a:ext cx="17433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Chủ ngữ</a:t>
            </a:r>
          </a:p>
        </p:txBody>
      </p:sp>
    </p:spTree>
    <p:extLst>
      <p:ext uri="{BB962C8B-B14F-4D97-AF65-F5344CB8AC3E}">
        <p14:creationId xmlns:p14="http://schemas.microsoft.com/office/powerpoint/2010/main" val="329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edg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73"/>
          <p:cNvGraphicFramePr>
            <a:graphicFrameLocks noGrp="1"/>
          </p:cNvGraphicFramePr>
          <p:nvPr>
            <p:extLst>
              <p:ext uri="{D42A27DB-BD31-4B8C-83A1-F6EECF244321}">
                <p14:modId xmlns:p14="http://schemas.microsoft.com/office/powerpoint/2010/main" val="890006601"/>
              </p:ext>
            </p:extLst>
          </p:nvPr>
        </p:nvGraphicFramePr>
        <p:xfrm>
          <a:off x="492428" y="1690780"/>
          <a:ext cx="8251522" cy="2144977"/>
        </p:xfrm>
        <a:graphic>
          <a:graphicData uri="http://schemas.openxmlformats.org/drawingml/2006/table">
            <a:tbl>
              <a:tblPr/>
              <a:tblGrid>
                <a:gridCol w="1841368">
                  <a:extLst>
                    <a:ext uri="{9D8B030D-6E8A-4147-A177-3AD203B41FA5}">
                      <a16:colId xmlns:a16="http://schemas.microsoft.com/office/drawing/2014/main" val="20000"/>
                    </a:ext>
                  </a:extLst>
                </a:gridCol>
                <a:gridCol w="2858248">
                  <a:extLst>
                    <a:ext uri="{9D8B030D-6E8A-4147-A177-3AD203B41FA5}">
                      <a16:colId xmlns:a16="http://schemas.microsoft.com/office/drawing/2014/main" val="20001"/>
                    </a:ext>
                  </a:extLst>
                </a:gridCol>
                <a:gridCol w="3551906">
                  <a:extLst>
                    <a:ext uri="{9D8B030D-6E8A-4147-A177-3AD203B41FA5}">
                      <a16:colId xmlns:a16="http://schemas.microsoft.com/office/drawing/2014/main" val="20002"/>
                    </a:ext>
                  </a:extLst>
                </a:gridCol>
              </a:tblGrid>
              <a:tr h="48749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Vị</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 Box 5"/>
          <p:cNvSpPr txBox="1">
            <a:spLocks noChangeArrowheads="1"/>
          </p:cNvSpPr>
          <p:nvPr/>
        </p:nvSpPr>
        <p:spPr bwMode="auto">
          <a:xfrm>
            <a:off x="1488168" y="773339"/>
            <a:ext cx="93830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4</a:t>
            </a:r>
            <a:r>
              <a:rPr lang="en-US" altLang="en-US" sz="2800" b="1">
                <a:latin typeface="Times New Roman" panose="02020603050405020304" pitchFamily="18" charset="0"/>
                <a:cs typeface="Times New Roman" panose="02020603050405020304" pitchFamily="18" charset="0"/>
              </a:rPr>
              <a:t>. Kiểu câu </a:t>
            </a:r>
            <a:r>
              <a:rPr lang="en-US" altLang="en-US" sz="2800" b="1" i="1">
                <a:solidFill>
                  <a:srgbClr val="FF0000"/>
                </a:solidFill>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khác hai kiểu câu đã học </a:t>
            </a:r>
            <a:r>
              <a:rPr lang="en-US" altLang="en-US" sz="2800" b="1" i="1">
                <a:solidFill>
                  <a:srgbClr val="FF0000"/>
                </a:solidFill>
                <a:latin typeface="Times New Roman" panose="02020603050405020304" pitchFamily="18" charset="0"/>
                <a:cs typeface="Times New Roman" panose="02020603050405020304" pitchFamily="18" charset="0"/>
              </a:rPr>
              <a:t>Ai làm gì</a:t>
            </a:r>
            <a:r>
              <a:rPr lang="en-US" altLang="en-US" sz="2800" b="1" i="1" smtClean="0">
                <a:solidFill>
                  <a:srgbClr val="FF0000"/>
                </a:solidFill>
                <a:latin typeface="Times New Roman" panose="02020603050405020304" pitchFamily="18" charset="0"/>
                <a:cs typeface="Times New Roman" panose="02020603050405020304" pitchFamily="18" charset="0"/>
              </a:rPr>
              <a:t>?, Ai </a:t>
            </a:r>
            <a:r>
              <a:rPr lang="en-US" altLang="en-US" sz="2800" b="1" i="1">
                <a:solidFill>
                  <a:srgbClr val="FF0000"/>
                </a:solidFill>
                <a:latin typeface="Times New Roman" panose="02020603050405020304" pitchFamily="18" charset="0"/>
                <a:cs typeface="Times New Roman" panose="02020603050405020304" pitchFamily="18" charset="0"/>
              </a:rPr>
              <a:t>thế nào?</a:t>
            </a:r>
            <a:r>
              <a:rPr lang="en-US" altLang="en-US" sz="2800" b="1"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ở chỗ nào?</a:t>
            </a:r>
          </a:p>
        </p:txBody>
      </p:sp>
      <p:sp>
        <p:nvSpPr>
          <p:cNvPr id="19" name="Text Box 60"/>
          <p:cNvSpPr txBox="1">
            <a:spLocks noChangeArrowheads="1"/>
          </p:cNvSpPr>
          <p:nvPr/>
        </p:nvSpPr>
        <p:spPr bwMode="auto">
          <a:xfrm>
            <a:off x="554294" y="2201468"/>
            <a:ext cx="22515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
        <p:nvSpPr>
          <p:cNvPr id="20" name="Text Box 61"/>
          <p:cNvSpPr txBox="1">
            <a:spLocks noChangeArrowheads="1"/>
          </p:cNvSpPr>
          <p:nvPr/>
        </p:nvSpPr>
        <p:spPr bwMode="auto">
          <a:xfrm>
            <a:off x="528512" y="2752627"/>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a:t>
            </a:r>
          </a:p>
        </p:txBody>
      </p:sp>
      <p:sp>
        <p:nvSpPr>
          <p:cNvPr id="21" name="Text Box 62"/>
          <p:cNvSpPr txBox="1">
            <a:spLocks noChangeArrowheads="1"/>
          </p:cNvSpPr>
          <p:nvPr/>
        </p:nvSpPr>
        <p:spPr bwMode="auto">
          <a:xfrm>
            <a:off x="531175" y="3322773"/>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Ai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
        <p:nvSpPr>
          <p:cNvPr id="22" name="Text Box 65"/>
          <p:cNvSpPr txBox="1">
            <a:spLocks noChangeArrowheads="1"/>
          </p:cNvSpPr>
          <p:nvPr/>
        </p:nvSpPr>
        <p:spPr bwMode="auto">
          <a:xfrm>
            <a:off x="2434599" y="2191350"/>
            <a:ext cx="2832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3" name="Text Box 66"/>
          <p:cNvSpPr txBox="1">
            <a:spLocks noChangeArrowheads="1"/>
          </p:cNvSpPr>
          <p:nvPr/>
        </p:nvSpPr>
        <p:spPr bwMode="auto">
          <a:xfrm>
            <a:off x="5581200" y="2149384"/>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CC0099"/>
                </a:solidFill>
                <a:latin typeface="Times New Roman" panose="02020603050405020304" pitchFamily="18" charset="0"/>
                <a:cs typeface="Times New Roman" panose="02020603050405020304" pitchFamily="18" charset="0"/>
              </a:rPr>
              <a:t>Làm</a:t>
            </a:r>
            <a:r>
              <a:rPr lang="en-US" altLang="en-US" sz="2800" dirty="0">
                <a:solidFill>
                  <a:srgbClr val="CC0099"/>
                </a:solidFill>
                <a:latin typeface="Times New Roman" panose="02020603050405020304" pitchFamily="18" charset="0"/>
                <a:cs typeface="Times New Roman" panose="02020603050405020304" pitchFamily="18" charset="0"/>
              </a:rPr>
              <a:t> </a:t>
            </a:r>
            <a:r>
              <a:rPr lang="en-US" altLang="en-US" sz="2800" dirty="0" err="1">
                <a:solidFill>
                  <a:srgbClr val="CC0099"/>
                </a:solidFill>
                <a:latin typeface="Times New Roman" panose="02020603050405020304" pitchFamily="18" charset="0"/>
                <a:cs typeface="Times New Roman" panose="02020603050405020304" pitchFamily="18" charset="0"/>
              </a:rPr>
              <a:t>gì</a:t>
            </a:r>
            <a:r>
              <a:rPr lang="en-US" altLang="en-US" sz="2800" dirty="0" smtClean="0">
                <a:solidFill>
                  <a:srgbClr val="CC0099"/>
                </a:solidFill>
                <a:latin typeface="Times New Roman" panose="02020603050405020304" pitchFamily="18" charset="0"/>
                <a:cs typeface="Times New Roman" panose="02020603050405020304" pitchFamily="18" charset="0"/>
              </a:rPr>
              <a:t>? </a:t>
            </a:r>
            <a:endParaRPr lang="en-US" altLang="en-US" sz="2800" dirty="0">
              <a:solidFill>
                <a:srgbClr val="CC0099"/>
              </a:solidFill>
              <a:latin typeface="Times New Roman" panose="02020603050405020304" pitchFamily="18" charset="0"/>
              <a:cs typeface="Times New Roman" panose="02020603050405020304" pitchFamily="18" charset="0"/>
            </a:endParaRPr>
          </a:p>
        </p:txBody>
      </p:sp>
      <p:sp>
        <p:nvSpPr>
          <p:cNvPr id="24" name="Text Box 67"/>
          <p:cNvSpPr txBox="1">
            <a:spLocks noChangeArrowheads="1"/>
          </p:cNvSpPr>
          <p:nvPr/>
        </p:nvSpPr>
        <p:spPr bwMode="auto">
          <a:xfrm>
            <a:off x="2347160" y="2780566"/>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5" name="Text Box 68"/>
          <p:cNvSpPr txBox="1">
            <a:spLocks noChangeArrowheads="1"/>
          </p:cNvSpPr>
          <p:nvPr/>
        </p:nvSpPr>
        <p:spPr bwMode="auto">
          <a:xfrm>
            <a:off x="5520214" y="2724688"/>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solidFill>
                  <a:srgbClr val="00CC00"/>
                </a:solidFill>
                <a:latin typeface="Times New Roman" panose="02020603050405020304" pitchFamily="18" charset="0"/>
                <a:cs typeface="Times New Roman" panose="02020603050405020304" pitchFamily="18" charset="0"/>
              </a:rPr>
              <a:t>Thế</a:t>
            </a:r>
            <a:r>
              <a:rPr lang="en-US" altLang="en-US" sz="2800" dirty="0">
                <a:solidFill>
                  <a:srgbClr val="00CC00"/>
                </a:solidFill>
                <a:latin typeface="Times New Roman" panose="02020603050405020304" pitchFamily="18" charset="0"/>
                <a:cs typeface="Times New Roman" panose="02020603050405020304" pitchFamily="18" charset="0"/>
              </a:rPr>
              <a:t> </a:t>
            </a:r>
            <a:r>
              <a:rPr lang="en-US" altLang="en-US" sz="2800" dirty="0" err="1">
                <a:solidFill>
                  <a:srgbClr val="00CC00"/>
                </a:solidFill>
                <a:latin typeface="Times New Roman" panose="02020603050405020304" pitchFamily="18" charset="0"/>
                <a:cs typeface="Times New Roman" panose="02020603050405020304" pitchFamily="18" charset="0"/>
              </a:rPr>
              <a:t>nào</a:t>
            </a:r>
            <a:r>
              <a:rPr lang="en-US" altLang="en-US" sz="2800" dirty="0">
                <a:solidFill>
                  <a:srgbClr val="00CC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6" name="Text Box 69"/>
          <p:cNvSpPr txBox="1">
            <a:spLocks noChangeArrowheads="1"/>
          </p:cNvSpPr>
          <p:nvPr/>
        </p:nvSpPr>
        <p:spPr bwMode="auto">
          <a:xfrm>
            <a:off x="2334918" y="3271303"/>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Ai(con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VnTime" panose="020B7200000000000000" pitchFamily="34" charset="0"/>
            </a:endParaRPr>
          </a:p>
        </p:txBody>
      </p:sp>
      <p:sp>
        <p:nvSpPr>
          <p:cNvPr id="27" name="Text Box 70"/>
          <p:cNvSpPr txBox="1">
            <a:spLocks noChangeArrowheads="1"/>
          </p:cNvSpPr>
          <p:nvPr/>
        </p:nvSpPr>
        <p:spPr bwMode="auto">
          <a:xfrm>
            <a:off x="5316112" y="3242842"/>
            <a:ext cx="3552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err="1">
                <a:solidFill>
                  <a:srgbClr val="7030A0"/>
                </a:solidFill>
                <a:latin typeface="Times New Roman" panose="02020603050405020304" pitchFamily="18" charset="0"/>
                <a:cs typeface="Times New Roman" panose="02020603050405020304" pitchFamily="18" charset="0"/>
              </a:rPr>
              <a:t>Là</a:t>
            </a:r>
            <a:r>
              <a:rPr lang="en-US" altLang="en-US" sz="2800">
                <a:solidFill>
                  <a:srgbClr val="7030A0"/>
                </a:solidFill>
                <a:latin typeface="Times New Roman" panose="02020603050405020304" pitchFamily="18" charset="0"/>
                <a:cs typeface="Times New Roman" panose="02020603050405020304" pitchFamily="18" charset="0"/>
              </a:rPr>
              <a:t> </a:t>
            </a:r>
            <a:r>
              <a:rPr lang="en-US" altLang="en-US" sz="2800" smtClean="0">
                <a:solidFill>
                  <a:srgbClr val="7030A0"/>
                </a:solidFill>
                <a:latin typeface="Times New Roman" panose="02020603050405020304" pitchFamily="18" charset="0"/>
                <a:cs typeface="Times New Roman" panose="02020603050405020304" pitchFamily="18" charset="0"/>
              </a:rPr>
              <a:t>gì (là </a:t>
            </a:r>
            <a:r>
              <a:rPr lang="en-US" altLang="en-US" sz="2800" dirty="0" err="1">
                <a:solidFill>
                  <a:srgbClr val="7030A0"/>
                </a:solidFill>
                <a:latin typeface="Times New Roman" panose="02020603050405020304" pitchFamily="18" charset="0"/>
                <a:cs typeface="Times New Roman" panose="02020603050405020304" pitchFamily="18" charset="0"/>
              </a:rPr>
              <a:t>ai</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là</a:t>
            </a:r>
            <a:r>
              <a:rPr lang="en-US" altLang="en-US" sz="2800" dirty="0">
                <a:solidFill>
                  <a:srgbClr val="7030A0"/>
                </a:solidFill>
                <a:latin typeface="Times New Roman" panose="02020603050405020304" pitchFamily="18" charset="0"/>
                <a:cs typeface="Times New Roman" panose="02020603050405020304" pitchFamily="18" charset="0"/>
              </a:rPr>
              <a:t> con </a:t>
            </a:r>
            <a:r>
              <a:rPr lang="en-US" altLang="en-US" sz="2800" dirty="0" err="1">
                <a:solidFill>
                  <a:srgbClr val="7030A0"/>
                </a:solidFill>
                <a:latin typeface="Times New Roman" panose="02020603050405020304" pitchFamily="18" charset="0"/>
                <a:cs typeface="Times New Roman" panose="02020603050405020304" pitchFamily="18" charset="0"/>
              </a:rPr>
              <a:t>gì</a:t>
            </a:r>
            <a:r>
              <a:rPr lang="en-US" altLang="en-US" sz="2800" dirty="0">
                <a:solidFill>
                  <a:srgbClr val="7030A0"/>
                </a:solidFill>
                <a:latin typeface="Times New Roman" panose="02020603050405020304" pitchFamily="18" charset="0"/>
                <a:cs typeface="Times New Roman" panose="02020603050405020304" pitchFamily="18" charset="0"/>
              </a:rPr>
              <a:t>?)</a:t>
            </a:r>
          </a:p>
        </p:txBody>
      </p:sp>
      <p:sp>
        <p:nvSpPr>
          <p:cNvPr id="28" name="Text Box 74"/>
          <p:cNvSpPr txBox="1">
            <a:spLocks noChangeArrowheads="1"/>
          </p:cNvSpPr>
          <p:nvPr/>
        </p:nvSpPr>
        <p:spPr bwMode="auto">
          <a:xfrm>
            <a:off x="4583430" y="4533388"/>
            <a:ext cx="61893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kiểu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khác</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nhau</a:t>
            </a:r>
            <a:r>
              <a:rPr lang="en-US" altLang="en-US" sz="2800" b="1" dirty="0" smtClean="0">
                <a:latin typeface="Times New Roman" panose="02020603050405020304" pitchFamily="18" charset="0"/>
                <a:cs typeface="Times New Roman" panose="02020603050405020304" pitchFamily="18" charset="0"/>
              </a:rPr>
              <a:t> ở ý </a:t>
            </a:r>
            <a:r>
              <a:rPr lang="en-US" altLang="en-US" sz="2800" b="1" dirty="0" err="1" smtClean="0">
                <a:latin typeface="Times New Roman" panose="02020603050405020304" pitchFamily="18" charset="0"/>
                <a:cs typeface="Times New Roman" panose="02020603050405020304" pitchFamily="18" charset="0"/>
              </a:rPr>
              <a:t>nghĩa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từ</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loại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cấu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thành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bộ</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phận</a:t>
            </a:r>
            <a:r>
              <a:rPr lang="en-US" altLang="en-US" sz="2800" b="1" dirty="0" smtClean="0">
                <a:latin typeface="Times New Roman" panose="02020603050405020304" pitchFamily="18" charset="0"/>
                <a:cs typeface="Times New Roman" panose="02020603050405020304" pitchFamily="18" charset="0"/>
              </a:rPr>
              <a:t> </a:t>
            </a:r>
            <a:r>
              <a:rPr lang="en-US" altLang="en-US" sz="2800" b="1" err="1" smtClean="0">
                <a:latin typeface="Times New Roman" panose="02020603050405020304" pitchFamily="18" charset="0"/>
                <a:cs typeface="Times New Roman" panose="02020603050405020304" pitchFamily="18" charset="0"/>
              </a:rPr>
              <a:t>vị</a:t>
            </a:r>
            <a:r>
              <a:rPr lang="en-US" altLang="en-US" sz="2800" b="1" smtClean="0">
                <a:latin typeface="Times New Roman" panose="02020603050405020304" pitchFamily="18" charset="0"/>
                <a:cs typeface="Times New Roman" panose="02020603050405020304" pitchFamily="18" charset="0"/>
              </a:rPr>
              <a:t> ngữ.</a:t>
            </a:r>
            <a:endParaRPr lang="en-US" altLang="en-US" sz="2800" b="1" dirty="0">
              <a:latin typeface="Times New Roman" panose="02020603050405020304" pitchFamily="18" charset="0"/>
              <a:cs typeface="Times New Roman" panose="02020603050405020304" pitchFamily="18" charset="0"/>
            </a:endParaRPr>
          </a:p>
        </p:txBody>
      </p:sp>
      <p:sp>
        <p:nvSpPr>
          <p:cNvPr id="29" name="AutoShape 76"/>
          <p:cNvSpPr>
            <a:spLocks noChangeArrowheads="1"/>
          </p:cNvSpPr>
          <p:nvPr/>
        </p:nvSpPr>
        <p:spPr bwMode="auto">
          <a:xfrm>
            <a:off x="5243839" y="2211350"/>
            <a:ext cx="3438701" cy="2269954"/>
          </a:xfrm>
          <a:prstGeom prst="downArrowCallout">
            <a:avLst>
              <a:gd name="adj1" fmla="val 12494"/>
              <a:gd name="adj2" fmla="val 18958"/>
              <a:gd name="adj3" fmla="val 17222"/>
              <a:gd name="adj4" fmla="val 67222"/>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graphicFrame>
        <p:nvGraphicFramePr>
          <p:cNvPr id="2" name="Table 1"/>
          <p:cNvGraphicFramePr>
            <a:graphicFrameLocks noGrp="1"/>
          </p:cNvGraphicFramePr>
          <p:nvPr>
            <p:extLst>
              <p:ext uri="{D42A27DB-BD31-4B8C-83A1-F6EECF244321}">
                <p14:modId xmlns:p14="http://schemas.microsoft.com/office/powerpoint/2010/main" val="2077330870"/>
              </p:ext>
            </p:extLst>
          </p:nvPr>
        </p:nvGraphicFramePr>
        <p:xfrm>
          <a:off x="8705400" y="1682953"/>
          <a:ext cx="3006702" cy="2140260"/>
        </p:xfrm>
        <a:graphic>
          <a:graphicData uri="http://schemas.openxmlformats.org/drawingml/2006/table">
            <a:tbl>
              <a:tblPr firstRow="1" bandRow="1">
                <a:tableStyleId>{5940675A-B579-460E-94D1-54222C63F5DA}</a:tableStyleId>
              </a:tblPr>
              <a:tblGrid>
                <a:gridCol w="3006702">
                  <a:extLst>
                    <a:ext uri="{9D8B030D-6E8A-4147-A177-3AD203B41FA5}">
                      <a16:colId xmlns:a16="http://schemas.microsoft.com/office/drawing/2014/main" val="661841006"/>
                    </a:ext>
                  </a:extLst>
                </a:gridCol>
              </a:tblGrid>
              <a:tr h="535065">
                <a:tc>
                  <a:txBody>
                    <a:bodyPr/>
                    <a:lstStyle/>
                    <a:p>
                      <a:pPr algn="ctr"/>
                      <a:r>
                        <a:rPr lang="en-US" sz="2000" b="1" dirty="0" err="1" smtClean="0">
                          <a:latin typeface="Times New Roman" panose="02020603050405020304" pitchFamily="18" charset="0"/>
                          <a:cs typeface="Times New Roman" panose="02020603050405020304" pitchFamily="18" charset="0"/>
                        </a:rPr>
                        <a:t>Từ</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loại</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làm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vị</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49365"/>
                  </a:ext>
                </a:extLst>
              </a:tr>
              <a:tr h="535065">
                <a:tc>
                  <a:txBody>
                    <a:bodyPr/>
                    <a:lstStyle/>
                    <a:p>
                      <a:endParaRPr lang="en-US" dirty="0"/>
                    </a:p>
                  </a:txBody>
                  <a:tcPr/>
                </a:tc>
                <a:extLst>
                  <a:ext uri="{0D108BD9-81ED-4DB2-BD59-A6C34878D82A}">
                    <a16:rowId xmlns:a16="http://schemas.microsoft.com/office/drawing/2014/main" val="3451871975"/>
                  </a:ext>
                </a:extLst>
              </a:tr>
              <a:tr h="535065">
                <a:tc>
                  <a:txBody>
                    <a:bodyPr/>
                    <a:lstStyle/>
                    <a:p>
                      <a:endParaRPr lang="en-US" dirty="0"/>
                    </a:p>
                  </a:txBody>
                  <a:tcPr/>
                </a:tc>
                <a:extLst>
                  <a:ext uri="{0D108BD9-81ED-4DB2-BD59-A6C34878D82A}">
                    <a16:rowId xmlns:a16="http://schemas.microsoft.com/office/drawing/2014/main" val="2018926987"/>
                  </a:ext>
                </a:extLst>
              </a:tr>
              <a:tr h="535065">
                <a:tc>
                  <a:txBody>
                    <a:bodyPr/>
                    <a:lstStyle/>
                    <a:p>
                      <a:endParaRPr lang="en-US" dirty="0"/>
                    </a:p>
                  </a:txBody>
                  <a:tcPr/>
                </a:tc>
                <a:extLst>
                  <a:ext uri="{0D108BD9-81ED-4DB2-BD59-A6C34878D82A}">
                    <a16:rowId xmlns:a16="http://schemas.microsoft.com/office/drawing/2014/main" val="3549313853"/>
                  </a:ext>
                </a:extLst>
              </a:tr>
            </a:tbl>
          </a:graphicData>
        </a:graphic>
      </p:graphicFrame>
      <p:sp>
        <p:nvSpPr>
          <p:cNvPr id="30" name="Text Box 67"/>
          <p:cNvSpPr txBox="1">
            <a:spLocks noChangeArrowheads="1"/>
          </p:cNvSpPr>
          <p:nvPr/>
        </p:nvSpPr>
        <p:spPr bwMode="auto">
          <a:xfrm>
            <a:off x="8773170" y="2211350"/>
            <a:ext cx="22029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dirty="0" smtClean="0">
                <a:solidFill>
                  <a:srgbClr val="0000FF"/>
                </a:solidFill>
                <a:latin typeface="Times New Roman" panose="02020603050405020304" pitchFamily="18" charset="0"/>
                <a:cs typeface="Times New Roman" panose="02020603050405020304" pitchFamily="18" charset="0"/>
              </a:rPr>
              <a:t>ĐT, </a:t>
            </a:r>
            <a:r>
              <a:rPr lang="en-US" altLang="en-US" sz="2600" dirty="0" err="1" smtClean="0">
                <a:solidFill>
                  <a:srgbClr val="0000FF"/>
                </a:solidFill>
                <a:latin typeface="Times New Roman" panose="02020603050405020304" pitchFamily="18" charset="0"/>
                <a:cs typeface="Times New Roman" panose="02020603050405020304" pitchFamily="18" charset="0"/>
              </a:rPr>
              <a:t>cụm</a:t>
            </a:r>
            <a:r>
              <a:rPr lang="en-US" altLang="en-US" sz="2600" dirty="0" smtClean="0">
                <a:solidFill>
                  <a:srgbClr val="0000FF"/>
                </a:solidFill>
                <a:latin typeface="Times New Roman" panose="02020603050405020304" pitchFamily="18" charset="0"/>
                <a:cs typeface="Times New Roman" panose="02020603050405020304" pitchFamily="18" charset="0"/>
              </a:rPr>
              <a:t> ĐT</a:t>
            </a:r>
            <a:endParaRPr lang="en-US" altLang="en-US" sz="2600" dirty="0">
              <a:solidFill>
                <a:srgbClr val="0000FF"/>
              </a:solidFill>
              <a:latin typeface=".VnTime" panose="020B7200000000000000" pitchFamily="34" charset="0"/>
            </a:endParaRPr>
          </a:p>
        </p:txBody>
      </p:sp>
      <p:sp>
        <p:nvSpPr>
          <p:cNvPr id="31" name="Text Box 67"/>
          <p:cNvSpPr txBox="1">
            <a:spLocks noChangeArrowheads="1"/>
          </p:cNvSpPr>
          <p:nvPr/>
        </p:nvSpPr>
        <p:spPr bwMode="auto">
          <a:xfrm>
            <a:off x="8773170" y="2735999"/>
            <a:ext cx="34092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dirty="0" smtClean="0">
                <a:solidFill>
                  <a:srgbClr val="0000FF"/>
                </a:solidFill>
                <a:latin typeface="Times New Roman" panose="02020603050405020304" pitchFamily="18" charset="0"/>
                <a:cs typeface="Times New Roman" panose="02020603050405020304" pitchFamily="18" charset="0"/>
              </a:rPr>
              <a:t>ĐT, </a:t>
            </a:r>
            <a:r>
              <a:rPr lang="en-US" altLang="en-US" sz="2400" dirty="0" err="1" smtClean="0">
                <a:solidFill>
                  <a:srgbClr val="0000FF"/>
                </a:solidFill>
                <a:latin typeface="Times New Roman" panose="02020603050405020304" pitchFamily="18" charset="0"/>
                <a:cs typeface="Times New Roman" panose="02020603050405020304" pitchFamily="18" charset="0"/>
              </a:rPr>
              <a:t>cụm</a:t>
            </a:r>
            <a:r>
              <a:rPr lang="en-US" altLang="en-US" sz="2400" dirty="0" smtClean="0">
                <a:solidFill>
                  <a:srgbClr val="0000FF"/>
                </a:solidFill>
                <a:latin typeface="Times New Roman" panose="02020603050405020304" pitchFamily="18" charset="0"/>
                <a:cs typeface="Times New Roman" panose="02020603050405020304" pitchFamily="18" charset="0"/>
              </a:rPr>
              <a:t> ĐT; TT, </a:t>
            </a:r>
            <a:r>
              <a:rPr lang="en-US" altLang="en-US" sz="2400" dirty="0" err="1" smtClean="0">
                <a:solidFill>
                  <a:srgbClr val="0000FF"/>
                </a:solidFill>
                <a:latin typeface="Times New Roman" panose="02020603050405020304" pitchFamily="18" charset="0"/>
                <a:cs typeface="Times New Roman" panose="02020603050405020304" pitchFamily="18" charset="0"/>
              </a:rPr>
              <a:t>cụm</a:t>
            </a:r>
            <a:r>
              <a:rPr lang="en-US" altLang="en-US" sz="2400" dirty="0" smtClean="0">
                <a:solidFill>
                  <a:srgbClr val="0000FF"/>
                </a:solidFill>
                <a:latin typeface="Times New Roman" panose="02020603050405020304" pitchFamily="18" charset="0"/>
                <a:cs typeface="Times New Roman" panose="02020603050405020304" pitchFamily="18" charset="0"/>
              </a:rPr>
              <a:t> TT</a:t>
            </a:r>
            <a:endParaRPr lang="en-US" altLang="en-US" sz="2400" dirty="0">
              <a:solidFill>
                <a:srgbClr val="0000FF"/>
              </a:solidFill>
              <a:latin typeface=".VnTime" panose="020B7200000000000000" pitchFamily="34" charset="0"/>
            </a:endParaRPr>
          </a:p>
        </p:txBody>
      </p:sp>
      <p:sp>
        <p:nvSpPr>
          <p:cNvPr id="32" name="Text Box 69"/>
          <p:cNvSpPr txBox="1">
            <a:spLocks noChangeArrowheads="1"/>
          </p:cNvSpPr>
          <p:nvPr/>
        </p:nvSpPr>
        <p:spPr bwMode="auto">
          <a:xfrm>
            <a:off x="8868483" y="3322773"/>
            <a:ext cx="349015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dirty="0" smtClean="0">
                <a:solidFill>
                  <a:srgbClr val="0000FF"/>
                </a:solidFill>
                <a:latin typeface="Times New Roman" panose="02020603050405020304" pitchFamily="18" charset="0"/>
                <a:cs typeface="Times New Roman" panose="02020603050405020304" pitchFamily="18" charset="0"/>
              </a:rPr>
              <a:t>DT, </a:t>
            </a:r>
            <a:r>
              <a:rPr lang="en-US" altLang="en-US" sz="2600" dirty="0" err="1" smtClean="0">
                <a:solidFill>
                  <a:srgbClr val="0000FF"/>
                </a:solidFill>
                <a:latin typeface="Times New Roman" panose="02020603050405020304" pitchFamily="18" charset="0"/>
                <a:cs typeface="Times New Roman" panose="02020603050405020304" pitchFamily="18" charset="0"/>
              </a:rPr>
              <a:t>cụm</a:t>
            </a:r>
            <a:r>
              <a:rPr lang="en-US" altLang="en-US" sz="2600" dirty="0" smtClean="0">
                <a:solidFill>
                  <a:srgbClr val="0000FF"/>
                </a:solidFill>
                <a:latin typeface="Times New Roman" panose="02020603050405020304" pitchFamily="18" charset="0"/>
                <a:cs typeface="Times New Roman" panose="02020603050405020304" pitchFamily="18" charset="0"/>
              </a:rPr>
              <a:t> DT</a:t>
            </a:r>
            <a:endParaRPr lang="en-US" altLang="en-US" sz="2600" dirty="0">
              <a:solidFill>
                <a:srgbClr val="0000FF"/>
              </a:solidFill>
              <a:latin typeface=".VnTime" panose="020B7200000000000000" pitchFamily="34" charset="0"/>
            </a:endParaRPr>
          </a:p>
        </p:txBody>
      </p:sp>
    </p:spTree>
    <p:extLst>
      <p:ext uri="{BB962C8B-B14F-4D97-AF65-F5344CB8AC3E}">
        <p14:creationId xmlns:p14="http://schemas.microsoft.com/office/powerpoint/2010/main" val="30961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strVal val="#ppt_w*0.05"/>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anim calcmode="lin" valueType="num">
                                      <p:cBhvr>
                                        <p:cTn id="22" dur="500" fill="hold"/>
                                        <p:tgtEl>
                                          <p:spTgt spid="19"/>
                                        </p:tgtEl>
                                        <p:attrNameLst>
                                          <p:attrName>ppt_x</p:attrName>
                                        </p:attrNameLst>
                                      </p:cBhvr>
                                      <p:tavLst>
                                        <p:tav tm="0">
                                          <p:val>
                                            <p:strVal val="#ppt_x-.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strips(downRigh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trips(down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Righ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strips(downRigh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strips(downRigh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trips(downRigh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trips(downRight)">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ircle(in)">
                                      <p:cBhvr>
                                        <p:cTn id="86" dur="2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4" presetClass="entr" presetSubtype="0" accel="100000" fill="hold" grpId="0" nodeType="clickEffect">
                                  <p:stCondLst>
                                    <p:cond delay="0"/>
                                  </p:stCondLst>
                                  <p:iterate type="lt">
                                    <p:tmPct val="0"/>
                                  </p:iterate>
                                  <p:childTnLst>
                                    <p:set>
                                      <p:cBhvr>
                                        <p:cTn id="90" dur="1" fill="hold">
                                          <p:stCondLst>
                                            <p:cond delay="0"/>
                                          </p:stCondLst>
                                        </p:cTn>
                                        <p:tgtEl>
                                          <p:spTgt spid="28"/>
                                        </p:tgtEl>
                                        <p:attrNameLst>
                                          <p:attrName>style.visibility</p:attrName>
                                        </p:attrNameLst>
                                      </p:cBhvr>
                                      <p:to>
                                        <p:strVal val="visible"/>
                                      </p:to>
                                    </p:set>
                                    <p:anim calcmode="lin" valueType="num">
                                      <p:cBhvr>
                                        <p:cTn id="91" dur="2000" fill="hold"/>
                                        <p:tgtEl>
                                          <p:spTgt spid="28"/>
                                        </p:tgtEl>
                                        <p:attrNameLst>
                                          <p:attrName>ppt_w</p:attrName>
                                        </p:attrNameLst>
                                      </p:cBhvr>
                                      <p:tavLst>
                                        <p:tav tm="0">
                                          <p:val>
                                            <p:strVal val="#ppt_w*0.05"/>
                                          </p:val>
                                        </p:tav>
                                        <p:tav tm="100000">
                                          <p:val>
                                            <p:strVal val="#ppt_w"/>
                                          </p:val>
                                        </p:tav>
                                      </p:tavLst>
                                    </p:anim>
                                    <p:anim calcmode="lin" valueType="num">
                                      <p:cBhvr>
                                        <p:cTn id="92" dur="2000" fill="hold"/>
                                        <p:tgtEl>
                                          <p:spTgt spid="28"/>
                                        </p:tgtEl>
                                        <p:attrNameLst>
                                          <p:attrName>ppt_h</p:attrName>
                                        </p:attrNameLst>
                                      </p:cBhvr>
                                      <p:tavLst>
                                        <p:tav tm="0">
                                          <p:val>
                                            <p:strVal val="#ppt_h"/>
                                          </p:val>
                                        </p:tav>
                                        <p:tav tm="100000">
                                          <p:val>
                                            <p:strVal val="#ppt_h"/>
                                          </p:val>
                                        </p:tav>
                                      </p:tavLst>
                                    </p:anim>
                                    <p:anim calcmode="lin" valueType="num">
                                      <p:cBhvr>
                                        <p:cTn id="93" dur="2000" fill="hold"/>
                                        <p:tgtEl>
                                          <p:spTgt spid="28"/>
                                        </p:tgtEl>
                                        <p:attrNameLst>
                                          <p:attrName>ppt_x</p:attrName>
                                        </p:attrNameLst>
                                      </p:cBhvr>
                                      <p:tavLst>
                                        <p:tav tm="0">
                                          <p:val>
                                            <p:strVal val="#ppt_x-.2"/>
                                          </p:val>
                                        </p:tav>
                                        <p:tav tm="100000">
                                          <p:val>
                                            <p:strVal val="#ppt_x"/>
                                          </p:val>
                                        </p:tav>
                                      </p:tavLst>
                                    </p:anim>
                                    <p:anim calcmode="lin" valueType="num">
                                      <p:cBhvr>
                                        <p:cTn id="94" dur="2000" fill="hold"/>
                                        <p:tgtEl>
                                          <p:spTgt spid="28"/>
                                        </p:tgtEl>
                                        <p:attrNameLst>
                                          <p:attrName>ppt_y</p:attrName>
                                        </p:attrNameLst>
                                      </p:cBhvr>
                                      <p:tavLst>
                                        <p:tav tm="0">
                                          <p:val>
                                            <p:strVal val="#ppt_y"/>
                                          </p:val>
                                        </p:tav>
                                        <p:tav tm="100000">
                                          <p:val>
                                            <p:strVal val="#ppt_y"/>
                                          </p:val>
                                        </p:tav>
                                      </p:tavLst>
                                    </p:anim>
                                    <p:animEffect transition="in" filter="fade">
                                      <p:cBhvr>
                                        <p:cTn id="95" dur="2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mph" presetSubtype="0" repeatCount="indefinite" fill="hold" grpId="1" nodeType="clickEffect">
                                  <p:stCondLst>
                                    <p:cond delay="0"/>
                                  </p:stCondLst>
                                  <p:iterate type="lt">
                                    <p:tmPct val="0"/>
                                  </p:iterate>
                                  <p:childTnLst>
                                    <p:animClr clrSpc="hsl" dir="cw">
                                      <p:cBhvr override="childStyle">
                                        <p:cTn id="99" dur="2000" fill="hold"/>
                                        <p:tgtEl>
                                          <p:spTgt spid="28"/>
                                        </p:tgtEl>
                                        <p:attrNameLst>
                                          <p:attrName>style.color</p:attrName>
                                        </p:attrNameLst>
                                      </p:cBhvr>
                                      <p:by>
                                        <p:hsl h="7200000" s="0" l="0"/>
                                      </p:by>
                                    </p:animClr>
                                    <p:animClr clrSpc="hsl" dir="cw">
                                      <p:cBhvr>
                                        <p:cTn id="100" dur="2000" fill="hold"/>
                                        <p:tgtEl>
                                          <p:spTgt spid="28"/>
                                        </p:tgtEl>
                                        <p:attrNameLst>
                                          <p:attrName>fillcolor</p:attrName>
                                        </p:attrNameLst>
                                      </p:cBhvr>
                                      <p:by>
                                        <p:hsl h="7200000" s="0" l="0"/>
                                      </p:by>
                                    </p:animClr>
                                    <p:animClr clrSpc="hsl" dir="cw">
                                      <p:cBhvr>
                                        <p:cTn id="101" dur="2000" fill="hold"/>
                                        <p:tgtEl>
                                          <p:spTgt spid="28"/>
                                        </p:tgtEl>
                                        <p:attrNameLst>
                                          <p:attrName>stroke.color</p:attrName>
                                        </p:attrNameLst>
                                      </p:cBhvr>
                                      <p:by>
                                        <p:hsl h="7200000" s="0" l="0"/>
                                      </p:by>
                                    </p:animClr>
                                    <p:set>
                                      <p:cBhvr>
                                        <p:cTn id="102" dur="20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8" grpId="1"/>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88631" y="2068287"/>
            <a:ext cx="9297083" cy="2763898"/>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lnSpc>
                <a:spcPct val="114000"/>
              </a:lnSpc>
              <a:spcBef>
                <a:spcPct val="50000"/>
              </a:spcBef>
            </a:pPr>
            <a:r>
              <a:rPr lang="vi-VN" sz="2800" b="1" dirty="0">
                <a:latin typeface="Times New Roman" pitchFamily="18" charset="0"/>
              </a:rPr>
              <a:t> </a:t>
            </a:r>
            <a:r>
              <a:rPr lang="en-US" sz="2800" b="1" dirty="0" smtClean="0">
                <a:latin typeface="Times New Roman" pitchFamily="18" charset="0"/>
              </a:rPr>
              <a:t>  </a:t>
            </a:r>
            <a:r>
              <a:rPr lang="vi-VN" sz="2800" b="1" dirty="0" smtClean="0">
                <a:latin typeface="Times New Roman" pitchFamily="18" charset="0"/>
              </a:rPr>
              <a:t>Câu </a:t>
            </a:r>
            <a:r>
              <a:rPr lang="vi-VN" sz="2800" b="1" dirty="0">
                <a:latin typeface="Times New Roman" pitchFamily="18" charset="0"/>
              </a:rPr>
              <a:t>kể </a:t>
            </a:r>
            <a:r>
              <a:rPr lang="vi-VN" sz="2800" b="1" i="1" dirty="0">
                <a:solidFill>
                  <a:srgbClr val="7030A0"/>
                </a:solidFill>
                <a:latin typeface="Times New Roman" pitchFamily="18" charset="0"/>
              </a:rPr>
              <a:t>Ai là gì? </a:t>
            </a:r>
            <a:r>
              <a:rPr lang="vi-VN" sz="2800" b="1" dirty="0">
                <a:latin typeface="Times New Roman" pitchFamily="18" charset="0"/>
              </a:rPr>
              <a:t>gồm hai bộ phận. Bộ phận thứ nhất là chủ ngữ trả lời câu hỏi: </a:t>
            </a:r>
            <a:r>
              <a:rPr lang="vi-VN" sz="2800" b="1" i="1" dirty="0">
                <a:solidFill>
                  <a:srgbClr val="7030A0"/>
                </a:solidFill>
                <a:latin typeface="Times New Roman" pitchFamily="18" charset="0"/>
              </a:rPr>
              <a:t>Ai (cái gì, con gì)? </a:t>
            </a:r>
            <a:r>
              <a:rPr lang="vi-VN" sz="2800" b="1" dirty="0">
                <a:latin typeface="Times New Roman" pitchFamily="18" charset="0"/>
              </a:rPr>
              <a:t>Bộ phận thứ hai là vị ngữ trả lời câu hỏi: </a:t>
            </a:r>
            <a:r>
              <a:rPr lang="vi-VN" sz="2800" b="1" i="1" dirty="0">
                <a:solidFill>
                  <a:srgbClr val="7030A0"/>
                </a:solidFill>
                <a:latin typeface="Times New Roman" pitchFamily="18" charset="0"/>
              </a:rPr>
              <a:t>Là gì (là ai, là con gì)? </a:t>
            </a:r>
          </a:p>
          <a:p>
            <a:pPr marL="0" indent="0" algn="just">
              <a:lnSpc>
                <a:spcPct val="114000"/>
              </a:lnSpc>
              <a:spcBef>
                <a:spcPct val="50000"/>
              </a:spcBef>
            </a:pPr>
            <a:r>
              <a:rPr lang="vi-VN" sz="2800" b="1" dirty="0">
                <a:latin typeface="Times New Roman" pitchFamily="18" charset="0"/>
              </a:rPr>
              <a:t>    Câu kể </a:t>
            </a:r>
            <a:r>
              <a:rPr lang="vi-VN" sz="2800" b="1" i="1" dirty="0">
                <a:solidFill>
                  <a:srgbClr val="7030A0"/>
                </a:solidFill>
                <a:latin typeface="Times New Roman" pitchFamily="18" charset="0"/>
              </a:rPr>
              <a:t>Ai là gì? </a:t>
            </a:r>
            <a:r>
              <a:rPr lang="vi-VN" sz="2800" b="1" dirty="0">
                <a:latin typeface="Times New Roman" pitchFamily="18" charset="0"/>
              </a:rPr>
              <a:t>được dùng </a:t>
            </a:r>
            <a:r>
              <a:rPr lang="vi-VN" sz="2800" b="1" dirty="0">
                <a:solidFill>
                  <a:srgbClr val="7030A0"/>
                </a:solidFill>
                <a:latin typeface="Times New Roman" pitchFamily="18" charset="0"/>
              </a:rPr>
              <a:t>để giới thiệu </a:t>
            </a:r>
            <a:r>
              <a:rPr lang="vi-VN" sz="2800" b="1" dirty="0">
                <a:latin typeface="Times New Roman" pitchFamily="18" charset="0"/>
              </a:rPr>
              <a:t>hoặc </a:t>
            </a:r>
            <a:r>
              <a:rPr lang="vi-VN" sz="2800" b="1" dirty="0">
                <a:solidFill>
                  <a:srgbClr val="7030A0"/>
                </a:solidFill>
                <a:latin typeface="Times New Roman" pitchFamily="18" charset="0"/>
              </a:rPr>
              <a:t>nêu nhận định</a:t>
            </a:r>
            <a:r>
              <a:rPr lang="vi-VN" sz="2800" b="1" dirty="0">
                <a:latin typeface="Times New Roman" pitchFamily="18" charset="0"/>
              </a:rPr>
              <a:t> về một người, một vật nào đó .</a:t>
            </a:r>
          </a:p>
        </p:txBody>
      </p:sp>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082" y="1037953"/>
            <a:ext cx="10897507" cy="1916871"/>
          </a:xfrm>
          <a:prstGeom prst="rect">
            <a:avLst/>
          </a:prstGeom>
          <a:noFill/>
        </p:spPr>
        <p:txBody>
          <a:bodyPr wrap="square" rtlCol="0">
            <a:spAutoFit/>
          </a:bodyPr>
          <a:lstStyle/>
          <a:p>
            <a:pPr marL="514350" indent="-514350" algn="just">
              <a:lnSpc>
                <a:spcPct val="114000"/>
              </a:lnSpc>
              <a:buAutoNum type="alphaLcPeriod"/>
            </a:pP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Pa-</a:t>
            </a:r>
            <a:r>
              <a:rPr lang="en-US" sz="2800" dirty="0" err="1" smtClean="0">
                <a:latin typeface="Times New Roman" panose="02020603050405020304" pitchFamily="18" charset="0"/>
                <a:cs typeface="Times New Roman" panose="02020603050405020304" pitchFamily="18" charset="0"/>
              </a:rPr>
              <a:t>xcan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đại</a:t>
            </a:r>
            <a:r>
              <a:rPr lang="en-US" sz="2800" dirty="0" smtClean="0">
                <a:latin typeface="Times New Roman" panose="02020603050405020304" pitchFamily="18" charset="0"/>
                <a:cs typeface="Times New Roman" panose="02020603050405020304" pitchFamily="18" charset="0"/>
              </a:rPr>
              <a:t>.</a:t>
            </a:r>
          </a:p>
          <a:p>
            <a:pPr algn="r">
              <a:lnSpc>
                <a:spcPct val="114000"/>
              </a:lnSpc>
            </a:pPr>
            <a:r>
              <a:rPr lang="en-US" sz="2000" b="1" i="1" dirty="0" smtClean="0">
                <a:latin typeface="Times New Roman" panose="02020603050405020304" pitchFamily="18" charset="0"/>
                <a:cs typeface="Times New Roman" panose="02020603050405020304" pitchFamily="18" charset="0"/>
              </a:rPr>
              <a:t>Theo </a:t>
            </a:r>
            <a:r>
              <a:rPr lang="en-US" sz="2000" b="1" dirty="0" smtClean="0">
                <a:latin typeface="Times New Roman" panose="02020603050405020304" pitchFamily="18" charset="0"/>
                <a:cs typeface="Times New Roman" panose="02020603050405020304" pitchFamily="18" charset="0"/>
              </a:rPr>
              <a:t>LÊ NGUYÊN LONG, PHẠM NGỌC TOÀN</a:t>
            </a:r>
            <a:endParaRPr lang="en-US" b="1"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681083" y="48933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Ai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gì</a:t>
            </a:r>
            <a:r>
              <a:rPr lang="en-US" altLang="en-US" sz="2800" b="1" i="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a:t>
            </a:r>
            <a:r>
              <a:rPr lang="en-US" altLang="en-US" sz="2800" b="1" dirty="0" err="1" smtClean="0">
                <a:latin typeface="Times New Roman" panose="02020603050405020304" pitchFamily="18" charset="0"/>
                <a:cs typeface="Times New Roman" panose="02020603050405020304" pitchFamily="18" charset="0"/>
              </a:rPr>
              <a:t>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nó</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5" name="Group 55"/>
          <p:cNvGraphicFramePr>
            <a:graphicFrameLocks/>
          </p:cNvGraphicFramePr>
          <p:nvPr>
            <p:extLst>
              <p:ext uri="{D42A27DB-BD31-4B8C-83A1-F6EECF244321}">
                <p14:modId xmlns:p14="http://schemas.microsoft.com/office/powerpoint/2010/main" val="502726471"/>
              </p:ext>
            </p:extLst>
          </p:nvPr>
        </p:nvGraphicFramePr>
        <p:xfrm>
          <a:off x="877888" y="2970530"/>
          <a:ext cx="10169298" cy="3264535"/>
        </p:xfrm>
        <a:graphic>
          <a:graphicData uri="http://schemas.openxmlformats.org/drawingml/2006/table">
            <a:tbl>
              <a:tblPr/>
              <a:tblGrid>
                <a:gridCol w="6366950">
                  <a:extLst>
                    <a:ext uri="{9D8B030D-6E8A-4147-A177-3AD203B41FA5}">
                      <a16:colId xmlns:a16="http://schemas.microsoft.com/office/drawing/2014/main" val="20000"/>
                    </a:ext>
                  </a:extLst>
                </a:gridCol>
                <a:gridCol w="3802348">
                  <a:extLst>
                    <a:ext uri="{9D8B030D-6E8A-4147-A177-3AD203B41FA5}">
                      <a16:colId xmlns:a16="http://schemas.microsoft.com/office/drawing/2014/main" val="20001"/>
                    </a:ext>
                  </a:extLst>
                </a:gridCol>
              </a:tblGrid>
              <a:tr h="425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4"/>
          <p:cNvSpPr txBox="1">
            <a:spLocks noChangeArrowheads="1"/>
          </p:cNvSpPr>
          <p:nvPr/>
        </p:nvSpPr>
        <p:spPr bwMode="auto">
          <a:xfrm>
            <a:off x="918822" y="4855190"/>
            <a:ext cx="60788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 Đó </a:t>
            </a:r>
            <a:r>
              <a:rPr lang="en-US" altLang="en-US" sz="2800">
                <a:solidFill>
                  <a:srgbClr val="0000FF"/>
                </a:solidFill>
                <a:latin typeface="Times New Roman" panose="02020603050405020304" pitchFamily="18" charset="0"/>
                <a:cs typeface="Times New Roman" panose="02020603050405020304" pitchFamily="18" charset="0"/>
              </a:rPr>
              <a:t>chính là chiếc máy tính đầu tiên trên thế giới, tổ tiên của những chiếc máy tính điện tử hiện đại</a:t>
            </a:r>
            <a:r>
              <a:rPr lang="en-US" altLang="en-US" sz="2800" smtClean="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7" name="Text Box 35"/>
          <p:cNvSpPr txBox="1">
            <a:spLocks noChangeArrowheads="1"/>
          </p:cNvSpPr>
          <p:nvPr/>
        </p:nvSpPr>
        <p:spPr bwMode="auto">
          <a:xfrm>
            <a:off x="7348085" y="349375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Giới thiệu về thứ máy mới</a:t>
            </a:r>
          </a:p>
        </p:txBody>
      </p:sp>
      <p:sp>
        <p:nvSpPr>
          <p:cNvPr id="8" name="Text Box 36"/>
          <p:cNvSpPr txBox="1">
            <a:spLocks noChangeArrowheads="1"/>
          </p:cNvSpPr>
          <p:nvPr/>
        </p:nvSpPr>
        <p:spPr bwMode="auto">
          <a:xfrm>
            <a:off x="5524500" y="2926080"/>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9" name="Text Box 37"/>
          <p:cNvSpPr txBox="1">
            <a:spLocks noChangeArrowheads="1"/>
          </p:cNvSpPr>
          <p:nvPr/>
        </p:nvSpPr>
        <p:spPr bwMode="auto">
          <a:xfrm>
            <a:off x="7348085" y="478911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Nêu nhận định về giá trị của chiếc máy tính.</a:t>
            </a:r>
          </a:p>
        </p:txBody>
      </p:sp>
      <p:sp>
        <p:nvSpPr>
          <p:cNvPr id="3" name="TextBox 2"/>
          <p:cNvSpPr txBox="1"/>
          <p:nvPr/>
        </p:nvSpPr>
        <p:spPr>
          <a:xfrm>
            <a:off x="918822" y="3493750"/>
            <a:ext cx="6205878" cy="1384995"/>
          </a:xfrm>
          <a:prstGeom prst="rect">
            <a:avLst/>
          </a:prstGeom>
          <a:noFill/>
        </p:spPr>
        <p:txBody>
          <a:bodyPr wrap="square" rtlCol="0">
            <a:spAutoFit/>
          </a:bodyPr>
          <a:lstStyle/>
          <a:p>
            <a:pPr lvl="0" algn="just"/>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Thì ra đó là một thứ máy cộng trừ mà Pa-xcan đã đặt hết tình cảm của người con vào việc chế tạo.</a:t>
            </a:r>
            <a:r>
              <a:rPr lang="en-US" altLang="en-US" sz="280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88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plus(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099" y="1690189"/>
            <a:ext cx="8447314" cy="2871684"/>
          </a:xfrm>
          <a:prstGeom prst="rect">
            <a:avLst/>
          </a:prstGeom>
          <a:noFill/>
        </p:spPr>
        <p:txBody>
          <a:bodyPr wrap="square" rtlCol="0">
            <a:spAutoFit/>
          </a:bodyPr>
          <a:lstStyle/>
          <a:p>
            <a:pPr>
              <a:lnSpc>
                <a:spcPct val="114000"/>
              </a:lnSpc>
            </a:pPr>
            <a:r>
              <a:rPr lang="en-US" sz="2800"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Lịch</a:t>
            </a:r>
          </a:p>
          <a:p>
            <a:pPr>
              <a:lnSpc>
                <a:spcPct val="114000"/>
              </a:lnSpc>
            </a:pPr>
            <a:r>
              <a:rPr lang="en-US" sz="2800" smtClean="0">
                <a:latin typeface="Times New Roman" panose="02020603050405020304" pitchFamily="18" charset="0"/>
                <a:cs typeface="Times New Roman" panose="02020603050405020304" pitchFamily="18" charset="0"/>
              </a:rPr>
              <a:t>Lá là lịch của cây			Bà tính nhẩm. Mẹ ơi,</a:t>
            </a:r>
          </a:p>
          <a:p>
            <a:pPr>
              <a:lnSpc>
                <a:spcPct val="114000"/>
              </a:lnSpc>
            </a:pPr>
            <a:r>
              <a:rPr lang="en-US" sz="2800" smtClean="0">
                <a:latin typeface="Times New Roman" panose="02020603050405020304" pitchFamily="18" charset="0"/>
                <a:cs typeface="Times New Roman" panose="02020603050405020304" pitchFamily="18" charset="0"/>
              </a:rPr>
              <a:t>Cây lại là lịch đất			Mười ngón tay là lịch.</a:t>
            </a:r>
          </a:p>
          <a:p>
            <a:pPr>
              <a:lnSpc>
                <a:spcPct val="114000"/>
              </a:lnSpc>
            </a:pPr>
            <a:r>
              <a:rPr lang="en-US" sz="2800" smtClean="0">
                <a:latin typeface="Times New Roman" panose="02020603050405020304" pitchFamily="18" charset="0"/>
                <a:cs typeface="Times New Roman" panose="02020603050405020304" pitchFamily="18" charset="0"/>
              </a:rPr>
              <a:t>Trăng lặn rồi trăng mọc		Con tới lớp, tới trường</a:t>
            </a:r>
          </a:p>
          <a:p>
            <a:pPr>
              <a:lnSpc>
                <a:spcPct val="114000"/>
              </a:lnSpc>
            </a:pPr>
            <a:r>
              <a:rPr lang="en-US" sz="2800" smtClean="0">
                <a:latin typeface="Times New Roman" panose="02020603050405020304" pitchFamily="18" charset="0"/>
                <a:cs typeface="Times New Roman" panose="02020603050405020304" pitchFamily="18" charset="0"/>
              </a:rPr>
              <a:t>Là lịch của bầu trời.		Lịch lại là trang sách.</a:t>
            </a:r>
          </a:p>
          <a:p>
            <a:pPr algn="r">
              <a:lnSpc>
                <a:spcPct val="114000"/>
              </a:lnSpc>
            </a:pPr>
            <a:r>
              <a:rPr lang="en-US" sz="2000" b="1" smtClean="0">
                <a:latin typeface="Times New Roman" panose="02020603050405020304" pitchFamily="18" charset="0"/>
                <a:cs typeface="Times New Roman" panose="02020603050405020304" pitchFamily="18" charset="0"/>
              </a:rPr>
              <a:t>NGUYỄN HƯNG HẢI</a:t>
            </a:r>
            <a:endParaRPr lang="en-US" sz="2000" b="1">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1092563" y="75222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Ai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gì</a:t>
            </a:r>
            <a:r>
              <a:rPr lang="en-US" altLang="en-US" sz="2800" b="1" i="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a:t>
            </a:r>
            <a:r>
              <a:rPr lang="en-US" altLang="en-US" sz="2800" b="1" dirty="0" err="1" smtClean="0">
                <a:latin typeface="Times New Roman" panose="02020603050405020304" pitchFamily="18" charset="0"/>
                <a:cs typeface="Times New Roman" panose="02020603050405020304" pitchFamily="18" charset="0"/>
              </a:rPr>
              <a:t>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nó</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1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106"/>
          <p:cNvGraphicFramePr>
            <a:graphicFrameLocks/>
          </p:cNvGraphicFramePr>
          <p:nvPr>
            <p:extLst>
              <p:ext uri="{D42A27DB-BD31-4B8C-83A1-F6EECF244321}">
                <p14:modId xmlns:p14="http://schemas.microsoft.com/office/powerpoint/2010/main" val="364724699"/>
              </p:ext>
            </p:extLst>
          </p:nvPr>
        </p:nvGraphicFramePr>
        <p:xfrm>
          <a:off x="888820" y="835719"/>
          <a:ext cx="10493414" cy="4026535"/>
        </p:xfrm>
        <a:graphic>
          <a:graphicData uri="http://schemas.openxmlformats.org/drawingml/2006/table">
            <a:tbl>
              <a:tblPr/>
              <a:tblGrid>
                <a:gridCol w="4850847">
                  <a:extLst>
                    <a:ext uri="{9D8B030D-6E8A-4147-A177-3AD203B41FA5}">
                      <a16:colId xmlns:a16="http://schemas.microsoft.com/office/drawing/2014/main" val="20000"/>
                    </a:ext>
                  </a:extLst>
                </a:gridCol>
                <a:gridCol w="5642567">
                  <a:extLst>
                    <a:ext uri="{9D8B030D-6E8A-4147-A177-3AD203B41FA5}">
                      <a16:colId xmlns:a16="http://schemas.microsoft.com/office/drawing/2014/main" val="20001"/>
                    </a:ext>
                  </a:extLst>
                </a:gridCol>
              </a:tblGrid>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Text Box 21"/>
          <p:cNvSpPr txBox="1">
            <a:spLocks noChangeArrowheads="1"/>
          </p:cNvSpPr>
          <p:nvPr/>
        </p:nvSpPr>
        <p:spPr bwMode="auto">
          <a:xfrm>
            <a:off x="1358493" y="3459072"/>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smtClean="0">
                <a:solidFill>
                  <a:srgbClr val="006600"/>
                </a:solidFill>
                <a:latin typeface="Times New Roman" panose="02020603050405020304" pitchFamily="18" charset="0"/>
                <a:cs typeface="Times New Roman" panose="02020603050405020304" pitchFamily="18" charset="0"/>
              </a:rPr>
              <a:t>4. </a:t>
            </a:r>
            <a:r>
              <a:rPr lang="en-US" altLang="en-US" sz="2800">
                <a:solidFill>
                  <a:srgbClr val="006600"/>
                </a:solidFill>
                <a:latin typeface="Times New Roman" panose="02020603050405020304" pitchFamily="18" charset="0"/>
                <a:cs typeface="Times New Roman" panose="02020603050405020304" pitchFamily="18" charset="0"/>
              </a:rPr>
              <a:t>M</a:t>
            </a:r>
            <a:r>
              <a:rPr lang="vi-VN" altLang="en-US" sz="2800">
                <a:solidFill>
                  <a:srgbClr val="006600"/>
                </a:solidFill>
                <a:latin typeface="Times New Roman" panose="02020603050405020304" pitchFamily="18" charset="0"/>
                <a:cs typeface="Times New Roman" panose="02020603050405020304" pitchFamily="18" charset="0"/>
              </a:rPr>
              <a:t>ư</a:t>
            </a:r>
            <a:r>
              <a:rPr lang="en-US" altLang="en-US" sz="2800">
                <a:solidFill>
                  <a:srgbClr val="006600"/>
                </a:solidFill>
                <a:latin typeface="Times New Roman" panose="02020603050405020304" pitchFamily="18" charset="0"/>
                <a:cs typeface="Times New Roman" panose="02020603050405020304" pitchFamily="18" charset="0"/>
              </a:rPr>
              <a:t>ời ngón tay là lịch</a:t>
            </a:r>
          </a:p>
        </p:txBody>
      </p:sp>
      <p:sp>
        <p:nvSpPr>
          <p:cNvPr id="24" name="Text Box 23"/>
          <p:cNvSpPr txBox="1">
            <a:spLocks noChangeArrowheads="1"/>
          </p:cNvSpPr>
          <p:nvPr/>
        </p:nvSpPr>
        <p:spPr bwMode="auto">
          <a:xfrm>
            <a:off x="1358493" y="4087277"/>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smtClean="0">
                <a:solidFill>
                  <a:schemeClr val="accent3">
                    <a:lumMod val="50000"/>
                  </a:schemeClr>
                </a:solidFill>
                <a:latin typeface="Times New Roman" panose="02020603050405020304" pitchFamily="18" charset="0"/>
                <a:cs typeface="Times New Roman" panose="02020603050405020304" pitchFamily="18" charset="0"/>
              </a:rPr>
              <a:t>5. </a:t>
            </a:r>
            <a:r>
              <a:rPr lang="en-US" altLang="en-US" sz="2800">
                <a:solidFill>
                  <a:schemeClr val="accent3">
                    <a:lumMod val="50000"/>
                  </a:schemeClr>
                </a:solidFill>
                <a:latin typeface="Times New Roman" panose="02020603050405020304" pitchFamily="18" charset="0"/>
                <a:cs typeface="Times New Roman" panose="02020603050405020304" pitchFamily="18" charset="0"/>
              </a:rPr>
              <a:t>Lịch lại là trang sách</a:t>
            </a:r>
          </a:p>
        </p:txBody>
      </p:sp>
      <p:sp>
        <p:nvSpPr>
          <p:cNvPr id="25" name="Text Box 27"/>
          <p:cNvSpPr txBox="1">
            <a:spLocks noChangeArrowheads="1"/>
          </p:cNvSpPr>
          <p:nvPr/>
        </p:nvSpPr>
        <p:spPr bwMode="auto">
          <a:xfrm>
            <a:off x="5206820" y="1519931"/>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VnTime" panose="020B7200000000000000" pitchFamily="34" charset="0"/>
            </a:endParaRPr>
          </a:p>
        </p:txBody>
      </p:sp>
      <p:sp>
        <p:nvSpPr>
          <p:cNvPr id="26" name="Text Box 28"/>
          <p:cNvSpPr txBox="1">
            <a:spLocks noChangeArrowheads="1"/>
          </p:cNvSpPr>
          <p:nvPr/>
        </p:nvSpPr>
        <p:spPr bwMode="auto">
          <a:xfrm>
            <a:off x="5741013" y="1456519"/>
            <a:ext cx="4030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a:t>
            </a:r>
            <a:r>
              <a:rPr lang="en-US" altLang="en-US" sz="2800" smtClean="0">
                <a:solidFill>
                  <a:srgbClr val="0000FF"/>
                </a:solidFill>
                <a:latin typeface="Times New Roman" panose="02020603050405020304" pitchFamily="18" charset="0"/>
                <a:cs typeface="Times New Roman" panose="02020603050405020304" pitchFamily="18" charset="0"/>
              </a:rPr>
              <a:t>định (chỉ mùa)</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7" name="Text Box 108"/>
          <p:cNvSpPr txBox="1">
            <a:spLocks noChangeArrowheads="1"/>
          </p:cNvSpPr>
          <p:nvPr/>
        </p:nvSpPr>
        <p:spPr bwMode="auto">
          <a:xfrm>
            <a:off x="949145" y="1462781"/>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b) </a:t>
            </a:r>
            <a:r>
              <a:rPr lang="en-US" altLang="en-US" sz="2800" smtClean="0">
                <a:solidFill>
                  <a:srgbClr val="0000FF"/>
                </a:solidFill>
                <a:latin typeface="Times New Roman" panose="02020603050405020304" pitchFamily="18" charset="0"/>
                <a:cs typeface="Times New Roman" panose="02020603050405020304" pitchFamily="18" charset="0"/>
              </a:rPr>
              <a:t>1. Lá </a:t>
            </a:r>
            <a:r>
              <a:rPr lang="en-US" altLang="en-US" sz="2800">
                <a:solidFill>
                  <a:srgbClr val="0000FF"/>
                </a:solidFill>
                <a:latin typeface="Times New Roman" panose="02020603050405020304" pitchFamily="18" charset="0"/>
                <a:cs typeface="Times New Roman" panose="02020603050405020304" pitchFamily="18" charset="0"/>
              </a:rPr>
              <a:t>là lịch của cây</a:t>
            </a:r>
          </a:p>
        </p:txBody>
      </p:sp>
      <p:sp>
        <p:nvSpPr>
          <p:cNvPr id="28" name="Text Box 109"/>
          <p:cNvSpPr txBox="1">
            <a:spLocks noChangeArrowheads="1"/>
          </p:cNvSpPr>
          <p:nvPr/>
        </p:nvSpPr>
        <p:spPr bwMode="auto">
          <a:xfrm>
            <a:off x="1339896" y="2005706"/>
            <a:ext cx="3286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solidFill>
                  <a:srgbClr val="7030A0"/>
                </a:solidFill>
                <a:latin typeface="Times New Roman" panose="02020603050405020304" pitchFamily="18" charset="0"/>
                <a:cs typeface="Times New Roman" panose="02020603050405020304" pitchFamily="18" charset="0"/>
              </a:rPr>
              <a:t>2. Cây </a:t>
            </a:r>
            <a:r>
              <a:rPr lang="en-US" altLang="en-US" sz="2800">
                <a:solidFill>
                  <a:srgbClr val="7030A0"/>
                </a:solidFill>
                <a:latin typeface="Times New Roman" panose="02020603050405020304" pitchFamily="18" charset="0"/>
                <a:cs typeface="Times New Roman" panose="02020603050405020304" pitchFamily="18" charset="0"/>
              </a:rPr>
              <a:t>lại là lịch đất</a:t>
            </a:r>
          </a:p>
        </p:txBody>
      </p:sp>
      <p:sp>
        <p:nvSpPr>
          <p:cNvPr id="29" name="Text Box 110"/>
          <p:cNvSpPr txBox="1">
            <a:spLocks noChangeArrowheads="1"/>
          </p:cNvSpPr>
          <p:nvPr/>
        </p:nvSpPr>
        <p:spPr bwMode="auto">
          <a:xfrm>
            <a:off x="1358493" y="2504965"/>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800" smtClean="0">
                <a:solidFill>
                  <a:srgbClr val="FF66CC"/>
                </a:solidFill>
                <a:latin typeface="Times New Roman" panose="02020603050405020304" pitchFamily="18" charset="0"/>
                <a:cs typeface="Times New Roman" panose="02020603050405020304" pitchFamily="18" charset="0"/>
              </a:rPr>
              <a:t>3. Trăng </a:t>
            </a:r>
            <a:r>
              <a:rPr lang="en-US" altLang="en-US" sz="2800" dirty="0" err="1">
                <a:solidFill>
                  <a:srgbClr val="FF66CC"/>
                </a:solidFill>
                <a:latin typeface="Times New Roman" panose="02020603050405020304" pitchFamily="18" charset="0"/>
                <a:cs typeface="Times New Roman" panose="02020603050405020304" pitchFamily="18" charset="0"/>
              </a:rPr>
              <a:t>lặn</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rồi</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trăng</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mọc</a:t>
            </a:r>
            <a:endParaRPr lang="en-US" altLang="en-US" sz="2800" dirty="0">
              <a:solidFill>
                <a:srgbClr val="FF66CC"/>
              </a:solidFill>
              <a:latin typeface="Times New Roman" panose="02020603050405020304" pitchFamily="18" charset="0"/>
              <a:cs typeface="Times New Roman" panose="02020603050405020304" pitchFamily="18" charset="0"/>
            </a:endParaRPr>
          </a:p>
          <a:p>
            <a:pPr algn="just" eaLnBrk="1" hangingPunct="1">
              <a:defRPr/>
            </a:pPr>
            <a:r>
              <a:rPr lang="en-US" altLang="en-US" sz="2800" smtClean="0">
                <a:solidFill>
                  <a:srgbClr val="FF66CC"/>
                </a:solidFill>
                <a:latin typeface="Times New Roman" panose="02020603050405020304" pitchFamily="18" charset="0"/>
                <a:cs typeface="Times New Roman" panose="02020603050405020304" pitchFamily="18" charset="0"/>
              </a:rPr>
              <a:t>   Là </a:t>
            </a:r>
            <a:r>
              <a:rPr lang="en-US" altLang="en-US" sz="2800" dirty="0" err="1">
                <a:solidFill>
                  <a:srgbClr val="FF66CC"/>
                </a:solidFill>
                <a:latin typeface="Times New Roman" panose="02020603050405020304" pitchFamily="18" charset="0"/>
                <a:cs typeface="Times New Roman" panose="02020603050405020304" pitchFamily="18" charset="0"/>
              </a:rPr>
              <a:t>lịch</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của</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bầu</a:t>
            </a:r>
            <a:r>
              <a:rPr lang="en-US" altLang="en-US" sz="2800" dirty="0">
                <a:solidFill>
                  <a:srgbClr val="FF66CC"/>
                </a:solidFill>
                <a:latin typeface="Times New Roman" panose="02020603050405020304" pitchFamily="18" charset="0"/>
                <a:cs typeface="Times New Roman" panose="02020603050405020304" pitchFamily="18" charset="0"/>
              </a:rPr>
              <a:t> </a:t>
            </a:r>
            <a:r>
              <a:rPr lang="en-US" altLang="en-US" sz="2800" dirty="0" err="1">
                <a:solidFill>
                  <a:srgbClr val="FF66CC"/>
                </a:solidFill>
                <a:latin typeface="Times New Roman" panose="02020603050405020304" pitchFamily="18" charset="0"/>
                <a:cs typeface="Times New Roman" panose="02020603050405020304" pitchFamily="18" charset="0"/>
              </a:rPr>
              <a:t>trời</a:t>
            </a:r>
            <a:endParaRPr lang="en-US" altLang="en-US" sz="2800" dirty="0">
              <a:solidFill>
                <a:srgbClr val="FF66CC"/>
              </a:solidFill>
              <a:latin typeface="Times New Roman" panose="02020603050405020304" pitchFamily="18" charset="0"/>
              <a:cs typeface="Times New Roman" panose="02020603050405020304" pitchFamily="18" charset="0"/>
            </a:endParaRPr>
          </a:p>
        </p:txBody>
      </p:sp>
      <p:sp>
        <p:nvSpPr>
          <p:cNvPr id="30" name="Text Box 112"/>
          <p:cNvSpPr txBox="1">
            <a:spLocks noChangeArrowheads="1"/>
          </p:cNvSpPr>
          <p:nvPr/>
        </p:nvSpPr>
        <p:spPr bwMode="auto">
          <a:xfrm>
            <a:off x="5754661" y="2043151"/>
            <a:ext cx="5791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 Nêu nhận </a:t>
            </a:r>
            <a:r>
              <a:rPr lang="en-US" altLang="en-US" sz="2800" smtClean="0">
                <a:solidFill>
                  <a:srgbClr val="7030A0"/>
                </a:solidFill>
                <a:latin typeface="Times New Roman" panose="02020603050405020304" pitchFamily="18" charset="0"/>
                <a:cs typeface="Times New Roman" panose="02020603050405020304" pitchFamily="18" charset="0"/>
              </a:rPr>
              <a:t>định (chỉ vụ hoặc chỉ năm)</a:t>
            </a:r>
            <a:endParaRPr lang="en-US" altLang="en-US" sz="2800">
              <a:solidFill>
                <a:srgbClr val="7030A0"/>
              </a:solidFill>
              <a:latin typeface="Times New Roman" panose="02020603050405020304" pitchFamily="18" charset="0"/>
              <a:cs typeface="Times New Roman" panose="02020603050405020304" pitchFamily="18" charset="0"/>
            </a:endParaRPr>
          </a:p>
        </p:txBody>
      </p:sp>
      <p:sp>
        <p:nvSpPr>
          <p:cNvPr id="31" name="Text Box 113"/>
          <p:cNvSpPr txBox="1">
            <a:spLocks noChangeArrowheads="1"/>
          </p:cNvSpPr>
          <p:nvPr/>
        </p:nvSpPr>
        <p:spPr bwMode="auto">
          <a:xfrm>
            <a:off x="5795606" y="2730891"/>
            <a:ext cx="5340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66CC"/>
                </a:solidFill>
                <a:latin typeface="Times New Roman" panose="02020603050405020304" pitchFamily="18" charset="0"/>
                <a:cs typeface="Times New Roman" panose="02020603050405020304" pitchFamily="18" charset="0"/>
              </a:rPr>
              <a:t>- Nêu nhận </a:t>
            </a:r>
            <a:r>
              <a:rPr lang="en-US" altLang="en-US" sz="2800" smtClean="0">
                <a:solidFill>
                  <a:srgbClr val="FF66CC"/>
                </a:solidFill>
                <a:latin typeface="Times New Roman" panose="02020603050405020304" pitchFamily="18" charset="0"/>
                <a:cs typeface="Times New Roman" panose="02020603050405020304" pitchFamily="18" charset="0"/>
              </a:rPr>
              <a:t>định (chỉ ngày đêm)</a:t>
            </a:r>
            <a:endParaRPr lang="en-US" altLang="en-US" sz="2800">
              <a:solidFill>
                <a:srgbClr val="FF66CC"/>
              </a:solidFill>
              <a:latin typeface="Times New Roman" panose="02020603050405020304" pitchFamily="18" charset="0"/>
              <a:cs typeface="Times New Roman" panose="02020603050405020304" pitchFamily="18" charset="0"/>
            </a:endParaRPr>
          </a:p>
        </p:txBody>
      </p:sp>
      <p:sp>
        <p:nvSpPr>
          <p:cNvPr id="32" name="Text Box 114"/>
          <p:cNvSpPr txBox="1">
            <a:spLocks noChangeArrowheads="1"/>
          </p:cNvSpPr>
          <p:nvPr/>
        </p:nvSpPr>
        <p:spPr bwMode="auto">
          <a:xfrm>
            <a:off x="5808954" y="3418399"/>
            <a:ext cx="5327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cs typeface="Times New Roman" panose="02020603050405020304" pitchFamily="18" charset="0"/>
              </a:rPr>
              <a:t>- Nêu nhận </a:t>
            </a:r>
            <a:r>
              <a:rPr lang="en-US" altLang="en-US" sz="2800" smtClean="0">
                <a:solidFill>
                  <a:srgbClr val="006600"/>
                </a:solidFill>
                <a:latin typeface="Times New Roman" panose="02020603050405020304" pitchFamily="18" charset="0"/>
                <a:cs typeface="Times New Roman" panose="02020603050405020304" pitchFamily="18" charset="0"/>
              </a:rPr>
              <a:t>định (đếm ngày tháng)</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33" name="Text Box 115"/>
          <p:cNvSpPr txBox="1">
            <a:spLocks noChangeArrowheads="1"/>
          </p:cNvSpPr>
          <p:nvPr/>
        </p:nvSpPr>
        <p:spPr bwMode="auto">
          <a:xfrm>
            <a:off x="5877494" y="4107134"/>
            <a:ext cx="5259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accent3">
                    <a:lumMod val="50000"/>
                  </a:schemeClr>
                </a:solidFill>
                <a:latin typeface="Times New Roman" panose="02020603050405020304" pitchFamily="18" charset="0"/>
                <a:cs typeface="Times New Roman" panose="02020603050405020304" pitchFamily="18" charset="0"/>
              </a:rPr>
              <a:t>- Nêu nhận </a:t>
            </a:r>
            <a:r>
              <a:rPr lang="en-US" altLang="en-US" sz="2800" smtClean="0">
                <a:solidFill>
                  <a:schemeClr val="accent3">
                    <a:lumMod val="50000"/>
                  </a:schemeClr>
                </a:solidFill>
                <a:latin typeface="Times New Roman" panose="02020603050405020304" pitchFamily="18" charset="0"/>
                <a:cs typeface="Times New Roman" panose="02020603050405020304" pitchFamily="18" charset="0"/>
              </a:rPr>
              <a:t>định (năm học)</a:t>
            </a:r>
            <a:endParaRPr lang="en-US" altLang="en-US" sz="280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4" name="Text Box 109"/>
          <p:cNvSpPr txBox="1">
            <a:spLocks noChangeArrowheads="1"/>
          </p:cNvSpPr>
          <p:nvPr/>
        </p:nvSpPr>
        <p:spPr bwMode="auto">
          <a:xfrm>
            <a:off x="972431" y="5037783"/>
            <a:ext cx="10573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latin typeface="Times New Roman" panose="02020603050405020304" pitchFamily="18" charset="0"/>
                <a:cs typeface="Times New Roman" panose="02020603050405020304" pitchFamily="18" charset="0"/>
              </a:rPr>
              <a:t>Hãy tìm bộ phận chủ ngữ và vị ngữ trong câu  </a:t>
            </a:r>
            <a:r>
              <a:rPr lang="en-US" altLang="en-US" sz="2800" smtClean="0">
                <a:solidFill>
                  <a:srgbClr val="7030A0"/>
                </a:solidFill>
                <a:latin typeface="Times New Roman" panose="02020603050405020304" pitchFamily="18" charset="0"/>
                <a:cs typeface="Times New Roman" panose="02020603050405020304" pitchFamily="18" charset="0"/>
              </a:rPr>
              <a:t>“Cây </a:t>
            </a:r>
            <a:r>
              <a:rPr lang="en-US" altLang="en-US" sz="2800">
                <a:solidFill>
                  <a:srgbClr val="7030A0"/>
                </a:solidFill>
                <a:latin typeface="Times New Roman" panose="02020603050405020304" pitchFamily="18" charset="0"/>
                <a:cs typeface="Times New Roman" panose="02020603050405020304" pitchFamily="18" charset="0"/>
              </a:rPr>
              <a:t>lại là lịch </a:t>
            </a:r>
            <a:r>
              <a:rPr lang="en-US" altLang="en-US" sz="2800" smtClean="0">
                <a:solidFill>
                  <a:srgbClr val="7030A0"/>
                </a:solidFill>
                <a:latin typeface="Times New Roman" panose="02020603050405020304" pitchFamily="18" charset="0"/>
                <a:cs typeface="Times New Roman" panose="02020603050405020304" pitchFamily="18" charset="0"/>
              </a:rPr>
              <a:t>đất” </a:t>
            </a:r>
            <a:endParaRPr lang="en-US" altLang="en-US" sz="2800">
              <a:solidFill>
                <a:srgbClr val="7030A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8420868" y="5131557"/>
            <a:ext cx="99814" cy="3885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109"/>
          <p:cNvSpPr txBox="1">
            <a:spLocks noChangeArrowheads="1"/>
          </p:cNvSpPr>
          <p:nvPr/>
        </p:nvSpPr>
        <p:spPr bwMode="auto">
          <a:xfrm>
            <a:off x="883429" y="5069412"/>
            <a:ext cx="10573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smtClean="0">
                <a:latin typeface="Times New Roman" panose="02020603050405020304" pitchFamily="18" charset="0"/>
                <a:cs typeface="Times New Roman" panose="02020603050405020304" pitchFamily="18" charset="0"/>
              </a:rPr>
              <a:t>Cấu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tạo</a:t>
            </a:r>
            <a:r>
              <a:rPr lang="en-US" altLang="en-US" sz="2800" dirty="0" smtClean="0">
                <a:latin typeface="Times New Roman" panose="02020603050405020304" pitchFamily="18" charset="0"/>
                <a:cs typeface="Times New Roman" panose="02020603050405020304" pitchFamily="18" charset="0"/>
              </a:rPr>
              <a:t> CN – VN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7030A0"/>
                </a:solidFill>
                <a:latin typeface="Times New Roman" panose="02020603050405020304" pitchFamily="18" charset="0"/>
                <a:cs typeface="Times New Roman" panose="02020603050405020304" pitchFamily="18" charset="0"/>
              </a:rPr>
              <a:t>“</a:t>
            </a:r>
            <a:r>
              <a:rPr lang="en-US" altLang="en-US" sz="2800" dirty="0" err="1" smtClean="0">
                <a:solidFill>
                  <a:srgbClr val="7030A0"/>
                </a:solidFill>
                <a:latin typeface="Times New Roman" panose="02020603050405020304" pitchFamily="18" charset="0"/>
                <a:cs typeface="Times New Roman" panose="02020603050405020304" pitchFamily="18" charset="0"/>
              </a:rPr>
              <a:t>Cây</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lại</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là</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lịch</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đất</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có</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với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cs typeface="Times New Roman" panose="02020603050405020304" pitchFamily="18" charset="0"/>
              </a:rPr>
              <a:t> ở </a:t>
            </a:r>
            <a:r>
              <a:rPr lang="en-US" altLang="en-US" sz="2800" dirty="0" err="1" smtClean="0">
                <a:latin typeface="Times New Roman" panose="02020603050405020304" pitchFamily="18" charset="0"/>
                <a:cs typeface="Times New Roman" panose="02020603050405020304" pitchFamily="18" charset="0"/>
              </a:rPr>
              <a:t>phần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nhận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xét</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5677458" y="5252049"/>
            <a:ext cx="99814" cy="3885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
                                        </p:tgtEl>
                                        <p:attrNameLst>
                                          <p:attrName>ppt_y</p:attrName>
                                        </p:attrNameLst>
                                      </p:cBhvr>
                                      <p:tavLst>
                                        <p:tav tm="0">
                                          <p:val>
                                            <p:strVal val="#ppt_y"/>
                                          </p:val>
                                        </p:tav>
                                        <p:tav tm="100000">
                                          <p:val>
                                            <p:strVal val="#ppt_y"/>
                                          </p:val>
                                        </p:tav>
                                      </p:tavLst>
                                    </p:anim>
                                    <p:anim calcmode="lin" valueType="num">
                                      <p:cBhvr>
                                        <p:cTn id="1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
                                        </p:tgtEl>
                                        <p:attrNameLst>
                                          <p:attrName>ppt_y</p:attrName>
                                        </p:attrNameLst>
                                      </p:cBhvr>
                                      <p:tavLst>
                                        <p:tav tm="0">
                                          <p:val>
                                            <p:strVal val="#ppt_y"/>
                                          </p:val>
                                        </p:tav>
                                        <p:tav tm="100000">
                                          <p:val>
                                            <p:strVal val="#ppt_y"/>
                                          </p:val>
                                        </p:tav>
                                      </p:tavLst>
                                    </p:anim>
                                    <p:anim calcmode="lin" valueType="num">
                                      <p:cBhvr>
                                        <p:cTn id="2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51" dur="1500" accel="50000" autoRev="1" fill="hold" tmFilter="0, 0; .33333, 1; 1, 1">
                                          <p:stCondLst>
                                            <p:cond delay="0"/>
                                          </p:stCondLst>
                                        </p:cTn>
                                        <p:tgtEl>
                                          <p:spTgt spid="27"/>
                                        </p:tgtEl>
                                        <p:attrNameLst>
                                          <p:attrName>style.color</p:attrName>
                                        </p:attrNameLst>
                                      </p:cBhvr>
                                      <p:to>
                                        <a:schemeClr val="accent2"/>
                                      </p:to>
                                    </p:animClr>
                                    <p:animClr clrSpc="rgb" dir="cw">
                                      <p:cBhvr>
                                        <p:cTn id="52" dur="1500" accel="50000" autoRev="1" fill="hold" tmFilter="0, 0; .33333, 1; 1, 1">
                                          <p:stCondLst>
                                            <p:cond delay="0"/>
                                          </p:stCondLst>
                                        </p:cTn>
                                        <p:tgtEl>
                                          <p:spTgt spid="27"/>
                                        </p:tgtEl>
                                        <p:attrNameLst>
                                          <p:attrName>fillcolor</p:attrName>
                                        </p:attrNameLst>
                                      </p:cBhvr>
                                      <p:to>
                                        <a:schemeClr val="accent2"/>
                                      </p:to>
                                    </p:animClr>
                                    <p:set>
                                      <p:cBhvr>
                                        <p:cTn id="53" dur="3000" fill="hold"/>
                                        <p:tgtEl>
                                          <p:spTgt spid="27"/>
                                        </p:tgtEl>
                                        <p:attrNameLst>
                                          <p:attrName>fill.type</p:attrName>
                                        </p:attrNameLst>
                                      </p:cBhvr>
                                      <p:to>
                                        <p:strVal val="solid"/>
                                      </p:to>
                                    </p:set>
                                    <p:set>
                                      <p:cBhvr>
                                        <p:cTn id="54" dur="3000" fill="hold"/>
                                        <p:tgtEl>
                                          <p:spTgt spid="27"/>
                                        </p:tgtEl>
                                        <p:attrNameLst>
                                          <p:attrName>fill.on</p:attrName>
                                        </p:attrNameLst>
                                      </p:cBhvr>
                                      <p:to>
                                        <p:strVal val="true"/>
                                      </p:to>
                                    </p:set>
                                    <p:animScale>
                                      <p:cBhvr>
                                        <p:cTn id="55" dur="1500" accel="50000" autoRev="1" fill="hold" tmFilter="0, 0; .33333, 1; 1, 1">
                                          <p:stCondLst>
                                            <p:cond delay="0"/>
                                          </p:stCondLst>
                                        </p:cTn>
                                        <p:tgtEl>
                                          <p:spTgt spid="27"/>
                                        </p:tgtEl>
                                      </p:cBhvr>
                                      <p:from x="100000" y="100000"/>
                                      <p:to x="100000" y="140000"/>
                                    </p:animScale>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65" dur="1500" accel="50000" autoRev="1" fill="hold" tmFilter="0, 0; .33333, 1; 1, 1">
                                          <p:stCondLst>
                                            <p:cond delay="0"/>
                                          </p:stCondLst>
                                        </p:cTn>
                                        <p:tgtEl>
                                          <p:spTgt spid="28"/>
                                        </p:tgtEl>
                                        <p:attrNameLst>
                                          <p:attrName>style.color</p:attrName>
                                        </p:attrNameLst>
                                      </p:cBhvr>
                                      <p:to>
                                        <a:schemeClr val="accent2"/>
                                      </p:to>
                                    </p:animClr>
                                    <p:animClr clrSpc="rgb" dir="cw">
                                      <p:cBhvr>
                                        <p:cTn id="66" dur="1500" accel="50000" autoRev="1" fill="hold" tmFilter="0, 0; .33333, 1; 1, 1">
                                          <p:stCondLst>
                                            <p:cond delay="0"/>
                                          </p:stCondLst>
                                        </p:cTn>
                                        <p:tgtEl>
                                          <p:spTgt spid="28"/>
                                        </p:tgtEl>
                                        <p:attrNameLst>
                                          <p:attrName>fillcolor</p:attrName>
                                        </p:attrNameLst>
                                      </p:cBhvr>
                                      <p:to>
                                        <a:schemeClr val="accent2"/>
                                      </p:to>
                                    </p:animClr>
                                    <p:set>
                                      <p:cBhvr>
                                        <p:cTn id="67" dur="3000" fill="hold"/>
                                        <p:tgtEl>
                                          <p:spTgt spid="28"/>
                                        </p:tgtEl>
                                        <p:attrNameLst>
                                          <p:attrName>fill.type</p:attrName>
                                        </p:attrNameLst>
                                      </p:cBhvr>
                                      <p:to>
                                        <p:strVal val="solid"/>
                                      </p:to>
                                    </p:set>
                                    <p:set>
                                      <p:cBhvr>
                                        <p:cTn id="68" dur="3000" fill="hold"/>
                                        <p:tgtEl>
                                          <p:spTgt spid="28"/>
                                        </p:tgtEl>
                                        <p:attrNameLst>
                                          <p:attrName>fill.on</p:attrName>
                                        </p:attrNameLst>
                                      </p:cBhvr>
                                      <p:to>
                                        <p:strVal val="true"/>
                                      </p:to>
                                    </p:set>
                                    <p:animScale>
                                      <p:cBhvr>
                                        <p:cTn id="69" dur="1500" accel="50000" autoRev="1" fill="hold" tmFilter="0, 0; .33333, 1; 1, 1">
                                          <p:stCondLst>
                                            <p:cond delay="0"/>
                                          </p:stCondLst>
                                        </p:cTn>
                                        <p:tgtEl>
                                          <p:spTgt spid="28"/>
                                        </p:tgtEl>
                                      </p:cBhvr>
                                      <p:from x="100000" y="100000"/>
                                      <p:to x="100000" y="140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79" dur="1500" accel="50000" autoRev="1" fill="hold" tmFilter="0, 0; .33333, 1; 1, 1">
                                          <p:stCondLst>
                                            <p:cond delay="0"/>
                                          </p:stCondLst>
                                        </p:cTn>
                                        <p:tgtEl>
                                          <p:spTgt spid="29"/>
                                        </p:tgtEl>
                                        <p:attrNameLst>
                                          <p:attrName>style.color</p:attrName>
                                        </p:attrNameLst>
                                      </p:cBhvr>
                                      <p:to>
                                        <a:schemeClr val="accent2"/>
                                      </p:to>
                                    </p:animClr>
                                    <p:animClr clrSpc="rgb" dir="cw">
                                      <p:cBhvr>
                                        <p:cTn id="80" dur="1500" accel="50000" autoRev="1" fill="hold" tmFilter="0, 0; .33333, 1; 1, 1">
                                          <p:stCondLst>
                                            <p:cond delay="0"/>
                                          </p:stCondLst>
                                        </p:cTn>
                                        <p:tgtEl>
                                          <p:spTgt spid="29"/>
                                        </p:tgtEl>
                                        <p:attrNameLst>
                                          <p:attrName>fillcolor</p:attrName>
                                        </p:attrNameLst>
                                      </p:cBhvr>
                                      <p:to>
                                        <a:schemeClr val="accent2"/>
                                      </p:to>
                                    </p:animClr>
                                    <p:set>
                                      <p:cBhvr>
                                        <p:cTn id="81" dur="3000" fill="hold"/>
                                        <p:tgtEl>
                                          <p:spTgt spid="29"/>
                                        </p:tgtEl>
                                        <p:attrNameLst>
                                          <p:attrName>fill.type</p:attrName>
                                        </p:attrNameLst>
                                      </p:cBhvr>
                                      <p:to>
                                        <p:strVal val="solid"/>
                                      </p:to>
                                    </p:set>
                                    <p:set>
                                      <p:cBhvr>
                                        <p:cTn id="82" dur="3000" fill="hold"/>
                                        <p:tgtEl>
                                          <p:spTgt spid="29"/>
                                        </p:tgtEl>
                                        <p:attrNameLst>
                                          <p:attrName>fill.on</p:attrName>
                                        </p:attrNameLst>
                                      </p:cBhvr>
                                      <p:to>
                                        <p:strVal val="true"/>
                                      </p:to>
                                    </p:set>
                                    <p:animScale>
                                      <p:cBhvr>
                                        <p:cTn id="83" dur="1500" accel="50000" autoRev="1" fill="hold" tmFilter="0, 0; .33333, 1; 1, 1">
                                          <p:stCondLst>
                                            <p:cond delay="0"/>
                                          </p:stCondLst>
                                        </p:cTn>
                                        <p:tgtEl>
                                          <p:spTgt spid="29"/>
                                        </p:tgtEl>
                                      </p:cBhvr>
                                      <p:from x="100000" y="100000"/>
                                      <p:to x="100000" y="140000"/>
                                    </p:animScale>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93" dur="1500" accel="50000" autoRev="1" fill="hold" tmFilter="0, 0; .33333, 1; 1, 1">
                                          <p:stCondLst>
                                            <p:cond delay="0"/>
                                          </p:stCondLst>
                                        </p:cTn>
                                        <p:tgtEl>
                                          <p:spTgt spid="22"/>
                                        </p:tgtEl>
                                        <p:attrNameLst>
                                          <p:attrName>style.color</p:attrName>
                                        </p:attrNameLst>
                                      </p:cBhvr>
                                      <p:to>
                                        <a:schemeClr val="accent2"/>
                                      </p:to>
                                    </p:animClr>
                                    <p:animClr clrSpc="rgb" dir="cw">
                                      <p:cBhvr>
                                        <p:cTn id="94" dur="1500" accel="50000" autoRev="1" fill="hold" tmFilter="0, 0; .33333, 1; 1, 1">
                                          <p:stCondLst>
                                            <p:cond delay="0"/>
                                          </p:stCondLst>
                                        </p:cTn>
                                        <p:tgtEl>
                                          <p:spTgt spid="22"/>
                                        </p:tgtEl>
                                        <p:attrNameLst>
                                          <p:attrName>fillcolor</p:attrName>
                                        </p:attrNameLst>
                                      </p:cBhvr>
                                      <p:to>
                                        <a:schemeClr val="accent2"/>
                                      </p:to>
                                    </p:animClr>
                                    <p:set>
                                      <p:cBhvr>
                                        <p:cTn id="95" dur="3000" fill="hold"/>
                                        <p:tgtEl>
                                          <p:spTgt spid="22"/>
                                        </p:tgtEl>
                                        <p:attrNameLst>
                                          <p:attrName>fill.type</p:attrName>
                                        </p:attrNameLst>
                                      </p:cBhvr>
                                      <p:to>
                                        <p:strVal val="solid"/>
                                      </p:to>
                                    </p:set>
                                    <p:set>
                                      <p:cBhvr>
                                        <p:cTn id="96" dur="3000" fill="hold"/>
                                        <p:tgtEl>
                                          <p:spTgt spid="22"/>
                                        </p:tgtEl>
                                        <p:attrNameLst>
                                          <p:attrName>fill.on</p:attrName>
                                        </p:attrNameLst>
                                      </p:cBhvr>
                                      <p:to>
                                        <p:strVal val="true"/>
                                      </p:to>
                                    </p:set>
                                    <p:animScale>
                                      <p:cBhvr>
                                        <p:cTn id="97" dur="1500" accel="50000" autoRev="1" fill="hold" tmFilter="0, 0; .33333, 1; 1, 1">
                                          <p:stCondLst>
                                            <p:cond delay="0"/>
                                          </p:stCondLst>
                                        </p:cTn>
                                        <p:tgtEl>
                                          <p:spTgt spid="22"/>
                                        </p:tgtEl>
                                      </p:cBhvr>
                                      <p:from x="100000" y="100000"/>
                                      <p:to x="100000" y="140000"/>
                                    </p:animScale>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107" dur="1500" accel="50000" autoRev="1" fill="hold" tmFilter="0, 0; .33333, 1; 1, 1">
                                          <p:stCondLst>
                                            <p:cond delay="0"/>
                                          </p:stCondLst>
                                        </p:cTn>
                                        <p:tgtEl>
                                          <p:spTgt spid="24"/>
                                        </p:tgtEl>
                                        <p:attrNameLst>
                                          <p:attrName>style.color</p:attrName>
                                        </p:attrNameLst>
                                      </p:cBhvr>
                                      <p:to>
                                        <a:schemeClr val="accent2"/>
                                      </p:to>
                                    </p:animClr>
                                    <p:animClr clrSpc="rgb" dir="cw">
                                      <p:cBhvr>
                                        <p:cTn id="108" dur="1500" accel="50000" autoRev="1" fill="hold" tmFilter="0, 0; .33333, 1; 1, 1">
                                          <p:stCondLst>
                                            <p:cond delay="0"/>
                                          </p:stCondLst>
                                        </p:cTn>
                                        <p:tgtEl>
                                          <p:spTgt spid="24"/>
                                        </p:tgtEl>
                                        <p:attrNameLst>
                                          <p:attrName>fillcolor</p:attrName>
                                        </p:attrNameLst>
                                      </p:cBhvr>
                                      <p:to>
                                        <a:schemeClr val="accent2"/>
                                      </p:to>
                                    </p:animClr>
                                    <p:set>
                                      <p:cBhvr>
                                        <p:cTn id="109" dur="3000" fill="hold"/>
                                        <p:tgtEl>
                                          <p:spTgt spid="24"/>
                                        </p:tgtEl>
                                        <p:attrNameLst>
                                          <p:attrName>fill.type</p:attrName>
                                        </p:attrNameLst>
                                      </p:cBhvr>
                                      <p:to>
                                        <p:strVal val="solid"/>
                                      </p:to>
                                    </p:set>
                                    <p:set>
                                      <p:cBhvr>
                                        <p:cTn id="110" dur="3000" fill="hold"/>
                                        <p:tgtEl>
                                          <p:spTgt spid="24"/>
                                        </p:tgtEl>
                                        <p:attrNameLst>
                                          <p:attrName>fill.on</p:attrName>
                                        </p:attrNameLst>
                                      </p:cBhvr>
                                      <p:to>
                                        <p:strVal val="true"/>
                                      </p:to>
                                    </p:set>
                                    <p:animScale>
                                      <p:cBhvr>
                                        <p:cTn id="111" dur="1500" accel="50000" autoRev="1" fill="hold" tmFilter="0, 0; .33333, 1; 1, 1">
                                          <p:stCondLst>
                                            <p:cond delay="0"/>
                                          </p:stCondLst>
                                        </p:cTn>
                                        <p:tgtEl>
                                          <p:spTgt spid="24"/>
                                        </p:tgtEl>
                                      </p:cBhvr>
                                      <p:from x="100000" y="100000"/>
                                      <p:to x="100000" y="140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wipe(down)">
                                      <p:cBhvr>
                                        <p:cTn id="127" dur="500"/>
                                        <p:tgtEl>
                                          <p:spTgt spid="3"/>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xit" presetSubtype="32" fill="hold" grpId="1" nodeType="clickEffect">
                                  <p:stCondLst>
                                    <p:cond delay="0"/>
                                  </p:stCondLst>
                                  <p:childTnLst>
                                    <p:animEffect transition="out" filter="circle(out)">
                                      <p:cBhvr>
                                        <p:cTn id="131" dur="2000"/>
                                        <p:tgtEl>
                                          <p:spTgt spid="14"/>
                                        </p:tgtEl>
                                      </p:cBhvr>
                                    </p:animEffect>
                                    <p:set>
                                      <p:cBhvr>
                                        <p:cTn id="132" dur="1" fill="hold">
                                          <p:stCondLst>
                                            <p:cond delay="1999"/>
                                          </p:stCondLst>
                                        </p:cTn>
                                        <p:tgtEl>
                                          <p:spTgt spid="14"/>
                                        </p:tgtEl>
                                        <p:attrNameLst>
                                          <p:attrName>style.visibility</p:attrName>
                                        </p:attrNameLst>
                                      </p:cBhvr>
                                      <p:to>
                                        <p:strVal val="hidden"/>
                                      </p:to>
                                    </p:set>
                                  </p:childTnLst>
                                </p:cTn>
                              </p:par>
                              <p:par>
                                <p:cTn id="133" presetID="6" presetClass="exit" presetSubtype="32" fill="hold" nodeType="withEffect">
                                  <p:stCondLst>
                                    <p:cond delay="0"/>
                                  </p:stCondLst>
                                  <p:childTnLst>
                                    <p:animEffect transition="out" filter="circle(out)">
                                      <p:cBhvr>
                                        <p:cTn id="134" dur="2000"/>
                                        <p:tgtEl>
                                          <p:spTgt spid="3"/>
                                        </p:tgtEl>
                                      </p:cBhvr>
                                    </p:animEffect>
                                    <p:set>
                                      <p:cBhvr>
                                        <p:cTn id="135" dur="1" fill="hold">
                                          <p:stCondLst>
                                            <p:cond delay="1999"/>
                                          </p:stCondLst>
                                        </p:cTn>
                                        <p:tgtEl>
                                          <p:spTgt spid="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down)">
                                      <p:cBhvr>
                                        <p:cTn id="140" dur="500"/>
                                        <p:tgtEl>
                                          <p:spTgt spid="2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wipe(down)">
                                      <p:cBhvr>
                                        <p:cTn id="1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6" grpId="0"/>
      <p:bldP spid="27" grpId="0"/>
      <p:bldP spid="27" grpId="1"/>
      <p:bldP spid="28" grpId="0"/>
      <p:bldP spid="28" grpId="1"/>
      <p:bldP spid="29" grpId="0"/>
      <p:bldP spid="29" grpId="1"/>
      <p:bldP spid="30" grpId="0"/>
      <p:bldP spid="31" grpId="0"/>
      <p:bldP spid="32" grpId="0"/>
      <p:bldP spid="33" grpId="0"/>
      <p:bldP spid="14" grpId="0"/>
      <p:bldP spid="14" grpId="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399" y="1146629"/>
            <a:ext cx="9419772" cy="1425647"/>
          </a:xfrm>
          <a:prstGeom prst="rect">
            <a:avLst/>
          </a:prstGeom>
          <a:noFill/>
        </p:spPr>
        <p:txBody>
          <a:bodyPr wrap="square" rtlCol="0">
            <a:spAutoFit/>
          </a:bodyPr>
          <a:lstStyle/>
          <a:p>
            <a:pPr algn="just">
              <a:lnSpc>
                <a:spcPct val="114000"/>
              </a:lnSpc>
            </a:pPr>
            <a:r>
              <a:rPr lang="en-US" sz="2800" smtClean="0">
                <a:latin typeface="Times New Roman" panose="02020603050405020304" pitchFamily="18" charset="0"/>
                <a:cs typeface="Times New Roman" panose="02020603050405020304" pitchFamily="18" charset="0"/>
              </a:rPr>
              <a:t>c. Sầu riêng là loại trái quý của miền Nam. Hương vị nó hết sức đặc biệt, mùi thơm đậm, bay rất xa, lâu tan trong không khí.</a:t>
            </a:r>
          </a:p>
          <a:p>
            <a:pPr algn="r">
              <a:lnSpc>
                <a:spcPct val="114000"/>
              </a:lnSpc>
            </a:pPr>
            <a:r>
              <a:rPr lang="en-US" sz="2000" b="1" smtClean="0">
                <a:latin typeface="Times New Roman" panose="02020603050405020304" pitchFamily="18" charset="0"/>
                <a:cs typeface="Times New Roman" panose="02020603050405020304" pitchFamily="18" charset="0"/>
              </a:rPr>
              <a:t>MAI VĂN TẠO</a:t>
            </a:r>
            <a:endParaRPr lang="en-US" sz="2000" b="1">
              <a:latin typeface="Times New Roman" panose="02020603050405020304" pitchFamily="18" charset="0"/>
              <a:cs typeface="Times New Roman" panose="02020603050405020304" pitchFamily="18" charset="0"/>
            </a:endParaRPr>
          </a:p>
        </p:txBody>
      </p:sp>
      <p:graphicFrame>
        <p:nvGraphicFramePr>
          <p:cNvPr id="3" name="Group 106"/>
          <p:cNvGraphicFramePr>
            <a:graphicFrameLocks/>
          </p:cNvGraphicFramePr>
          <p:nvPr>
            <p:extLst>
              <p:ext uri="{D42A27DB-BD31-4B8C-83A1-F6EECF244321}">
                <p14:modId xmlns:p14="http://schemas.microsoft.com/office/powerpoint/2010/main" val="3377829192"/>
              </p:ext>
            </p:extLst>
          </p:nvPr>
        </p:nvGraphicFramePr>
        <p:xfrm>
          <a:off x="1470862" y="2706959"/>
          <a:ext cx="8862786" cy="3042088"/>
        </p:xfrm>
        <a:graphic>
          <a:graphicData uri="http://schemas.openxmlformats.org/drawingml/2006/table">
            <a:tbl>
              <a:tblPr/>
              <a:tblGrid>
                <a:gridCol w="4377872">
                  <a:extLst>
                    <a:ext uri="{9D8B030D-6E8A-4147-A177-3AD203B41FA5}">
                      <a16:colId xmlns:a16="http://schemas.microsoft.com/office/drawing/2014/main" val="20000"/>
                    </a:ext>
                  </a:extLst>
                </a:gridCol>
                <a:gridCol w="4484914">
                  <a:extLst>
                    <a:ext uri="{9D8B030D-6E8A-4147-A177-3AD203B41FA5}">
                      <a16:colId xmlns:a16="http://schemas.microsoft.com/office/drawing/2014/main" val="20001"/>
                    </a:ext>
                  </a:extLst>
                </a:gridCol>
              </a:tblGrid>
              <a:tr h="77653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555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86"/>
          <p:cNvSpPr txBox="1">
            <a:spLocks noChangeArrowheads="1"/>
          </p:cNvSpPr>
          <p:nvPr/>
        </p:nvSpPr>
        <p:spPr bwMode="auto">
          <a:xfrm>
            <a:off x="1692205" y="3742419"/>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4DE6"/>
                </a:solidFill>
                <a:latin typeface="Times New Roman" panose="02020603050405020304" pitchFamily="18" charset="0"/>
                <a:cs typeface="Times New Roman" panose="02020603050405020304" pitchFamily="18" charset="0"/>
              </a:rPr>
              <a:t>Sầu riêng là loại trái quý của Miền Nam.</a:t>
            </a:r>
          </a:p>
        </p:txBody>
      </p:sp>
      <p:sp>
        <p:nvSpPr>
          <p:cNvPr id="5" name="Text Box 88"/>
          <p:cNvSpPr txBox="1">
            <a:spLocks noChangeArrowheads="1"/>
          </p:cNvSpPr>
          <p:nvPr/>
        </p:nvSpPr>
        <p:spPr bwMode="auto">
          <a:xfrm>
            <a:off x="5886833" y="3407771"/>
            <a:ext cx="43669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solidFill>
                  <a:srgbClr val="003FBC"/>
                </a:solidFill>
                <a:latin typeface="Times New Roman" panose="02020603050405020304" pitchFamily="18" charset="0"/>
                <a:cs typeface="Times New Roman" panose="02020603050405020304" pitchFamily="18" charset="0"/>
              </a:rPr>
              <a:t>Chủ yếu nêu </a:t>
            </a:r>
            <a:r>
              <a:rPr lang="en-US" altLang="en-US" sz="2800" smtClean="0">
                <a:solidFill>
                  <a:srgbClr val="9900FF"/>
                </a:solidFill>
                <a:latin typeface="Times New Roman" panose="02020603050405020304" pitchFamily="18" charset="0"/>
                <a:cs typeface="Times New Roman" panose="02020603050405020304" pitchFamily="18" charset="0"/>
              </a:rPr>
              <a:t>nhận định về giá trị trái sầu riêng</a:t>
            </a:r>
            <a:r>
              <a:rPr lang="en-US" altLang="en-US" sz="2800" smtClean="0">
                <a:solidFill>
                  <a:srgbClr val="004DE6"/>
                </a:solidFill>
                <a:latin typeface="Times New Roman" panose="02020603050405020304" pitchFamily="18" charset="0"/>
                <a:cs typeface="Times New Roman" panose="02020603050405020304" pitchFamily="18" charset="0"/>
              </a:rPr>
              <a:t>, </a:t>
            </a:r>
            <a:r>
              <a:rPr lang="en-US" altLang="en-US" sz="2800" dirty="0" err="1">
                <a:solidFill>
                  <a:srgbClr val="004DE6"/>
                </a:solidFill>
                <a:latin typeface="Times New Roman" panose="02020603050405020304" pitchFamily="18" charset="0"/>
                <a:cs typeface="Times New Roman" panose="02020603050405020304" pitchFamily="18" charset="0"/>
              </a:rPr>
              <a:t>bao</a:t>
            </a:r>
            <a:r>
              <a:rPr lang="en-US" altLang="en-US" sz="2800" dirty="0">
                <a:solidFill>
                  <a:srgbClr val="004DE6"/>
                </a:solidFill>
                <a:latin typeface="Times New Roman" panose="02020603050405020304" pitchFamily="18" charset="0"/>
                <a:cs typeface="Times New Roman" panose="02020603050405020304" pitchFamily="18" charset="0"/>
              </a:rPr>
              <a:t> </a:t>
            </a:r>
            <a:r>
              <a:rPr lang="en-US" altLang="en-US" sz="2800" dirty="0" err="1">
                <a:solidFill>
                  <a:srgbClr val="004DE6"/>
                </a:solidFill>
                <a:latin typeface="Times New Roman" panose="02020603050405020304" pitchFamily="18" charset="0"/>
                <a:cs typeface="Times New Roman" panose="02020603050405020304" pitchFamily="18" charset="0"/>
              </a:rPr>
              <a:t>hàm</a:t>
            </a:r>
            <a:r>
              <a:rPr lang="en-US" altLang="en-US" sz="2800" dirty="0">
                <a:solidFill>
                  <a:srgbClr val="004DE6"/>
                </a:solidFill>
                <a:latin typeface="Times New Roman" panose="02020603050405020304" pitchFamily="18" charset="0"/>
                <a:cs typeface="Times New Roman" panose="02020603050405020304" pitchFamily="18" charset="0"/>
              </a:rPr>
              <a:t> </a:t>
            </a:r>
            <a:r>
              <a:rPr lang="en-US" altLang="en-US" sz="2800" dirty="0" err="1">
                <a:solidFill>
                  <a:srgbClr val="004DE6"/>
                </a:solidFill>
                <a:latin typeface="Times New Roman" panose="02020603050405020304" pitchFamily="18" charset="0"/>
                <a:cs typeface="Times New Roman" panose="02020603050405020304" pitchFamily="18" charset="0"/>
              </a:rPr>
              <a:t>cả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7030A0"/>
                </a:solidFill>
                <a:latin typeface="Times New Roman" panose="02020603050405020304" pitchFamily="18" charset="0"/>
                <a:cs typeface="Times New Roman" panose="02020603050405020304" pitchFamily="18" charset="0"/>
              </a:rPr>
              <a:t>ý </a:t>
            </a:r>
            <a:r>
              <a:rPr lang="en-US" altLang="en-US" sz="2800" dirty="0" err="1">
                <a:solidFill>
                  <a:srgbClr val="7030A0"/>
                </a:solidFill>
                <a:latin typeface="Times New Roman" panose="02020603050405020304" pitchFamily="18" charset="0"/>
                <a:cs typeface="Times New Roman" panose="02020603050405020304" pitchFamily="18" charset="0"/>
              </a:rPr>
              <a:t>giới</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thiệu</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err="1">
                <a:solidFill>
                  <a:srgbClr val="004DE6"/>
                </a:solidFill>
                <a:latin typeface="Times New Roman" panose="02020603050405020304" pitchFamily="18" charset="0"/>
                <a:cs typeface="Times New Roman" panose="02020603050405020304" pitchFamily="18" charset="0"/>
              </a:rPr>
              <a:t>về</a:t>
            </a:r>
            <a:r>
              <a:rPr lang="en-US" altLang="en-US" sz="2800">
                <a:solidFill>
                  <a:srgbClr val="004DE6"/>
                </a:solidFill>
                <a:latin typeface="Times New Roman" panose="02020603050405020304" pitchFamily="18" charset="0"/>
                <a:cs typeface="Times New Roman" panose="02020603050405020304" pitchFamily="18" charset="0"/>
              </a:rPr>
              <a:t> </a:t>
            </a:r>
            <a:r>
              <a:rPr lang="en-US" altLang="en-US" sz="2800" smtClean="0">
                <a:solidFill>
                  <a:srgbClr val="004DE6"/>
                </a:solidFill>
                <a:latin typeface="Times New Roman" panose="02020603050405020304" pitchFamily="18" charset="0"/>
                <a:cs typeface="Times New Roman" panose="02020603050405020304" pitchFamily="18" charset="0"/>
              </a:rPr>
              <a:t>loại trái cây đặc biệt của miền Nam.</a:t>
            </a:r>
            <a:endParaRPr lang="en-US" altLang="en-US" sz="2800" dirty="0">
              <a:solidFill>
                <a:srgbClr val="004DE6"/>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1092563" y="54750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Ai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gì</a:t>
            </a:r>
            <a:r>
              <a:rPr lang="en-US" altLang="en-US" sz="2800" b="1" i="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a:t>
            </a:r>
            <a:r>
              <a:rPr lang="en-US" altLang="en-US" sz="2800" b="1" dirty="0" err="1" smtClean="0">
                <a:latin typeface="Times New Roman" panose="02020603050405020304" pitchFamily="18" charset="0"/>
                <a:cs typeface="Times New Roman" panose="02020603050405020304" pitchFamily="18" charset="0"/>
              </a:rPr>
              <a:t>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nó</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4597" y="232787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585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Bài 2: Dùng câu kể </a:t>
            </a:r>
            <a:r>
              <a:rPr lang="vi-VN" altLang="en-US" sz="3200" b="1" i="1" dirty="0">
                <a:latin typeface="Times New Roman" panose="02020603050405020304" pitchFamily="18" charset="0"/>
                <a:cs typeface="Times New Roman" panose="02020603050405020304" pitchFamily="18" charset="0"/>
              </a:rPr>
              <a:t>Ai là gì? </a:t>
            </a:r>
            <a:r>
              <a:rPr lang="vi-VN" altLang="en-US" sz="3200" b="1" dirty="0">
                <a:latin typeface="Times New Roman" panose="02020603050405020304" pitchFamily="18" charset="0"/>
                <a:cs typeface="Times New Roman" panose="02020603050405020304" pitchFamily="18" charset="0"/>
              </a:rPr>
              <a:t>giới thiệu về các bạn trong lớp em (hoặc giới thiệu từng người trong gia đình em</a:t>
            </a:r>
            <a:r>
              <a:rPr lang="vi-VN" altLang="en-US" sz="3200" b="1" dirty="0" smtClean="0">
                <a:latin typeface="Times New Roman" panose="02020603050405020304" pitchFamily="18" charset="0"/>
                <a:cs typeface="Times New Roman" panose="02020603050405020304" pitchFamily="18" charset="0"/>
              </a:rPr>
              <a:t>)</a:t>
            </a:r>
            <a:r>
              <a:rPr lang="en-US" altLang="en-US" sz="3200" b="1" smtClean="0">
                <a:latin typeface="Times New Roman" panose="02020603050405020304" pitchFamily="18" charset="0"/>
                <a:cs typeface="Times New Roman" panose="02020603050405020304" pitchFamily="18" charset="0"/>
              </a:rPr>
              <a:t>.</a:t>
            </a:r>
            <a:endParaRPr lang="vi-VN" altLang="en-US" sz="3200" b="1">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800" b="1" dirty="0">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57" y="1303601"/>
            <a:ext cx="9432472" cy="3539430"/>
          </a:xfrm>
          <a:prstGeom prst="rect">
            <a:avLst/>
          </a:prstGeom>
        </p:spPr>
        <p:txBody>
          <a:bodyPr wrap="square">
            <a:spAutoFit/>
          </a:bodyPr>
          <a:lstStyle/>
          <a:p>
            <a:pPr algn="just">
              <a:lnSpc>
                <a:spcPct val="150000"/>
              </a:lnSpc>
              <a:spcBef>
                <a:spcPct val="50000"/>
              </a:spcBef>
            </a:pPr>
            <a:r>
              <a:rPr lang="en-US" altLang="en-US" sz="2800">
                <a:solidFill>
                  <a:srgbClr val="0000FF"/>
                </a:solidFill>
                <a:latin typeface=".VnArial" panose="020B7200000000000000" pitchFamily="34" charset="0"/>
              </a:rPr>
              <a:t> </a:t>
            </a:r>
            <a:r>
              <a:rPr lang="en-US" altLang="en-US" sz="2800" u="sng" smtClean="0">
                <a:solidFill>
                  <a:srgbClr val="0000FF"/>
                </a:solidFill>
                <a:latin typeface="Times New Roman" panose="02020603050405020304" pitchFamily="18" charset="0"/>
                <a:cs typeface="Times New Roman" panose="02020603050405020304" pitchFamily="18" charset="0"/>
              </a:rPr>
              <a:t>Ví dụ 1:</a:t>
            </a:r>
          </a:p>
          <a:p>
            <a:pPr algn="just">
              <a:lnSpc>
                <a:spcPct val="150000"/>
              </a:lnSpc>
              <a:spcBef>
                <a:spcPct val="50000"/>
              </a:spcBef>
            </a:pPr>
            <a:r>
              <a:rPr lang="en-US" altLang="en-US" sz="2800">
                <a:solidFill>
                  <a:srgbClr val="0000FF"/>
                </a:solidFill>
                <a:latin typeface=".VnArial" panose="020B7200000000000000" pitchFamily="34" charset="0"/>
              </a:rPr>
              <a:t>	</a:t>
            </a:r>
            <a:r>
              <a:rPr lang="vi-VN" altLang="en-US" sz="2800" smtClean="0">
                <a:solidFill>
                  <a:srgbClr val="0000FF"/>
                </a:solidFill>
              </a:rPr>
              <a:t>Mình </a:t>
            </a:r>
            <a:r>
              <a:rPr lang="vi-VN" altLang="en-US" sz="2800">
                <a:solidFill>
                  <a:srgbClr val="0000FF"/>
                </a:solidFill>
              </a:rPr>
              <a:t>giới thiệu với Diệu Chi một số thành viên của lớp mình nhé. Đây là bạn Thu Hương. Thu Hương là lớp trưởng lớp ta. Đây là bạn Hưng. Bạn Hưng là học sinh giỏi toán. Còn mình là Thanh </a:t>
            </a:r>
            <a:r>
              <a:rPr lang="vi-VN" altLang="en-US" sz="2800" smtClean="0">
                <a:solidFill>
                  <a:srgbClr val="0000FF"/>
                </a:solidFill>
              </a:rPr>
              <a:t>Thảo, </a:t>
            </a:r>
            <a:r>
              <a:rPr lang="vi-VN" altLang="en-US" sz="2800">
                <a:solidFill>
                  <a:srgbClr val="0000FF"/>
                </a:solidFill>
              </a:rPr>
              <a:t>tổ trưởng tổ 1.</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514680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684117" y="887574"/>
            <a:ext cx="10875537" cy="3970318"/>
          </a:xfrm>
          <a:prstGeom prst="rect">
            <a:avLst/>
          </a:prstGeom>
          <a:noFill/>
          <a:ln>
            <a:noFill/>
          </a:ln>
          <a:effectLst/>
        </p:spPr>
        <p:txBody>
          <a:bodyPr wrap="square">
            <a:spAutoFit/>
          </a:bodyPr>
          <a:lstStyle/>
          <a:p>
            <a:pPr algn="just">
              <a:lnSpc>
                <a:spcPct val="150000"/>
              </a:lnSpc>
              <a:defRPr/>
            </a:pPr>
            <a:r>
              <a:rPr lang="en-US" sz="2800" smtClean="0">
                <a:solidFill>
                  <a:srgbClr val="004DE6"/>
                </a:solidFill>
                <a:latin typeface="Times New Roman" panose="02020603050405020304" pitchFamily="18" charset="0"/>
                <a:cs typeface="Times New Roman" panose="02020603050405020304" pitchFamily="18" charset="0"/>
              </a:rPr>
              <a:t>       </a:t>
            </a:r>
            <a:r>
              <a:rPr lang="en-US" sz="2800" u="sng" smtClean="0">
                <a:solidFill>
                  <a:srgbClr val="004DE6"/>
                </a:solidFill>
                <a:latin typeface="Times New Roman" panose="02020603050405020304" pitchFamily="18" charset="0"/>
                <a:cs typeface="Times New Roman" panose="02020603050405020304" pitchFamily="18" charset="0"/>
              </a:rPr>
              <a:t>Ví dụ 2:</a:t>
            </a:r>
          </a:p>
          <a:p>
            <a:pPr algn="just">
              <a:lnSpc>
                <a:spcPct val="150000"/>
              </a:lnSpc>
              <a:defRPr/>
            </a:pPr>
            <a:r>
              <a:rPr lang="en-US" sz="2800">
                <a:solidFill>
                  <a:srgbClr val="004DE6"/>
                </a:solidFill>
                <a:latin typeface="Times New Roman" panose="02020603050405020304" pitchFamily="18" charset="0"/>
                <a:cs typeface="Times New Roman" panose="02020603050405020304" pitchFamily="18" charset="0"/>
              </a:rPr>
              <a:t>	</a:t>
            </a:r>
            <a:r>
              <a:rPr lang="en-US" sz="2800" smtClean="0">
                <a:solidFill>
                  <a:srgbClr val="004DE6"/>
                </a:solidFill>
                <a:latin typeface="Times New Roman" panose="02020603050405020304" pitchFamily="18" charset="0"/>
                <a:cs typeface="Times New Roman" panose="02020603050405020304" pitchFamily="18" charset="0"/>
              </a:rPr>
              <a:t>Mình xin giới thiệu với các bạn về sáu thành viên trong gia đình mình. Ông nội mình là sĩ quan quân đội. Bà nội mình là công nhân. Cả hai ông bà đều đã nghỉ hưu. Bố mình là giảng viên dạy ở trường Đại học Thủ Đô. Mẹ mình là giáo viên Tiểu học. Đây là em gái mình. Bé tên Lan Anh, năm nay mới 1 tuổi rưỡi. Còn đây là mình, con trai cả trong nhà.  </a:t>
            </a:r>
            <a:endParaRPr lang="en-US" altLang="en-US" sz="2800" smtClean="0">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altLang="en-US" sz="3200" b="1" dirty="0">
                <a:solidFill>
                  <a:prstClr val="black"/>
                </a:solidFill>
                <a:latin typeface="Times New Roman" panose="02020603050405020304" pitchFamily="18" charset="0"/>
                <a:cs typeface="Times New Roman" panose="02020603050405020304" pitchFamily="18" charset="0"/>
              </a:rPr>
              <a:t>Bài 2: Dùng câu kể </a:t>
            </a:r>
            <a:r>
              <a:rPr lang="vi-VN" altLang="en-US" sz="3200" b="1" i="1" dirty="0">
                <a:solidFill>
                  <a:prstClr val="black"/>
                </a:solidFill>
                <a:latin typeface="Times New Roman" panose="02020603050405020304" pitchFamily="18" charset="0"/>
                <a:cs typeface="Times New Roman" panose="02020603050405020304" pitchFamily="18" charset="0"/>
              </a:rPr>
              <a:t>Ai là gì? </a:t>
            </a:r>
            <a:r>
              <a:rPr lang="vi-VN" altLang="en-US" sz="3200" b="1" dirty="0">
                <a:solidFill>
                  <a:prstClr val="black"/>
                </a:solidFill>
                <a:latin typeface="Times New Roman" panose="02020603050405020304" pitchFamily="18" charset="0"/>
                <a:cs typeface="Times New Roman" panose="02020603050405020304" pitchFamily="18" charset="0"/>
              </a:rPr>
              <a:t>giới thiệu về các bạn trong lớp em (hoặc giới thiệu từng người trong gia đình em</a:t>
            </a:r>
            <a:r>
              <a:rPr lang="vi-VN" altLang="en-US" sz="3200" b="1" dirty="0" smtClean="0">
                <a:solidFill>
                  <a:prstClr val="black"/>
                </a:solidFill>
                <a:latin typeface="Times New Roman" panose="02020603050405020304" pitchFamily="18" charset="0"/>
                <a:cs typeface="Times New Roman" panose="02020603050405020304" pitchFamily="18" charset="0"/>
              </a:rPr>
              <a:t>)</a:t>
            </a:r>
            <a:r>
              <a:rPr lang="en-US" altLang="en-US" sz="3200" b="1" smtClean="0">
                <a:solidFill>
                  <a:prstClr val="black"/>
                </a:solidFill>
                <a:latin typeface="Times New Roman" panose="02020603050405020304" pitchFamily="18" charset="0"/>
                <a:cs typeface="Times New Roman" panose="02020603050405020304" pitchFamily="18" charset="0"/>
              </a:rPr>
              <a:t>.</a:t>
            </a:r>
            <a:endParaRPr lang="vi-VN" altLang="en-US" sz="3200" b="1">
              <a:solidFill>
                <a:prstClr val="black"/>
              </a:solidFill>
              <a:latin typeface="Times New Roman" panose="02020603050405020304" pitchFamily="18" charset="0"/>
              <a:cs typeface="Times New Roman" panose="02020603050405020304" pitchFamily="18" charset="0"/>
            </a:endParaRPr>
          </a:p>
          <a:p>
            <a:pPr algn="just">
              <a:spcBef>
                <a:spcPct val="50000"/>
              </a:spcBef>
            </a:pPr>
            <a:endParaRPr lang="en-US" altLang="en-US" sz="2800" b="1" dirty="0">
              <a:solidFill>
                <a:prstClr val="black"/>
              </a:solidFill>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FontTx/>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FontTx/>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626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026118" y="3742148"/>
            <a:ext cx="872647" cy="1869777"/>
          </a:xfrm>
          <a:prstGeom prst="rect">
            <a:avLst/>
          </a:prstGeom>
          <a:noFill/>
        </p:spPr>
        <p:txBody>
          <a:bodyPr wrap="square" rtlCol="0">
            <a:spAutoFit/>
          </a:bodyPr>
          <a:lstStyle/>
          <a:p>
            <a:r>
              <a:rPr lang="en-US" sz="11500" dirty="0" smtClean="0">
                <a:solidFill>
                  <a:srgbClr val="00B050"/>
                </a:solidFill>
                <a:sym typeface="Wingdings 2" panose="05020102010507070707" pitchFamily="18" charset="2"/>
              </a:rPr>
              <a:t></a:t>
            </a:r>
            <a:endParaRPr lang="en-US" sz="11500" dirty="0">
              <a:solidFill>
                <a:srgbClr val="00B050"/>
              </a:solidFill>
            </a:endParaRPr>
          </a:p>
        </p:txBody>
      </p:sp>
    </p:spTree>
    <p:extLst>
      <p:ext uri="{BB962C8B-B14F-4D97-AF65-F5344CB8AC3E}">
        <p14:creationId xmlns:p14="http://schemas.microsoft.com/office/powerpoint/2010/main" val="256933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20686" y="2125210"/>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1. Em </a:t>
            </a:r>
            <a:r>
              <a:rPr lang="en-US" altLang="en-US" sz="3200">
                <a:solidFill>
                  <a:srgbClr val="004DE6"/>
                </a:solidFill>
                <a:latin typeface="Times New Roman" panose="02020603050405020304" pitchFamily="18" charset="0"/>
                <a:cs typeface="Times New Roman" panose="02020603050405020304" pitchFamily="18" charset="0"/>
              </a:rPr>
              <a:t>hãy kể tên các kiểu câu kể đã học.</a:t>
            </a:r>
          </a:p>
        </p:txBody>
      </p:sp>
      <p:sp>
        <p:nvSpPr>
          <p:cNvPr id="6" name="Text Box 2"/>
          <p:cNvSpPr txBox="1">
            <a:spLocks noChangeArrowheads="1"/>
          </p:cNvSpPr>
          <p:nvPr/>
        </p:nvSpPr>
        <p:spPr bwMode="auto">
          <a:xfrm>
            <a:off x="2220686" y="2794623"/>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2. Em hãy đặt 1 câu kể theo kiểu câu Ai làm gì?</a:t>
            </a:r>
          </a:p>
        </p:txBody>
      </p:sp>
      <p:sp>
        <p:nvSpPr>
          <p:cNvPr id="7" name="Text Box 2"/>
          <p:cNvSpPr txBox="1">
            <a:spLocks noChangeArrowheads="1"/>
          </p:cNvSpPr>
          <p:nvPr/>
        </p:nvSpPr>
        <p:spPr bwMode="auto">
          <a:xfrm>
            <a:off x="2220686" y="3464037"/>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3. Em hãy đặt 1 câu kể theo kiểu câu Ai thế nào</a:t>
            </a:r>
            <a:r>
              <a:rPr lang="en-US" altLang="en-US" sz="3200" smtClean="0">
                <a:solidFill>
                  <a:srgbClr val="004DE6"/>
                </a:solidFill>
                <a:latin typeface="Times New Roman" panose="02020603050405020304" pitchFamily="18" charset="0"/>
                <a:cs typeface="Times New Roman" panose="02020603050405020304" pitchFamily="18" charset="0"/>
              </a:rPr>
              <a:t>?</a:t>
            </a:r>
            <a:endParaRPr lang="en-US" altLang="en-US" sz="3200">
              <a:solidFill>
                <a:srgbClr val="004DE6"/>
              </a:solidFill>
              <a:latin typeface="Times New Roman" panose="02020603050405020304" pitchFamily="18" charset="0"/>
              <a:cs typeface="Times New Roman" panose="02020603050405020304" pitchFamily="18" charset="0"/>
            </a:endParaRP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Ở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Vị ngữ trong câu kể </a:t>
            </a:r>
            <a:r>
              <a:rPr lang="en-US" sz="3200" b="1" i="1" smtClean="0">
                <a:solidFill>
                  <a:schemeClr val="tx1"/>
                </a:solidFill>
                <a:latin typeface="Times New Roman" panose="02020603050405020304" pitchFamily="18" charset="0"/>
                <a:cs typeface="Times New Roman" panose="02020603050405020304" pitchFamily="18" charset="0"/>
              </a:rPr>
              <a:t>Ai là gì?</a:t>
            </a:r>
            <a:endParaRPr lang="en-US" i="1"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0043" y="546632"/>
            <a:ext cx="10009762"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tư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3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kể</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Ai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gì</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(57)</a:t>
            </a:r>
            <a:endParaRPr lang="en-US"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đặt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i="1" dirty="0" smtClean="0">
                  <a:solidFill>
                    <a:schemeClr val="tx1"/>
                  </a:solidFill>
                  <a:latin typeface="Times New Roman" panose="02020603050405020304" pitchFamily="18" charset="0"/>
                  <a:cs typeface="Times New Roman" panose="02020603050405020304" pitchFamily="18" charset="0"/>
                </a:rPr>
                <a:t>Ai </a:t>
              </a:r>
              <a:r>
                <a:rPr lang="en-US" sz="2800" i="1" dirty="0" err="1" smtClean="0">
                  <a:solidFill>
                    <a:schemeClr val="tx1"/>
                  </a:solidFill>
                  <a:latin typeface="Times New Roman" panose="02020603050405020304" pitchFamily="18" charset="0"/>
                  <a:cs typeface="Times New Roman" panose="02020603050405020304" pitchFamily="18" charset="0"/>
                </a:rPr>
                <a:t>là</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i="1" dirty="0" err="1" smtClean="0">
                  <a:solidFill>
                    <a:schemeClr val="tx1"/>
                  </a:solidFill>
                  <a:latin typeface="Times New Roman" panose="02020603050405020304" pitchFamily="18" charset="0"/>
                  <a:cs typeface="Times New Roman" panose="02020603050405020304" pitchFamily="18" charset="0"/>
                </a:rPr>
                <a:t>gì</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914400" y="1695450"/>
            <a:ext cx="10328366" cy="254845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smtClean="0">
                <a:solidFill>
                  <a:srgbClr val="0000FF"/>
                </a:solidFill>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Hôm </a:t>
            </a:r>
            <a:r>
              <a:rPr lang="vi-VN" altLang="en-US" sz="2800">
                <a:latin typeface="Times New Roman" panose="02020603050405020304" pitchFamily="18" charset="0"/>
                <a:cs typeface="Times New Roman" panose="02020603050405020304" pitchFamily="18" charset="0"/>
              </a:rPr>
              <a:t>ấy, cô giáo dẫn một bạn gái vào lớp và nói với chúng tôi:  “</a:t>
            </a:r>
            <a:r>
              <a:rPr lang="vi-VN" altLang="en-US" sz="2800" b="1" i="1">
                <a:latin typeface="Times New Roman" panose="02020603050405020304" pitchFamily="18" charset="0"/>
                <a:cs typeface="Times New Roman" panose="02020603050405020304" pitchFamily="18" charset="0"/>
              </a:rPr>
              <a:t>Đây là Diệu Chi, bạn mới của lớp ta. Bạn Diệu Chi là học sinh cũ của trường tiểu học Thành Công. Bạn ấy là một hoạ sĩ nhỏ đấy</a:t>
            </a:r>
            <a:r>
              <a:rPr lang="vi-VN" altLang="en-US" sz="2800" b="1">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Các em hãy làm quen với nhau đi.” Cả lớp tôi vỗ tay rào rào, đón chào người bạn mới. Diệu Chi bẽn lẽn gật đầu chào lại.</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1092200" y="4621138"/>
            <a:ext cx="10091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rPr>
              <a:t>- Trong đoạn văn, có mấy câu được </a:t>
            </a:r>
            <a:r>
              <a:rPr lang="en-US" altLang="en-US" sz="2800" i="1">
                <a:solidFill>
                  <a:srgbClr val="FF0000"/>
                </a:solidFill>
                <a:latin typeface="Times New Roman" panose="02020603050405020304" pitchFamily="18" charset="0"/>
              </a:rPr>
              <a:t>in nghiêng</a:t>
            </a:r>
            <a:r>
              <a:rPr lang="en-US" altLang="en-US" sz="2800">
                <a:solidFill>
                  <a:srgbClr val="FF0000"/>
                </a:solidFill>
                <a:latin typeface="Times New Roman" panose="02020603050405020304" pitchFamily="18" charset="0"/>
              </a:rPr>
              <a:t>, đó là những câu nào?</a:t>
            </a:r>
          </a:p>
        </p:txBody>
      </p:sp>
      <p:sp>
        <p:nvSpPr>
          <p:cNvPr id="18" name="Text Box 12"/>
          <p:cNvSpPr txBox="1">
            <a:spLocks noChangeArrowheads="1"/>
          </p:cNvSpPr>
          <p:nvPr/>
        </p:nvSpPr>
        <p:spPr bwMode="auto">
          <a:xfrm>
            <a:off x="1016000" y="9032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rPr>
              <a:t>1. Đọc đoạn văn sau:</a:t>
            </a:r>
          </a:p>
        </p:txBody>
      </p:sp>
      <p:sp>
        <p:nvSpPr>
          <p:cNvPr id="23" name="Line 15"/>
          <p:cNvSpPr>
            <a:spLocks noChangeShapeType="1"/>
          </p:cNvSpPr>
          <p:nvPr/>
        </p:nvSpPr>
        <p:spPr bwMode="auto">
          <a:xfrm flipV="1">
            <a:off x="1154431" y="2634568"/>
            <a:ext cx="552831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4" name="Line 16"/>
          <p:cNvSpPr>
            <a:spLocks noChangeShapeType="1"/>
          </p:cNvSpPr>
          <p:nvPr/>
        </p:nvSpPr>
        <p:spPr bwMode="auto">
          <a:xfrm flipV="1">
            <a:off x="6915151" y="2634568"/>
            <a:ext cx="402862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5" name="Line 17"/>
          <p:cNvSpPr>
            <a:spLocks noChangeShapeType="1"/>
          </p:cNvSpPr>
          <p:nvPr/>
        </p:nvSpPr>
        <p:spPr bwMode="auto">
          <a:xfrm flipV="1">
            <a:off x="1092201" y="3100386"/>
            <a:ext cx="4786086"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6" name="Line 18"/>
          <p:cNvSpPr>
            <a:spLocks noChangeShapeType="1"/>
          </p:cNvSpPr>
          <p:nvPr/>
        </p:nvSpPr>
        <p:spPr bwMode="auto">
          <a:xfrm>
            <a:off x="6137841" y="3100386"/>
            <a:ext cx="4320609"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lide(fromBottom)">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Right)">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Right)">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strips(downRight)">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grpId="1" nodeType="clickEffect">
                                  <p:stCondLst>
                                    <p:cond delay="0"/>
                                  </p:stCondLst>
                                  <p:childTnLst>
                                    <p:anim calcmode="lin" valueType="num">
                                      <p:cBhvr additive="base">
                                        <p:cTn id="48" dur="1000"/>
                                        <p:tgtEl>
                                          <p:spTgt spid="12"/>
                                        </p:tgtEl>
                                        <p:attrNameLst>
                                          <p:attrName>ppt_x</p:attrName>
                                        </p:attrNameLst>
                                      </p:cBhvr>
                                      <p:tavLst>
                                        <p:tav tm="0">
                                          <p:val>
                                            <p:strVal val="ppt_x"/>
                                          </p:val>
                                        </p:tav>
                                        <p:tav tm="100000">
                                          <p:val>
                                            <p:strVal val="ppt_x"/>
                                          </p:val>
                                        </p:tav>
                                      </p:tavLst>
                                    </p:anim>
                                    <p:anim calcmode="lin" valueType="num">
                                      <p:cBhvr additive="base">
                                        <p:cTn id="49" dur="1000"/>
                                        <p:tgtEl>
                                          <p:spTgt spid="12"/>
                                        </p:tgtEl>
                                        <p:attrNameLst>
                                          <p:attrName>ppt_y</p:attrName>
                                        </p:attrNameLst>
                                      </p:cBhvr>
                                      <p:tavLst>
                                        <p:tav tm="0">
                                          <p:val>
                                            <p:strVal val="ppt_y"/>
                                          </p:val>
                                        </p:tav>
                                        <p:tav tm="100000">
                                          <p:val>
                                            <p:strVal val="1+ppt_h/2"/>
                                          </p:val>
                                        </p:tav>
                                      </p:tavLst>
                                    </p:anim>
                                    <p:set>
                                      <p:cBhvr>
                                        <p:cTn id="50" dur="1" fill="hold">
                                          <p:stCondLst>
                                            <p:cond delay="999"/>
                                          </p:stCondLst>
                                        </p:cTn>
                                        <p:tgtEl>
                                          <p:spTgt spid="12"/>
                                        </p:tgtEl>
                                        <p:attrNameLst>
                                          <p:attrName>style.visibility</p:attrName>
                                        </p:attrNameLst>
                                      </p:cBhvr>
                                      <p:to>
                                        <p:strVal val="hidden"/>
                                      </p:to>
                                    </p:set>
                                  </p:childTnLst>
                                </p:cTn>
                              </p:par>
                              <p:par>
                                <p:cTn id="51" presetID="7" presetClass="exit" presetSubtype="4" fill="hold" grpId="1" nodeType="withEffect">
                                  <p:stCondLst>
                                    <p:cond delay="0"/>
                                  </p:stCondLst>
                                  <p:childTnLst>
                                    <p:anim calcmode="lin" valueType="num">
                                      <p:cBhvr additive="base">
                                        <p:cTn id="52" dur="1000"/>
                                        <p:tgtEl>
                                          <p:spTgt spid="17"/>
                                        </p:tgtEl>
                                        <p:attrNameLst>
                                          <p:attrName>ppt_x</p:attrName>
                                        </p:attrNameLst>
                                      </p:cBhvr>
                                      <p:tavLst>
                                        <p:tav tm="0">
                                          <p:val>
                                            <p:strVal val="ppt_x"/>
                                          </p:val>
                                        </p:tav>
                                        <p:tav tm="100000">
                                          <p:val>
                                            <p:strVal val="ppt_x"/>
                                          </p:val>
                                        </p:tav>
                                      </p:tavLst>
                                    </p:anim>
                                    <p:anim calcmode="lin" valueType="num">
                                      <p:cBhvr additive="base">
                                        <p:cTn id="53" dur="1000"/>
                                        <p:tgtEl>
                                          <p:spTgt spid="17"/>
                                        </p:tgtEl>
                                        <p:attrNameLst>
                                          <p:attrName>ppt_y</p:attrName>
                                        </p:attrNameLst>
                                      </p:cBhvr>
                                      <p:tavLst>
                                        <p:tav tm="0">
                                          <p:val>
                                            <p:strVal val="ppt_y"/>
                                          </p:val>
                                        </p:tav>
                                        <p:tav tm="100000">
                                          <p:val>
                                            <p:strVal val="1+ppt_h/2"/>
                                          </p:val>
                                        </p:tav>
                                      </p:tavLst>
                                    </p:anim>
                                    <p:set>
                                      <p:cBhvr>
                                        <p:cTn id="54" dur="1" fill="hold">
                                          <p:stCondLst>
                                            <p:cond delay="999"/>
                                          </p:stCondLst>
                                        </p:cTn>
                                        <p:tgtEl>
                                          <p:spTgt spid="17"/>
                                        </p:tgtEl>
                                        <p:attrNameLst>
                                          <p:attrName>style.visibility</p:attrName>
                                        </p:attrNameLst>
                                      </p:cBhvr>
                                      <p:to>
                                        <p:strVal val="hidden"/>
                                      </p:to>
                                    </p:set>
                                  </p:childTnLst>
                                </p:cTn>
                              </p:par>
                              <p:par>
                                <p:cTn id="55" presetID="7" presetClass="exit" presetSubtype="4" fill="hold" grpId="1" nodeType="withEffect">
                                  <p:stCondLst>
                                    <p:cond delay="0"/>
                                  </p:stCondLst>
                                  <p:childTnLst>
                                    <p:anim calcmode="lin" valueType="num">
                                      <p:cBhvr additive="base">
                                        <p:cTn id="56" dur="1000"/>
                                        <p:tgtEl>
                                          <p:spTgt spid="18"/>
                                        </p:tgtEl>
                                        <p:attrNameLst>
                                          <p:attrName>ppt_x</p:attrName>
                                        </p:attrNameLst>
                                      </p:cBhvr>
                                      <p:tavLst>
                                        <p:tav tm="0">
                                          <p:val>
                                            <p:strVal val="ppt_x"/>
                                          </p:val>
                                        </p:tav>
                                        <p:tav tm="100000">
                                          <p:val>
                                            <p:strVal val="ppt_x"/>
                                          </p:val>
                                        </p:tav>
                                      </p:tavLst>
                                    </p:anim>
                                    <p:anim calcmode="lin" valueType="num">
                                      <p:cBhvr additive="base">
                                        <p:cTn id="57" dur="1000"/>
                                        <p:tgtEl>
                                          <p:spTgt spid="18"/>
                                        </p:tgtEl>
                                        <p:attrNameLst>
                                          <p:attrName>ppt_y</p:attrName>
                                        </p:attrNameLst>
                                      </p:cBhvr>
                                      <p:tavLst>
                                        <p:tav tm="0">
                                          <p:val>
                                            <p:strVal val="ppt_y"/>
                                          </p:val>
                                        </p:tav>
                                        <p:tav tm="100000">
                                          <p:val>
                                            <p:strVal val="1+ppt_h/2"/>
                                          </p:val>
                                        </p:tav>
                                      </p:tavLst>
                                    </p:anim>
                                    <p:set>
                                      <p:cBhvr>
                                        <p:cTn id="58" dur="1" fill="hold">
                                          <p:stCondLst>
                                            <p:cond delay="999"/>
                                          </p:stCondLst>
                                        </p:cTn>
                                        <p:tgtEl>
                                          <p:spTgt spid="18"/>
                                        </p:tgtEl>
                                        <p:attrNameLst>
                                          <p:attrName>style.visibility</p:attrName>
                                        </p:attrNameLst>
                                      </p:cBhvr>
                                      <p:to>
                                        <p:strVal val="hidden"/>
                                      </p:to>
                                    </p:set>
                                  </p:childTnLst>
                                </p:cTn>
                              </p:par>
                              <p:par>
                                <p:cTn id="59" presetID="7" presetClass="exit" presetSubtype="4" fill="hold" nodeType="withEffect">
                                  <p:stCondLst>
                                    <p:cond delay="0"/>
                                  </p:stCondLst>
                                  <p:childTnLst>
                                    <p:anim calcmode="lin" valueType="num">
                                      <p:cBhvr additive="base">
                                        <p:cTn id="60" dur="1000"/>
                                        <p:tgtEl>
                                          <p:spTgt spid="23"/>
                                        </p:tgtEl>
                                        <p:attrNameLst>
                                          <p:attrName>ppt_x</p:attrName>
                                        </p:attrNameLst>
                                      </p:cBhvr>
                                      <p:tavLst>
                                        <p:tav tm="0">
                                          <p:val>
                                            <p:strVal val="ppt_x"/>
                                          </p:val>
                                        </p:tav>
                                        <p:tav tm="100000">
                                          <p:val>
                                            <p:strVal val="ppt_x"/>
                                          </p:val>
                                        </p:tav>
                                      </p:tavLst>
                                    </p:anim>
                                    <p:anim calcmode="lin" valueType="num">
                                      <p:cBhvr additive="base">
                                        <p:cTn id="61" dur="1000"/>
                                        <p:tgtEl>
                                          <p:spTgt spid="23"/>
                                        </p:tgtEl>
                                        <p:attrNameLst>
                                          <p:attrName>ppt_y</p:attrName>
                                        </p:attrNameLst>
                                      </p:cBhvr>
                                      <p:tavLst>
                                        <p:tav tm="0">
                                          <p:val>
                                            <p:strVal val="ppt_y"/>
                                          </p:val>
                                        </p:tav>
                                        <p:tav tm="100000">
                                          <p:val>
                                            <p:strVal val="1+ppt_h/2"/>
                                          </p:val>
                                        </p:tav>
                                      </p:tavLst>
                                    </p:anim>
                                    <p:set>
                                      <p:cBhvr>
                                        <p:cTn id="62" dur="1" fill="hold">
                                          <p:stCondLst>
                                            <p:cond delay="999"/>
                                          </p:stCondLst>
                                        </p:cTn>
                                        <p:tgtEl>
                                          <p:spTgt spid="23"/>
                                        </p:tgtEl>
                                        <p:attrNameLst>
                                          <p:attrName>style.visibility</p:attrName>
                                        </p:attrNameLst>
                                      </p:cBhvr>
                                      <p:to>
                                        <p:strVal val="hidden"/>
                                      </p:to>
                                    </p:set>
                                  </p:childTnLst>
                                </p:cTn>
                              </p:par>
                              <p:par>
                                <p:cTn id="63" presetID="7" presetClass="exit" presetSubtype="4" fill="hold" nodeType="withEffect">
                                  <p:stCondLst>
                                    <p:cond delay="0"/>
                                  </p:stCondLst>
                                  <p:childTnLst>
                                    <p:anim calcmode="lin" valueType="num">
                                      <p:cBhvr additive="base">
                                        <p:cTn id="64" dur="1000"/>
                                        <p:tgtEl>
                                          <p:spTgt spid="24"/>
                                        </p:tgtEl>
                                        <p:attrNameLst>
                                          <p:attrName>ppt_x</p:attrName>
                                        </p:attrNameLst>
                                      </p:cBhvr>
                                      <p:tavLst>
                                        <p:tav tm="0">
                                          <p:val>
                                            <p:strVal val="ppt_x"/>
                                          </p:val>
                                        </p:tav>
                                        <p:tav tm="100000">
                                          <p:val>
                                            <p:strVal val="ppt_x"/>
                                          </p:val>
                                        </p:tav>
                                      </p:tavLst>
                                    </p:anim>
                                    <p:anim calcmode="lin" valueType="num">
                                      <p:cBhvr additive="base">
                                        <p:cTn id="65" dur="1000"/>
                                        <p:tgtEl>
                                          <p:spTgt spid="24"/>
                                        </p:tgtEl>
                                        <p:attrNameLst>
                                          <p:attrName>ppt_y</p:attrName>
                                        </p:attrNameLst>
                                      </p:cBhvr>
                                      <p:tavLst>
                                        <p:tav tm="0">
                                          <p:val>
                                            <p:strVal val="ppt_y"/>
                                          </p:val>
                                        </p:tav>
                                        <p:tav tm="100000">
                                          <p:val>
                                            <p:strVal val="1+ppt_h/2"/>
                                          </p:val>
                                        </p:tav>
                                      </p:tavLst>
                                    </p:anim>
                                    <p:set>
                                      <p:cBhvr>
                                        <p:cTn id="66" dur="1" fill="hold">
                                          <p:stCondLst>
                                            <p:cond delay="999"/>
                                          </p:stCondLst>
                                        </p:cTn>
                                        <p:tgtEl>
                                          <p:spTgt spid="24"/>
                                        </p:tgtEl>
                                        <p:attrNameLst>
                                          <p:attrName>style.visibility</p:attrName>
                                        </p:attrNameLst>
                                      </p:cBhvr>
                                      <p:to>
                                        <p:strVal val="hidden"/>
                                      </p:to>
                                    </p:set>
                                  </p:childTnLst>
                                </p:cTn>
                              </p:par>
                              <p:par>
                                <p:cTn id="67" presetID="7" presetClass="exit" presetSubtype="4" fill="hold" nodeType="withEffect">
                                  <p:stCondLst>
                                    <p:cond delay="0"/>
                                  </p:stCondLst>
                                  <p:childTnLst>
                                    <p:anim calcmode="lin" valueType="num">
                                      <p:cBhvr additive="base">
                                        <p:cTn id="68" dur="1000"/>
                                        <p:tgtEl>
                                          <p:spTgt spid="25"/>
                                        </p:tgtEl>
                                        <p:attrNameLst>
                                          <p:attrName>ppt_x</p:attrName>
                                        </p:attrNameLst>
                                      </p:cBhvr>
                                      <p:tavLst>
                                        <p:tav tm="0">
                                          <p:val>
                                            <p:strVal val="ppt_x"/>
                                          </p:val>
                                        </p:tav>
                                        <p:tav tm="100000">
                                          <p:val>
                                            <p:strVal val="ppt_x"/>
                                          </p:val>
                                        </p:tav>
                                      </p:tavLst>
                                    </p:anim>
                                    <p:anim calcmode="lin" valueType="num">
                                      <p:cBhvr additive="base">
                                        <p:cTn id="69" dur="1000"/>
                                        <p:tgtEl>
                                          <p:spTgt spid="25"/>
                                        </p:tgtEl>
                                        <p:attrNameLst>
                                          <p:attrName>ppt_y</p:attrName>
                                        </p:attrNameLst>
                                      </p:cBhvr>
                                      <p:tavLst>
                                        <p:tav tm="0">
                                          <p:val>
                                            <p:strVal val="ppt_y"/>
                                          </p:val>
                                        </p:tav>
                                        <p:tav tm="100000">
                                          <p:val>
                                            <p:strVal val="1+ppt_h/2"/>
                                          </p:val>
                                        </p:tav>
                                      </p:tavLst>
                                    </p:anim>
                                    <p:set>
                                      <p:cBhvr>
                                        <p:cTn id="70" dur="1" fill="hold">
                                          <p:stCondLst>
                                            <p:cond delay="999"/>
                                          </p:stCondLst>
                                        </p:cTn>
                                        <p:tgtEl>
                                          <p:spTgt spid="25"/>
                                        </p:tgtEl>
                                        <p:attrNameLst>
                                          <p:attrName>style.visibility</p:attrName>
                                        </p:attrNameLst>
                                      </p:cBhvr>
                                      <p:to>
                                        <p:strVal val="hidden"/>
                                      </p:to>
                                    </p:set>
                                  </p:childTnLst>
                                </p:cTn>
                              </p:par>
                              <p:par>
                                <p:cTn id="71" presetID="7" presetClass="exit" presetSubtype="4" fill="hold" nodeType="withEffect">
                                  <p:stCondLst>
                                    <p:cond delay="0"/>
                                  </p:stCondLst>
                                  <p:childTnLst>
                                    <p:anim calcmode="lin" valueType="num">
                                      <p:cBhvr additive="base">
                                        <p:cTn id="72" dur="1000"/>
                                        <p:tgtEl>
                                          <p:spTgt spid="26"/>
                                        </p:tgtEl>
                                        <p:attrNameLst>
                                          <p:attrName>ppt_x</p:attrName>
                                        </p:attrNameLst>
                                      </p:cBhvr>
                                      <p:tavLst>
                                        <p:tav tm="0">
                                          <p:val>
                                            <p:strVal val="ppt_x"/>
                                          </p:val>
                                        </p:tav>
                                        <p:tav tm="100000">
                                          <p:val>
                                            <p:strVal val="ppt_x"/>
                                          </p:val>
                                        </p:tav>
                                      </p:tavLst>
                                    </p:anim>
                                    <p:anim calcmode="lin" valueType="num">
                                      <p:cBhvr additive="base">
                                        <p:cTn id="73" dur="1000"/>
                                        <p:tgtEl>
                                          <p:spTgt spid="26"/>
                                        </p:tgtEl>
                                        <p:attrNameLst>
                                          <p:attrName>ppt_y</p:attrName>
                                        </p:attrNameLst>
                                      </p:cBhvr>
                                      <p:tavLst>
                                        <p:tav tm="0">
                                          <p:val>
                                            <p:strVal val="ppt_y"/>
                                          </p:val>
                                        </p:tav>
                                        <p:tav tm="100000">
                                          <p:val>
                                            <p:strVal val="1+ppt_h/2"/>
                                          </p:val>
                                        </p:tav>
                                      </p:tavLst>
                                    </p:anim>
                                    <p:set>
                                      <p:cBhvr>
                                        <p:cTn id="74"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1582738" y="1462968"/>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38" name="Text Box 3"/>
          <p:cNvSpPr txBox="1">
            <a:spLocks noChangeArrowheads="1"/>
          </p:cNvSpPr>
          <p:nvPr/>
        </p:nvSpPr>
        <p:spPr bwMode="auto">
          <a:xfrm>
            <a:off x="1400175" y="827995"/>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2. Trong ba câu:</a:t>
            </a:r>
          </a:p>
        </p:txBody>
      </p:sp>
      <p:sp>
        <p:nvSpPr>
          <p:cNvPr id="41" name="Text Box 14"/>
          <p:cNvSpPr txBox="1">
            <a:spLocks noChangeArrowheads="1"/>
          </p:cNvSpPr>
          <p:nvPr/>
        </p:nvSpPr>
        <p:spPr bwMode="auto">
          <a:xfrm>
            <a:off x="1582737" y="3219635"/>
            <a:ext cx="92072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Câu nào dùng để giới thiệu, câu nào dùng nêu nhận định về bạn Diệu Chi</a:t>
            </a:r>
            <a:r>
              <a:rPr lang="en-US" altLang="en-US" sz="2800" b="1" smtClean="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42" name="Text Box 17"/>
          <p:cNvSpPr txBox="1">
            <a:spLocks noChangeArrowheads="1"/>
          </p:cNvSpPr>
          <p:nvPr/>
        </p:nvSpPr>
        <p:spPr bwMode="auto">
          <a:xfrm>
            <a:off x="1582737" y="2023815"/>
            <a:ext cx="9361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43" name="Text Box 18"/>
          <p:cNvSpPr txBox="1">
            <a:spLocks noChangeArrowheads="1"/>
          </p:cNvSpPr>
          <p:nvPr/>
        </p:nvSpPr>
        <p:spPr bwMode="auto">
          <a:xfrm>
            <a:off x="1582737" y="2605968"/>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1000"/>
                                        <p:tgtEl>
                                          <p:spTgt spid="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grpId="1" nodeType="clickEffect">
                                  <p:stCondLst>
                                    <p:cond delay="0"/>
                                  </p:stCondLst>
                                  <p:childTnLst>
                                    <p:animEffect transition="out" filter="barn(inHorizontal)">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16" presetClass="exit" presetSubtype="26" fill="hold" grpId="1" nodeType="withEffect">
                                  <p:stCondLst>
                                    <p:cond delay="0"/>
                                  </p:stCondLst>
                                  <p:childTnLst>
                                    <p:animEffect transition="out" filter="barn(inHorizontal)">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41" grpId="0"/>
      <p:bldP spid="41" grpId="1"/>
      <p:bldP spid="42" grpId="0"/>
      <p:bldP spid="4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2483</TotalTime>
  <Words>1561</Words>
  <Application>Microsoft Office PowerPoint</Application>
  <PresentationFormat>Widescreen</PresentationFormat>
  <Paragraphs>174</Paragraphs>
  <Slides>31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367</cp:revision>
  <dcterms:created xsi:type="dcterms:W3CDTF">2021-08-04T18:52:07Z</dcterms:created>
  <dcterms:modified xsi:type="dcterms:W3CDTF">2022-03-02T10:02:32Z</dcterms:modified>
</cp:coreProperties>
</file>