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79" r:id="rId12"/>
    <p:sldId id="298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79" autoAdjust="0"/>
    <p:restoredTop sz="94660"/>
  </p:normalViewPr>
  <p:slideViewPr>
    <p:cSldViewPr>
      <p:cViewPr varScale="1">
        <p:scale>
          <a:sx n="61" d="100"/>
          <a:sy n="61" d="100"/>
        </p:scale>
        <p:origin x="95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DB78B-C9B5-4B80-8A37-C2C59B208C2B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A7307-C7AE-49EE-90DB-B8A9FBA0B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3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Mỗi người</a:t>
            </a:r>
            <a:r>
              <a:rPr lang="en-US" baseline="0" smtClean="0"/>
              <a:t> trong hình làm nghề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A7307-C7AE-49EE-90DB-B8A9FBA0BC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91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30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3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6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7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8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2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3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48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13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68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29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F0E2A-F7E6-400B-80F7-E364583CAED8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68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263830"/>
            <a:ext cx="10219167" cy="92328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54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ĐẤT NƯỚC VÀ CON NGƯỜI</a:t>
            </a:r>
            <a:endParaRPr lang="en-US" sz="5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8" name="Oval 7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5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2700" y="17839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8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505200" y="2965954"/>
            <a:ext cx="7010400" cy="1295400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7"/>
          <p:cNvSpPr/>
          <p:nvPr/>
        </p:nvSpPr>
        <p:spPr>
          <a:xfrm>
            <a:off x="1873593" y="3158147"/>
            <a:ext cx="1750345" cy="1205899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" fmla="*/ 6 w 1371606"/>
              <a:gd name="connsiteY0" fmla="*/ 0 h 1295400"/>
              <a:gd name="connsiteX1" fmla="*/ 1371606 w 1371606"/>
              <a:gd name="connsiteY1" fmla="*/ 0 h 1295400"/>
              <a:gd name="connsiteX2" fmla="*/ 1371606 w 1371606"/>
              <a:gd name="connsiteY2" fmla="*/ 1295400 h 1295400"/>
              <a:gd name="connsiteX3" fmla="*/ 6 w 1371606"/>
              <a:gd name="connsiteY3" fmla="*/ 1295400 h 1295400"/>
              <a:gd name="connsiteX4" fmla="*/ 630388 w 1371606"/>
              <a:gd name="connsiteY4" fmla="*/ 609600 h 1295400"/>
              <a:gd name="connsiteX5" fmla="*/ 6 w 1371606"/>
              <a:gd name="connsiteY5" fmla="*/ 0 h 1295400"/>
              <a:gd name="connsiteX0" fmla="*/ 9 w 1371609"/>
              <a:gd name="connsiteY0" fmla="*/ 0 h 1295400"/>
              <a:gd name="connsiteX1" fmla="*/ 1371609 w 1371609"/>
              <a:gd name="connsiteY1" fmla="*/ 0 h 1295400"/>
              <a:gd name="connsiteX2" fmla="*/ 1371609 w 1371609"/>
              <a:gd name="connsiteY2" fmla="*/ 1295400 h 1295400"/>
              <a:gd name="connsiteX3" fmla="*/ 9 w 1371609"/>
              <a:gd name="connsiteY3" fmla="*/ 1295400 h 1295400"/>
              <a:gd name="connsiteX4" fmla="*/ 434971 w 1371609"/>
              <a:gd name="connsiteY4" fmla="*/ 564951 h 1295400"/>
              <a:gd name="connsiteX5" fmla="*/ 9 w 1371609"/>
              <a:gd name="connsiteY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193050" y="3261097"/>
            <a:ext cx="1258009" cy="99999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 w 1246095"/>
              <a:gd name="connsiteY0" fmla="*/ 0 h 1219200"/>
              <a:gd name="connsiteX1" fmla="*/ 1246095 w 1246095"/>
              <a:gd name="connsiteY1" fmla="*/ 0 h 1219200"/>
              <a:gd name="connsiteX2" fmla="*/ 1246095 w 1246095"/>
              <a:gd name="connsiteY2" fmla="*/ 1219200 h 1219200"/>
              <a:gd name="connsiteX3" fmla="*/ 3 w 1246095"/>
              <a:gd name="connsiteY3" fmla="*/ 1219200 h 1219200"/>
              <a:gd name="connsiteX4" fmla="*/ 6930 w 1246095"/>
              <a:gd name="connsiteY4" fmla="*/ 41564 h 1219200"/>
              <a:gd name="connsiteX5" fmla="*/ 3 w 1246095"/>
              <a:gd name="connsiteY5" fmla="*/ 0 h 1219200"/>
              <a:gd name="connsiteX0" fmla="*/ 11917 w 1258009"/>
              <a:gd name="connsiteY0" fmla="*/ 0 h 1219200"/>
              <a:gd name="connsiteX1" fmla="*/ 1258009 w 1258009"/>
              <a:gd name="connsiteY1" fmla="*/ 0 h 1219200"/>
              <a:gd name="connsiteX2" fmla="*/ 1258009 w 1258009"/>
              <a:gd name="connsiteY2" fmla="*/ 1219200 h 1219200"/>
              <a:gd name="connsiteX3" fmla="*/ 11917 w 1258009"/>
              <a:gd name="connsiteY3" fmla="*/ 1219200 h 1219200"/>
              <a:gd name="connsiteX4" fmla="*/ 441405 w 1258009"/>
              <a:gd name="connsiteY4" fmla="*/ 625256 h 1219200"/>
              <a:gd name="connsiteX5" fmla="*/ 18844 w 1258009"/>
              <a:gd name="connsiteY5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815797" y="2822865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9" name="Oval 18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09900" y="2871872"/>
            <a:ext cx="990600" cy="141572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54985" y="3089739"/>
            <a:ext cx="5622415" cy="76939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400" b="1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Lớn lên bạn làm gì?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2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28" y="320477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528" y="219123"/>
            <a:ext cx="144087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168446"/>
            <a:ext cx="6553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lên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  <a:endParaRPr lang="en-US" sz="4000" b="1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6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6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24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176694"/>
            <a:ext cx="60198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muốn làm thủy thủ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Lái tàu vượt sóng dữ,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Băng qua nhiều đại dương.</a:t>
            </a:r>
          </a:p>
          <a:p>
            <a:pPr>
              <a:defRPr/>
            </a:pP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sẽ làm đầu bếp,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 bánh ngọt thật đẹp,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Nấu món mì… siêu ngon.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28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28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24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1347" y="1176694"/>
            <a:ext cx="56548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À, tớ đi gieo hạt…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Mỗi khi vào mùa gặt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Lúa vàng reo trên đồng.</a:t>
            </a:r>
          </a:p>
          <a:p>
            <a:pPr>
              <a:defRPr/>
            </a:pP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Câu hỏi này… khó quá!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Để tớ làm bài đã…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Rồi ngày mai, nghĩ dần…</a:t>
            </a:r>
          </a:p>
          <a:p>
            <a:pPr algn="r">
              <a:defRPr/>
            </a:pPr>
            <a:r>
              <a:rPr lang="en-US" sz="2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( Thái Dương)</a:t>
            </a:r>
          </a:p>
          <a:p>
            <a:pPr>
              <a:defRPr/>
            </a:pP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0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428480" y="5791200"/>
            <a:ext cx="6747598" cy="73026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83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" y="304800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90459"/>
            <a:ext cx="118110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Tìm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trong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khổ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thơ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thứ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hai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và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thứ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ba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những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tiếng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có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vần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at, ep, </a:t>
            </a:r>
            <a:r>
              <a:rPr lang="en-US" sz="28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êp</a:t>
            </a:r>
            <a:r>
              <a:rPr lang="en-US" sz="28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.</a:t>
            </a:r>
            <a:endParaRPr lang="en-US" sz="2800" b="1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81000" y="1237357"/>
            <a:ext cx="5943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sẽ làm đầu bếp,</a:t>
            </a:r>
          </a:p>
          <a:p>
            <a:pPr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 bánh ngọt thật đẹp,</a:t>
            </a:r>
          </a:p>
          <a:p>
            <a:pPr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Nấu món mì… siêu ngon</a:t>
            </a: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À, tớ đi gieo hạt…</a:t>
            </a:r>
          </a:p>
          <a:p>
            <a:pPr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Mỗi khi vào mùa gặt</a:t>
            </a:r>
          </a:p>
          <a:p>
            <a:pPr>
              <a:defRPr/>
            </a:pPr>
            <a:r>
              <a:rPr lang="en-US" sz="32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Lúa vàng reo trên đồng.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endParaRPr lang="en-US" sz="32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3" name="Cloud 2"/>
          <p:cNvSpPr/>
          <p:nvPr/>
        </p:nvSpPr>
        <p:spPr>
          <a:xfrm>
            <a:off x="7654636" y="1255514"/>
            <a:ext cx="3200400" cy="1219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at</a:t>
            </a:r>
            <a:endParaRPr lang="en-US" sz="3600" b="1" dirty="0">
              <a:solidFill>
                <a:schemeClr val="tx1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4724400"/>
            <a:ext cx="8382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Cloud 15"/>
          <p:cNvSpPr/>
          <p:nvPr/>
        </p:nvSpPr>
        <p:spPr>
          <a:xfrm>
            <a:off x="7807036" y="2753483"/>
            <a:ext cx="3200400" cy="1219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ep</a:t>
            </a:r>
            <a:endParaRPr lang="en-US" sz="3600" b="1">
              <a:solidFill>
                <a:schemeClr val="tx1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419600" y="2753483"/>
            <a:ext cx="8382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Cloud 18"/>
          <p:cNvSpPr/>
          <p:nvPr/>
        </p:nvSpPr>
        <p:spPr>
          <a:xfrm>
            <a:off x="7834745" y="4495800"/>
            <a:ext cx="3200400" cy="121920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mtClean="0">
                <a:solidFill>
                  <a:schemeClr val="tx1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êp</a:t>
            </a:r>
            <a:endParaRPr lang="en-US" sz="3600" b="1">
              <a:solidFill>
                <a:schemeClr val="tx1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265373" y="2209800"/>
            <a:ext cx="838200" cy="0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15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1727" y="914400"/>
            <a:ext cx="10224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a)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thủy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thủ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908432" y="1258978"/>
            <a:ext cx="10292968" cy="1721146"/>
            <a:chOff x="397525" y="1129844"/>
            <a:chExt cx="7238999" cy="1472054"/>
          </a:xfrm>
        </p:grpSpPr>
        <p:sp>
          <p:nvSpPr>
            <p:cNvPr id="8" name="Right Arrow 7"/>
            <p:cNvSpPr/>
            <p:nvPr/>
          </p:nvSpPr>
          <p:spPr>
            <a:xfrm>
              <a:off x="397525" y="1129844"/>
              <a:ext cx="7238999" cy="1405354"/>
            </a:xfrm>
            <a:prstGeom prst="rightArrow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2186" y="1417346"/>
              <a:ext cx="6629400" cy="1184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Bạn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nhỏ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muốn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trở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thành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thủy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thủ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để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lái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tàu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vượt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sóng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dữ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,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băng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qua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nhiều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đại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dương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.</a:t>
              </a:r>
            </a:p>
            <a:p>
              <a:endParaRPr lang="en-US" sz="28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69343" y="2902138"/>
            <a:ext cx="9982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b)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trở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đầu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bếp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để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08432" y="3516420"/>
            <a:ext cx="10140568" cy="1123890"/>
            <a:chOff x="381000" y="2914710"/>
            <a:chExt cx="5791200" cy="1123890"/>
          </a:xfrm>
        </p:grpSpPr>
        <p:sp>
          <p:nvSpPr>
            <p:cNvPr id="12" name="Horizontal Scroll 11"/>
            <p:cNvSpPr/>
            <p:nvPr/>
          </p:nvSpPr>
          <p:spPr>
            <a:xfrm>
              <a:off x="381000" y="2914710"/>
              <a:ext cx="5791200" cy="1123890"/>
            </a:xfrm>
            <a:prstGeom prst="horizontalScroll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3400" y="3034338"/>
              <a:ext cx="5638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Bạn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nhỏ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muốn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trở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thành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đầu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bếp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để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những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chiếc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bánh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ngọt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thật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đẹp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,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nấu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món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mì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siêu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ngon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.</a:t>
              </a:r>
              <a:endParaRPr lang="en-US" sz="28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98832" y="4578006"/>
            <a:ext cx="11893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c)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khổ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thư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ba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mong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muốn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nghề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2800" b="1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13949" y="5324374"/>
            <a:ext cx="10462933" cy="1181242"/>
            <a:chOff x="140464" y="4724400"/>
            <a:chExt cx="7936736" cy="795993"/>
          </a:xfrm>
        </p:grpSpPr>
        <p:sp>
          <p:nvSpPr>
            <p:cNvPr id="16" name="Rounded Rectangle 15"/>
            <p:cNvSpPr/>
            <p:nvPr/>
          </p:nvSpPr>
          <p:spPr>
            <a:xfrm>
              <a:off x="140464" y="4724400"/>
              <a:ext cx="7936736" cy="795993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0464" y="4806250"/>
              <a:ext cx="7936736" cy="64293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Bạn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nhỏ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trong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khổ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thơ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thứ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ba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mong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muốn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là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nông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dân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trồng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 </a:t>
              </a:r>
              <a:r>
                <a:rPr lang="en-US" sz="2800" dirty="0" err="1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lúa</a:t>
              </a:r>
              <a:r>
                <a:rPr lang="en-US" sz="2800" dirty="0" smtClean="0">
                  <a:latin typeface="Arial-SGK-TV" pitchFamily="2" charset="0"/>
                  <a:ea typeface="AvantGarde" panose="00000400000000000000" pitchFamily="2" charset="0"/>
                  <a:cs typeface="Arial-SGK-TV" pitchFamily="2" charset="0"/>
                </a:rPr>
                <a:t>.</a:t>
              </a:r>
              <a:endParaRPr lang="en-US" sz="28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endParaRPr>
            </a:p>
          </p:txBody>
        </p:sp>
      </p:grpSp>
      <p:sp>
        <p:nvSpPr>
          <p:cNvPr id="18" name="Oval 17"/>
          <p:cNvSpPr/>
          <p:nvPr/>
        </p:nvSpPr>
        <p:spPr>
          <a:xfrm>
            <a:off x="298832" y="277091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37032" y="240409"/>
            <a:ext cx="3450145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 lời câu hỏi</a:t>
            </a:r>
          </a:p>
        </p:txBody>
      </p:sp>
    </p:spTree>
    <p:extLst>
      <p:ext uri="{BB962C8B-B14F-4D97-AF65-F5344CB8AC3E}">
        <p14:creationId xmlns:p14="http://schemas.microsoft.com/office/powerpoint/2010/main" val="59065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609600" y="553752"/>
            <a:ext cx="1097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5. </a:t>
            </a:r>
            <a:r>
              <a:rPr lang="en-US" sz="32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Học</a:t>
            </a:r>
            <a:r>
              <a:rPr lang="en-US" sz="32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thuộc</a:t>
            </a:r>
            <a:r>
              <a:rPr lang="en-US" sz="32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lòng</a:t>
            </a:r>
            <a:r>
              <a:rPr lang="en-US" sz="32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hai</a:t>
            </a:r>
            <a:r>
              <a:rPr lang="en-US" sz="32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khổ</a:t>
            </a:r>
            <a:r>
              <a:rPr lang="en-US" sz="32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thơ</a:t>
            </a:r>
            <a:r>
              <a:rPr lang="en-US" sz="32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cuối</a:t>
            </a:r>
            <a:endParaRPr lang="en-US" sz="3200" b="1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800" y="1499769"/>
            <a:ext cx="83312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dirty="0" smtClean="0">
                <a:latin typeface="Arial-SGK-TV" pitchFamily="2" charset="0"/>
                <a:cs typeface="Arial-SGK-TV" pitchFamily="2" charset="0"/>
              </a:rPr>
              <a:t>?</a:t>
            </a:r>
          </a:p>
          <a:p>
            <a:endParaRPr lang="en-US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À,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gieo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hạt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…</a:t>
            </a: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Mỗi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vào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mùa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gặt</a:t>
            </a:r>
            <a:endParaRPr lang="en-US" sz="2400" dirty="0" smtClean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Lúa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vàng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reo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trên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đồng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.</a:t>
            </a:r>
          </a:p>
          <a:p>
            <a:endParaRPr lang="en-US" sz="2400" dirty="0">
              <a:latin typeface="Arial-SGK-TV" pitchFamily="2" charset="0"/>
              <a:cs typeface="Arial-SGK-TV" pitchFamily="2" charset="0"/>
            </a:endParaRP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Lớn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lên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bạn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?</a:t>
            </a: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hỏi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này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…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khó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quá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! </a:t>
            </a: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Để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tớ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đã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…</a:t>
            </a:r>
          </a:p>
          <a:p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Rồi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ngày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mai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,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nghĩ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dần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…</a:t>
            </a:r>
          </a:p>
          <a:p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                            (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Thái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400" dirty="0" err="1" smtClean="0">
                <a:latin typeface="Arial-SGK-TV" pitchFamily="2" charset="0"/>
                <a:cs typeface="Arial-SGK-TV" pitchFamily="2" charset="0"/>
              </a:rPr>
              <a:t>Dương</a:t>
            </a:r>
            <a:r>
              <a:rPr lang="en-US" sz="2400" dirty="0" smtClean="0">
                <a:latin typeface="Arial-SGK-TV" pitchFamily="2" charset="0"/>
                <a:cs typeface="Arial-SGK-TV" pitchFamily="2" charset="0"/>
              </a:rPr>
              <a:t>)</a:t>
            </a:r>
            <a:endParaRPr lang="en-US" sz="2400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23876" y="2406006"/>
            <a:ext cx="711200" cy="304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245814" y="2727409"/>
            <a:ext cx="8128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150997" y="3475811"/>
            <a:ext cx="8128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914938" y="4175224"/>
            <a:ext cx="1038061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901563" y="5323867"/>
            <a:ext cx="812800" cy="381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755441" y="3108409"/>
            <a:ext cx="16256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886419" y="3545251"/>
            <a:ext cx="16256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512019" y="4556224"/>
            <a:ext cx="16256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980675" y="4912317"/>
            <a:ext cx="1625600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450814" y="5323867"/>
            <a:ext cx="2559585" cy="3810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904999" y="2406006"/>
            <a:ext cx="6096000" cy="3886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80999"/>
            <a:ext cx="3502841" cy="2209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332368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62708"/>
            <a:ext cx="3107601" cy="222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733800"/>
            <a:ext cx="35052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09" y="3733801"/>
            <a:ext cx="3530191" cy="23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03719" y="2743200"/>
            <a:ext cx="2362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đầu bếp</a:t>
            </a:r>
            <a:endParaRPr lang="en-US" sz="320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2741" y="2743200"/>
            <a:ext cx="2362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</a:t>
            </a:r>
            <a:r>
              <a:rPr lang="en-US" sz="320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ác sĩ</a:t>
            </a:r>
            <a:endParaRPr lang="en-US" sz="320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07100" y="2809360"/>
            <a:ext cx="2362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k</a:t>
            </a:r>
            <a:r>
              <a:rPr lang="en-US" sz="320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ĩ sư</a:t>
            </a:r>
            <a:endParaRPr lang="en-US" sz="320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52700" y="6197025"/>
            <a:ext cx="2362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320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cô giáo</a:t>
            </a:r>
            <a:endParaRPr lang="en-US" sz="320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4604" y="6222242"/>
            <a:ext cx="23622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phi công</a:t>
            </a:r>
            <a:endParaRPr lang="en-US" sz="320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57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28" y="320477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528" y="219123"/>
            <a:ext cx="144087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168446"/>
            <a:ext cx="7162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lên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  <a:endParaRPr lang="en-US" sz="4000" b="1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6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6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24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176694"/>
            <a:ext cx="60198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muốn làm thủy thủ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Lái tàu vượt sóng dữ,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Băng qua nhiều đại dương.</a:t>
            </a:r>
          </a:p>
          <a:p>
            <a:pPr>
              <a:defRPr/>
            </a:pP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sẽ làm đầu bếp,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 bánh ngọt thật đẹp,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Nấu món mì… siêu ngon.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28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28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24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1347" y="1176694"/>
            <a:ext cx="56548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À, tớ đi gieo hạt…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Mỗi khi vào mùa gặt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Lúa vàng reo trên đồng.</a:t>
            </a:r>
          </a:p>
          <a:p>
            <a:pPr>
              <a:defRPr/>
            </a:pP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Câu hỏi này… khó quá!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Để tớ làm bài đã…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Rồi ngày mai, nghĩ dần…</a:t>
            </a:r>
          </a:p>
          <a:p>
            <a:pPr algn="r">
              <a:defRPr/>
            </a:pPr>
            <a:r>
              <a:rPr lang="en-US" sz="2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( Thái Dương)</a:t>
            </a:r>
          </a:p>
          <a:p>
            <a:pPr>
              <a:defRPr/>
            </a:pP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0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428480" y="5791200"/>
            <a:ext cx="6747598" cy="73026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 lần 1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304799"/>
            <a:ext cx="4876800" cy="7694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Giải nghĩa từ</a:t>
            </a:r>
            <a:endParaRPr lang="en-US" sz="44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599"/>
            <a:ext cx="42862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71599"/>
            <a:ext cx="4724400" cy="31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23850" y="5486400"/>
            <a:ext cx="11334750" cy="7694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</a:t>
            </a:r>
            <a:r>
              <a:rPr lang="en-US" sz="440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hủy thủ: </a:t>
            </a:r>
            <a:r>
              <a:rPr lang="en-US" sz="440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người làm việc trên tàu thủy.</a:t>
            </a:r>
            <a:endParaRPr lang="en-US" sz="4400" dirty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9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44958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22" y="952541"/>
            <a:ext cx="3886200" cy="255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4876800"/>
            <a:ext cx="11334750" cy="7694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Sóng</a:t>
            </a:r>
            <a:r>
              <a:rPr lang="en-US" sz="44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dữ</a:t>
            </a:r>
            <a:r>
              <a:rPr lang="en-US" sz="44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sóng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nguy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hiểm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.</a:t>
            </a:r>
            <a:endParaRPr lang="en-US" sz="4400" dirty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999"/>
            <a:ext cx="7162801" cy="451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5555195"/>
            <a:ext cx="11334750" cy="76940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đầu</a:t>
            </a:r>
            <a:r>
              <a:rPr lang="en-US" sz="44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bếp</a:t>
            </a:r>
            <a:r>
              <a:rPr lang="en-US" sz="44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: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người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nấu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ăn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.</a:t>
            </a:r>
            <a:endParaRPr lang="en-US" sz="4400" dirty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718452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01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2037"/>
            <a:ext cx="4343400" cy="269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062038"/>
            <a:ext cx="381000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4785790"/>
            <a:ext cx="11334750" cy="14465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gieo</a:t>
            </a:r>
            <a:r>
              <a:rPr lang="en-US" sz="44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(</a:t>
            </a:r>
            <a:r>
              <a:rPr lang="en-US" sz="4400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gieo</a:t>
            </a:r>
            <a:r>
              <a:rPr lang="en-US" sz="44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hạt</a:t>
            </a:r>
            <a:r>
              <a:rPr lang="en-US" sz="44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):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rắc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hạt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giống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xuống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đất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để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mọc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thành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cây</a:t>
            </a:r>
            <a:r>
              <a:rPr lang="en-US" sz="4400" dirty="0" smtClean="0">
                <a:solidFill>
                  <a:srgbClr val="FF0000"/>
                </a:solidFill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.</a:t>
            </a:r>
            <a:endParaRPr lang="en-US" sz="4400" dirty="0">
              <a:solidFill>
                <a:srgbClr val="FF0000"/>
              </a:solidFill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28" y="320477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528" y="219123"/>
            <a:ext cx="144087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168446"/>
            <a:ext cx="63246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lên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  <a:endParaRPr lang="en-US" sz="4000" b="1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6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6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24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176694"/>
            <a:ext cx="59436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muốn làm thủy thủ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Lái tàu vượt sóng dữ,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Băng qua nhiều đại dương.</a:t>
            </a:r>
          </a:p>
          <a:p>
            <a:pPr>
              <a:defRPr/>
            </a:pP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sẽ làm đầu bếp,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 bánh ngọt thật đẹp,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Nấu món mì… siêu ngon.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28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28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24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1347" y="1176694"/>
            <a:ext cx="56548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À, tớ đi gieo hạt…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Mỗi khi vào mùa gặt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Lúa vàng reo trên đồng.</a:t>
            </a:r>
          </a:p>
          <a:p>
            <a:pPr>
              <a:defRPr/>
            </a:pP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Câu hỏi này… khó quá!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Để tớ làm bài đã…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Rồi ngày mai, nghĩ dần…</a:t>
            </a:r>
          </a:p>
          <a:p>
            <a:pPr algn="r">
              <a:defRPr/>
            </a:pPr>
            <a:r>
              <a:rPr lang="en-US" sz="2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( Thái Dương)</a:t>
            </a:r>
          </a:p>
          <a:p>
            <a:pPr>
              <a:defRPr/>
            </a:pP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0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428480" y="5791200"/>
            <a:ext cx="6747598" cy="73026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 lần 2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2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28" y="320477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6528" y="219123"/>
            <a:ext cx="144087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-534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168446"/>
            <a:ext cx="6477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lên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bạn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</a:t>
            </a:r>
            <a:r>
              <a:rPr lang="en-US" sz="4000" b="1" dirty="0" err="1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gì</a:t>
            </a:r>
            <a:r>
              <a:rPr lang="en-US" sz="4000" b="1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?</a:t>
            </a:r>
            <a:endParaRPr lang="en-US" sz="4000" b="1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6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6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24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1176694"/>
            <a:ext cx="6019800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muốn làm thủy thủ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Lái tàu vượt sóng dữ,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Băng qua nhiều đại dương.</a:t>
            </a:r>
          </a:p>
          <a:p>
            <a:pPr>
              <a:defRPr/>
            </a:pP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Tớ sẽ làm đầu bếp,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Làm bánh ngọt thật đẹp,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Nấu món mì… siêu ngon.</a:t>
            </a:r>
          </a:p>
          <a:p>
            <a:pPr>
              <a:defRPr/>
            </a:pPr>
            <a:endParaRPr lang="en-US" sz="32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28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28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2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24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271347" y="1176694"/>
            <a:ext cx="573794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À, tớ đi gieo hạt…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Mỗi khi vào mùa gặt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Lúa vàng reo trên đồng.</a:t>
            </a:r>
          </a:p>
          <a:p>
            <a:pPr>
              <a:defRPr/>
            </a:pP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Lớn lên bạn làm gì?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Câu hỏi này… khó quá!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Để tớ làm bài đã…</a:t>
            </a:r>
          </a:p>
          <a:p>
            <a:pPr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Rồi ngày mai, nghĩ dần…</a:t>
            </a:r>
          </a:p>
          <a:p>
            <a:pPr algn="r">
              <a:defRPr/>
            </a:pPr>
            <a:r>
              <a:rPr lang="en-US" sz="2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( Thái Dương)</a:t>
            </a:r>
          </a:p>
          <a:p>
            <a:pPr>
              <a:defRPr/>
            </a:pP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000" dirty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	</a:t>
            </a:r>
            <a:endParaRPr lang="en-US" sz="3000" dirty="0" smtClean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  <a:p>
            <a:pPr algn="just">
              <a:defRPr/>
            </a:pPr>
            <a:r>
              <a:rPr lang="en-US" sz="3000" dirty="0" smtClean="0">
                <a:latin typeface="Arial-SGK-TV" pitchFamily="2" charset="0"/>
                <a:ea typeface="AvantGarde" panose="00000400000000000000" pitchFamily="2" charset="0"/>
                <a:cs typeface="Arial-SGK-TV" pitchFamily="2" charset="0"/>
              </a:rPr>
              <a:t>     </a:t>
            </a:r>
            <a:endParaRPr lang="en-US" sz="3000" dirty="0">
              <a:latin typeface="Arial-SGK-TV" pitchFamily="2" charset="0"/>
              <a:ea typeface="AvantGarde" panose="00000400000000000000" pitchFamily="2" charset="0"/>
              <a:cs typeface="Arial-SGK-TV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5428480" y="5791200"/>
            <a:ext cx="6747598" cy="730269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đoạn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7708" y="1143000"/>
            <a:ext cx="505692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41564" y="3472518"/>
            <a:ext cx="491836" cy="64228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Oval 11"/>
          <p:cNvSpPr/>
          <p:nvPr/>
        </p:nvSpPr>
        <p:spPr>
          <a:xfrm>
            <a:off x="5791200" y="1176694"/>
            <a:ext cx="457199" cy="5759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Oval 17"/>
          <p:cNvSpPr/>
          <p:nvPr/>
        </p:nvSpPr>
        <p:spPr>
          <a:xfrm>
            <a:off x="5853544" y="3531967"/>
            <a:ext cx="457199" cy="575906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9129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787</Words>
  <Application>Microsoft Office PowerPoint</Application>
  <PresentationFormat>Widescreen</PresentationFormat>
  <Paragraphs>181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Arial-Rounded</vt:lpstr>
      <vt:lpstr>Arial-SGK-TV</vt:lpstr>
      <vt:lpstr>AvantGarde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Học thuộc lòng hai khổ thơ cuối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103</cp:revision>
  <dcterms:created xsi:type="dcterms:W3CDTF">2020-04-21T23:11:04Z</dcterms:created>
  <dcterms:modified xsi:type="dcterms:W3CDTF">2021-06-05T07:38:02Z</dcterms:modified>
</cp:coreProperties>
</file>