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22" r:id="rId5"/>
    <p:sldMasterId id="2147483734" r:id="rId6"/>
  </p:sldMasterIdLst>
  <p:notesMasterIdLst>
    <p:notesMasterId r:id="rId36"/>
  </p:notesMasterIdLst>
  <p:sldIdLst>
    <p:sldId id="2007577093" r:id="rId7"/>
    <p:sldId id="2007577095" r:id="rId8"/>
    <p:sldId id="326" r:id="rId9"/>
    <p:sldId id="327" r:id="rId10"/>
    <p:sldId id="257" r:id="rId11"/>
    <p:sldId id="262" r:id="rId12"/>
    <p:sldId id="261" r:id="rId13"/>
    <p:sldId id="264" r:id="rId14"/>
    <p:sldId id="2007577103" r:id="rId15"/>
    <p:sldId id="268" r:id="rId16"/>
    <p:sldId id="269" r:id="rId17"/>
    <p:sldId id="2007577105" r:id="rId18"/>
    <p:sldId id="2007577099" r:id="rId19"/>
    <p:sldId id="298" r:id="rId20"/>
    <p:sldId id="273" r:id="rId21"/>
    <p:sldId id="2007577096" r:id="rId22"/>
    <p:sldId id="328" r:id="rId23"/>
    <p:sldId id="300" r:id="rId24"/>
    <p:sldId id="329" r:id="rId25"/>
    <p:sldId id="2007577098" r:id="rId26"/>
    <p:sldId id="330" r:id="rId27"/>
    <p:sldId id="331" r:id="rId28"/>
    <p:sldId id="2007577107" r:id="rId29"/>
    <p:sldId id="2007577108" r:id="rId30"/>
    <p:sldId id="2007577106" r:id="rId31"/>
    <p:sldId id="2007577101" r:id="rId32"/>
    <p:sldId id="2007577104" r:id="rId33"/>
    <p:sldId id="2007577092" r:id="rId34"/>
    <p:sldId id="20075770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0" d="100"/>
          <a:sy n="70" d="100"/>
        </p:scale>
        <p:origin x="1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8E229-9E62-498D-99D9-42C5FEDAB544}" type="datetimeFigureOut">
              <a:rPr lang="en-US" smtClean="0"/>
              <a:t>12/11/2021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0614B-F355-4C87-AF17-B598991DC6F6}" type="slidenum">
              <a:rPr lang="en-US" smtClean="0"/>
              <a:t>‹#›</a:t>
            </a:fld>
            <a:endParaRPr lang="en-US"/>
          </a:p>
        </p:txBody>
      </p:sp>
    </p:spTree>
    <p:extLst>
      <p:ext uri="{BB962C8B-B14F-4D97-AF65-F5344CB8AC3E}">
        <p14:creationId xmlns:p14="http://schemas.microsoft.com/office/powerpoint/2010/main" val="86753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257782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167102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320854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60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127727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83796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18139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146305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235071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73081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34373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3579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07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180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5995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61404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0452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6475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730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378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056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925648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770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63533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56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69188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91408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91102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636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710843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602704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58857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356997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2141353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15004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45151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671502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947587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921829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5983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862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76525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2154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80458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81192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74558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98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130454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4221202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5607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70182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716326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88534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22188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913634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69616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45759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9089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4425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34241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849722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06309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94708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6379214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1864057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094873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0191555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670199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129918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529094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55060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816588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41942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077312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469042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70931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31199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9562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31517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96844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2021/12/11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2594614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8991677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5987812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825097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fif"/><Relationship Id="rId1" Type="http://schemas.openxmlformats.org/officeDocument/2006/relationships/slideLayout" Target="../slideLayouts/slideLayout31.xml"/><Relationship Id="rId5" Type="http://schemas.openxmlformats.org/officeDocument/2006/relationships/image" Target="../media/image49.jp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jpg"/><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2.png"/><Relationship Id="rId18" Type="http://schemas.openxmlformats.org/officeDocument/2006/relationships/image" Target="../media/image16.jp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13.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9.jpg"/><Relationship Id="rId4" Type="http://schemas.openxmlformats.org/officeDocument/2006/relationships/audio" Target="../media/media3.mp3"/><Relationship Id="rId9" Type="http://schemas.openxmlformats.org/officeDocument/2006/relationships/slideLayout" Target="../slideLayouts/slideLayout48.xml"/><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png"/><Relationship Id="rId3" Type="http://schemas.microsoft.com/office/2007/relationships/media" Target="../media/media3.mp3"/><Relationship Id="rId7" Type="http://schemas.microsoft.com/office/2007/relationships/media" Target="../media/media5.mp3"/><Relationship Id="rId12" Type="http://schemas.microsoft.com/office/2007/relationships/hdphoto" Target="../media/hdphoto3.wdp"/><Relationship Id="rId17"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image" Target="../media/image12.pn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18.png"/><Relationship Id="rId5" Type="http://schemas.openxmlformats.org/officeDocument/2006/relationships/audio" Target="NULL" TargetMode="External"/><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48.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jpg"/><Relationship Id="rId18" Type="http://schemas.openxmlformats.org/officeDocument/2006/relationships/image" Target="../media/image22.jp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14.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slideLayout" Target="../slideLayouts/slideLayout48.xm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jpg"/><Relationship Id="rId5" Type="http://schemas.openxmlformats.org/officeDocument/2006/relationships/slideLayout" Target="../slideLayouts/slideLayout48.xml"/><Relationship Id="rId10" Type="http://schemas.microsoft.com/office/2007/relationships/hdphoto" Target="../media/hdphoto1.wdp"/><Relationship Id="rId4" Type="http://schemas.microsoft.com/office/2007/relationships/media" Target="../media/media4.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287746" y="1606732"/>
            <a:ext cx="7616508" cy="2719739"/>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en-US" sz="6600">
                <a:ln w="0"/>
                <a:solidFill>
                  <a:srgbClr val="FF0000"/>
                </a:solidFill>
                <a:effectLst>
                  <a:reflection blurRad="6350" stA="53000" endA="300" endPos="35500" dir="5400000" sy="-90000" algn="bl" rotWithShape="0"/>
                </a:effectLst>
              </a:rPr>
              <a:t>CHÀO MỪNG CÁC CON ĐẾN VỚI TIẾT</a:t>
            </a:r>
          </a:p>
          <a:p>
            <a:pPr algn="ctr" defTabSz="685783"/>
            <a:r>
              <a:rPr lang="en-US" sz="6600">
                <a:ln w="0"/>
                <a:solidFill>
                  <a:srgbClr val="FF0000"/>
                </a:solidFill>
                <a:effectLst>
                  <a:reflection blurRad="6350" stA="53000" endA="300" endPos="35500" dir="5400000" sy="-90000" algn="bl" rotWithShape="0"/>
                </a:effectLst>
              </a:rPr>
              <a:t> TỰ NHIÊN VÀ XÃ HỘI</a:t>
            </a:r>
          </a:p>
        </p:txBody>
      </p:sp>
      <p:sp>
        <p:nvSpPr>
          <p:cNvPr id="2" name="TextBox 1"/>
          <p:cNvSpPr txBox="1"/>
          <p:nvPr/>
        </p:nvSpPr>
        <p:spPr>
          <a:xfrm>
            <a:off x="0" y="6428096"/>
            <a:ext cx="2729552" cy="369332"/>
          </a:xfrm>
          <a:prstGeom prst="rect">
            <a:avLst/>
          </a:prstGeom>
          <a:noFill/>
        </p:spPr>
        <p:txBody>
          <a:bodyPr wrap="square" rtlCol="0">
            <a:spAutoFit/>
          </a:bodyPr>
          <a:lstStyle/>
          <a:p>
            <a:r>
              <a:rPr lang="en-US"/>
              <a:t>GV: Trần Thị Nga</a:t>
            </a:r>
          </a:p>
        </p:txBody>
      </p:sp>
    </p:spTree>
    <p:extLst>
      <p:ext uri="{BB962C8B-B14F-4D97-AF65-F5344CB8AC3E}">
        <p14:creationId xmlns:p14="http://schemas.microsoft.com/office/powerpoint/2010/main" val="1669159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754403" y="2743932"/>
            <a:ext cx="8780429" cy="1294633"/>
            <a:chOff x="6889" y="5598"/>
            <a:chExt cx="6390" cy="868"/>
          </a:xfrm>
        </p:grpSpPr>
        <p:sp>
          <p:nvSpPr>
            <p:cNvPr id="19" name="任意多边形 18"/>
            <p:cNvSpPr/>
            <p:nvPr/>
          </p:nvSpPr>
          <p:spPr>
            <a:xfrm>
              <a:off x="6889" y="596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mở</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3A8B19-337A-471A-93BB-D26C03DD8148}"/>
              </a:ext>
            </a:extLst>
          </p:cNvPr>
          <p:cNvSpPr txBox="1"/>
          <p:nvPr/>
        </p:nvSpPr>
        <p:spPr>
          <a:xfrm>
            <a:off x="1506050" y="247586"/>
            <a:ext cx="9778612"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1.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nguy</a:t>
            </a:r>
            <a:r>
              <a:rPr lang="en-US" sz="2800">
                <a:solidFill>
                  <a:prstClr val="black"/>
                </a:solidFill>
                <a:latin typeface="Times New Roman" panose="02020603050405020304" pitchFamily="18" charset="0"/>
                <a:cs typeface="Times New Roman" panose="02020603050405020304" pitchFamily="18" charset="0"/>
              </a:rPr>
              <a:t> hiểm. Theo em, tại sao lại xảy ra những tình huống đó?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C79F7BB-9264-45AD-932F-4338C243570E}"/>
              </a:ext>
            </a:extLst>
          </p:cNvPr>
          <p:cNvPicPr>
            <a:picLocks noChangeAspect="1"/>
          </p:cNvPicPr>
          <p:nvPr/>
        </p:nvPicPr>
        <p:blipFill>
          <a:blip r:embed="rId3"/>
          <a:stretch>
            <a:fillRect/>
          </a:stretch>
        </p:blipFill>
        <p:spPr>
          <a:xfrm>
            <a:off x="1931942" y="1435645"/>
            <a:ext cx="8204836" cy="3620860"/>
          </a:xfrm>
          <a:prstGeom prst="rect">
            <a:avLst/>
          </a:prstGeom>
        </p:spPr>
      </p:pic>
      <p:sp>
        <p:nvSpPr>
          <p:cNvPr id="5" name="Rectangle 4">
            <a:extLst>
              <a:ext uri="{FF2B5EF4-FFF2-40B4-BE49-F238E27FC236}">
                <a16:creationId xmlns:a16="http://schemas.microsoft.com/office/drawing/2014/main" id="{A334C64B-5AD8-4310-8365-FFA4DB5265B7}"/>
              </a:ext>
            </a:extLst>
          </p:cNvPr>
          <p:cNvSpPr/>
          <p:nvPr/>
        </p:nvSpPr>
        <p:spPr>
          <a:xfrm>
            <a:off x="1931942" y="5290457"/>
            <a:ext cx="8204836" cy="1227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tai </a:t>
            </a:r>
            <a:r>
              <a:rPr lang="en-US" sz="3200" smtClean="0">
                <a:latin typeface="Times New Roman" panose="02020603050405020304" pitchFamily="18" charset="0"/>
                <a:cs typeface="Times New Roman" panose="02020603050405020304" pitchFamily="18" charset="0"/>
              </a:rPr>
              <a:t>nạn.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amera nóng Những tình huống giao thông nguy hiểm LONG AN TV_36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0386" y="1095520"/>
            <a:ext cx="9852074" cy="5403753"/>
          </a:xfrm>
          <a:prstGeom prst="rect">
            <a:avLst/>
          </a:prstGeom>
        </p:spPr>
      </p:pic>
      <p:sp>
        <p:nvSpPr>
          <p:cNvPr id="5" name="Rectangle 4">
            <a:extLst>
              <a:ext uri="{FF2B5EF4-FFF2-40B4-BE49-F238E27FC236}">
                <a16:creationId xmlns:a16="http://schemas.microsoft.com/office/drawing/2014/main" id="{A334C64B-5AD8-4310-8365-FFA4DB5265B7}"/>
              </a:ext>
            </a:extLst>
          </p:cNvPr>
          <p:cNvSpPr/>
          <p:nvPr/>
        </p:nvSpPr>
        <p:spPr>
          <a:xfrm>
            <a:off x="785445" y="253218"/>
            <a:ext cx="10381957" cy="68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Tình huống tai nạn giao thông do không tập trung khi lái xe.</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4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000"/>
          </a:stretch>
        </a:blipFill>
        <a:effectLst/>
      </p:bgPr>
    </p:bg>
    <p:spTree>
      <p:nvGrpSpPr>
        <p:cNvPr id="1" name=""/>
        <p:cNvGrpSpPr/>
        <p:nvPr/>
      </p:nvGrpSpPr>
      <p:grpSpPr>
        <a:xfrm>
          <a:off x="0" y="0"/>
          <a:ext cx="0" cy="0"/>
          <a:chOff x="0" y="0"/>
          <a:chExt cx="0" cy="0"/>
        </a:xfrm>
      </p:grpSpPr>
      <p:sp>
        <p:nvSpPr>
          <p:cNvPr id="7" name="Rectangle 6"/>
          <p:cNvSpPr/>
          <p:nvPr/>
        </p:nvSpPr>
        <p:spPr>
          <a:xfrm>
            <a:off x="1056845" y="1642151"/>
            <a:ext cx="10307841" cy="2308324"/>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Để giúp các con biết một số kĩ năng phòng tránh tai nạn giao thông, cô trò mình cùng tìm hiểu một số quy định khi đi trên các phương tiên giao thông  qua phần khám phá nhé.</a:t>
            </a:r>
          </a:p>
        </p:txBody>
      </p:sp>
    </p:spTree>
    <p:extLst>
      <p:ext uri="{BB962C8B-B14F-4D97-AF65-F5344CB8AC3E}">
        <p14:creationId xmlns:p14="http://schemas.microsoft.com/office/powerpoint/2010/main" val="26135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828637" y="2022037"/>
            <a:ext cx="8754321" cy="1294633"/>
            <a:chOff x="6908" y="5598"/>
            <a:chExt cx="6371" cy="868"/>
          </a:xfrm>
        </p:grpSpPr>
        <p:sp>
          <p:nvSpPr>
            <p:cNvPr id="19" name="任意多边形 18"/>
            <p:cNvSpPr/>
            <p:nvPr/>
          </p:nvSpPr>
          <p:spPr>
            <a:xfrm>
              <a:off x="6908" y="596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extLst>
      <p:ext uri="{BB962C8B-B14F-4D97-AF65-F5344CB8AC3E}">
        <p14:creationId xmlns:p14="http://schemas.microsoft.com/office/powerpoint/2010/main" val="1255102601"/>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2561" y="254636"/>
            <a:ext cx="11304639" cy="95410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1</a:t>
            </a:r>
            <a:r>
              <a:rPr kumimoji="0" lang="en-US" altLang="zh-CN" sz="2800" b="1" i="0" u="none" strike="noStrike" kern="1200" cap="none" spc="0" normalizeH="0" baseline="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Quan sát</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tranh và cho biết c</a:t>
            </a:r>
            <a:r>
              <a:rPr kumimoji="0" lang="en-US" altLang="zh-CN" sz="2800" b="1" i="0" u="none" strike="noStrike" kern="1200" cap="none" spc="0" normalizeH="0" baseline="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ác</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bạn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trong</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đã</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thực</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hiện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quy</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định</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nào</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khi</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đi</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trên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các</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phương</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tiện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giao</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thông.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3" name="Picture 2">
            <a:extLst>
              <a:ext uri="{FF2B5EF4-FFF2-40B4-BE49-F238E27FC236}">
                <a16:creationId xmlns:a16="http://schemas.microsoft.com/office/drawing/2014/main" id="{67D8FEE9-5673-4D7A-A4A2-428687FAC6B9}"/>
              </a:ext>
            </a:extLst>
          </p:cNvPr>
          <p:cNvPicPr>
            <a:picLocks noChangeAspect="1"/>
          </p:cNvPicPr>
          <p:nvPr/>
        </p:nvPicPr>
        <p:blipFill>
          <a:blip r:embed="rId3"/>
          <a:stretch>
            <a:fillRect/>
          </a:stretch>
        </p:blipFill>
        <p:spPr>
          <a:xfrm>
            <a:off x="125362" y="1208743"/>
            <a:ext cx="3655068" cy="2478741"/>
          </a:xfrm>
          <a:prstGeom prst="rect">
            <a:avLst/>
          </a:prstGeom>
        </p:spPr>
      </p:pic>
      <p:pic>
        <p:nvPicPr>
          <p:cNvPr id="5" name="Picture 4">
            <a:extLst>
              <a:ext uri="{FF2B5EF4-FFF2-40B4-BE49-F238E27FC236}">
                <a16:creationId xmlns:a16="http://schemas.microsoft.com/office/drawing/2014/main" id="{C5A08727-B3C8-4516-A847-513214FCCEA3}"/>
              </a:ext>
            </a:extLst>
          </p:cNvPr>
          <p:cNvPicPr>
            <a:picLocks noChangeAspect="1"/>
          </p:cNvPicPr>
          <p:nvPr/>
        </p:nvPicPr>
        <p:blipFill>
          <a:blip r:embed="rId4"/>
          <a:stretch>
            <a:fillRect/>
          </a:stretch>
        </p:blipFill>
        <p:spPr>
          <a:xfrm>
            <a:off x="3994946" y="1280698"/>
            <a:ext cx="3593209" cy="2406786"/>
          </a:xfrm>
          <a:prstGeom prst="rect">
            <a:avLst/>
          </a:prstGeom>
        </p:spPr>
      </p:pic>
      <p:pic>
        <p:nvPicPr>
          <p:cNvPr id="8" name="Picture 7">
            <a:extLst>
              <a:ext uri="{FF2B5EF4-FFF2-40B4-BE49-F238E27FC236}">
                <a16:creationId xmlns:a16="http://schemas.microsoft.com/office/drawing/2014/main" id="{672D4CBF-AFA5-4D50-99A3-8C6973AE8314}"/>
              </a:ext>
            </a:extLst>
          </p:cNvPr>
          <p:cNvPicPr>
            <a:picLocks noChangeAspect="1"/>
          </p:cNvPicPr>
          <p:nvPr/>
        </p:nvPicPr>
        <p:blipFill rotWithShape="1">
          <a:blip r:embed="rId5"/>
          <a:srcRect r="50534"/>
          <a:stretch/>
        </p:blipFill>
        <p:spPr>
          <a:xfrm>
            <a:off x="7925045" y="1210136"/>
            <a:ext cx="3685351" cy="2468777"/>
          </a:xfrm>
          <a:prstGeom prst="rect">
            <a:avLst/>
          </a:prstGeom>
        </p:spPr>
      </p:pic>
      <p:pic>
        <p:nvPicPr>
          <p:cNvPr id="9" name="Picture 8">
            <a:extLst>
              <a:ext uri="{FF2B5EF4-FFF2-40B4-BE49-F238E27FC236}">
                <a16:creationId xmlns:a16="http://schemas.microsoft.com/office/drawing/2014/main" id="{7F8692D0-5332-4FBF-8916-172BCA49B686}"/>
              </a:ext>
            </a:extLst>
          </p:cNvPr>
          <p:cNvPicPr>
            <a:picLocks noChangeAspect="1"/>
          </p:cNvPicPr>
          <p:nvPr/>
        </p:nvPicPr>
        <p:blipFill>
          <a:blip r:embed="rId6"/>
          <a:stretch>
            <a:fillRect/>
          </a:stretch>
        </p:blipFill>
        <p:spPr>
          <a:xfrm>
            <a:off x="4191479" y="3892388"/>
            <a:ext cx="7222383" cy="2574174"/>
          </a:xfrm>
          <a:prstGeom prst="rect">
            <a:avLst/>
          </a:prstGeom>
        </p:spPr>
      </p:pic>
      <p:pic>
        <p:nvPicPr>
          <p:cNvPr id="11" name="Picture 10">
            <a:extLst>
              <a:ext uri="{FF2B5EF4-FFF2-40B4-BE49-F238E27FC236}">
                <a16:creationId xmlns:a16="http://schemas.microsoft.com/office/drawing/2014/main" id="{672D4CBF-AFA5-4D50-99A3-8C6973AE8314}"/>
              </a:ext>
            </a:extLst>
          </p:cNvPr>
          <p:cNvPicPr>
            <a:picLocks noChangeAspect="1"/>
          </p:cNvPicPr>
          <p:nvPr/>
        </p:nvPicPr>
        <p:blipFill rotWithShape="1">
          <a:blip r:embed="rId5"/>
          <a:srcRect l="50559" t="-1009" r="-25" b="1009"/>
          <a:stretch/>
        </p:blipFill>
        <p:spPr>
          <a:xfrm>
            <a:off x="263524" y="3826925"/>
            <a:ext cx="3685351"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2561" y="254636"/>
            <a:ext cx="11304639" cy="95410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1</a:t>
            </a:r>
            <a:r>
              <a:rPr kumimoji="0" lang="en-US" altLang="zh-CN" sz="2800" b="1" i="0" u="none" strike="noStrike" kern="1200" cap="none" spc="0" normalizeH="0" baseline="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Quan sát</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tranh và cho biết c</a:t>
            </a:r>
            <a:r>
              <a:rPr kumimoji="0" lang="en-US" altLang="zh-CN" sz="2800" b="1" i="0" u="none" strike="noStrike" kern="1200" cap="none" spc="0" normalizeH="0" baseline="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ác</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bạn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trong</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đã</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thực</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hiện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quy</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định</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nào</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khi</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đi</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trên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các</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phương</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tiện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giao</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thông.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3" name="Picture 2">
            <a:extLst>
              <a:ext uri="{FF2B5EF4-FFF2-40B4-BE49-F238E27FC236}">
                <a16:creationId xmlns:a16="http://schemas.microsoft.com/office/drawing/2014/main" id="{67D8FEE9-5673-4D7A-A4A2-428687FAC6B9}"/>
              </a:ext>
            </a:extLst>
          </p:cNvPr>
          <p:cNvPicPr>
            <a:picLocks noChangeAspect="1"/>
          </p:cNvPicPr>
          <p:nvPr/>
        </p:nvPicPr>
        <p:blipFill>
          <a:blip r:embed="rId3"/>
          <a:stretch>
            <a:fillRect/>
          </a:stretch>
        </p:blipFill>
        <p:spPr>
          <a:xfrm>
            <a:off x="171433" y="1413460"/>
            <a:ext cx="3655068" cy="3199483"/>
          </a:xfrm>
          <a:prstGeom prst="rect">
            <a:avLst/>
          </a:prstGeom>
        </p:spPr>
      </p:pic>
      <p:pic>
        <p:nvPicPr>
          <p:cNvPr id="5" name="Picture 4">
            <a:extLst>
              <a:ext uri="{FF2B5EF4-FFF2-40B4-BE49-F238E27FC236}">
                <a16:creationId xmlns:a16="http://schemas.microsoft.com/office/drawing/2014/main" id="{C5A08727-B3C8-4516-A847-513214FCCEA3}"/>
              </a:ext>
            </a:extLst>
          </p:cNvPr>
          <p:cNvPicPr>
            <a:picLocks noChangeAspect="1"/>
          </p:cNvPicPr>
          <p:nvPr/>
        </p:nvPicPr>
        <p:blipFill>
          <a:blip r:embed="rId4"/>
          <a:stretch>
            <a:fillRect/>
          </a:stretch>
        </p:blipFill>
        <p:spPr>
          <a:xfrm>
            <a:off x="3994946" y="1280697"/>
            <a:ext cx="3593209" cy="3332245"/>
          </a:xfrm>
          <a:prstGeom prst="rect">
            <a:avLst/>
          </a:prstGeom>
        </p:spPr>
      </p:pic>
      <p:sp>
        <p:nvSpPr>
          <p:cNvPr id="7" name="Rectangle: Rounded Corners 6">
            <a:extLst>
              <a:ext uri="{FF2B5EF4-FFF2-40B4-BE49-F238E27FC236}">
                <a16:creationId xmlns:a16="http://schemas.microsoft.com/office/drawing/2014/main" id="{1A5890D4-A137-4AC7-82F6-3B335EF9859C}"/>
              </a:ext>
            </a:extLst>
          </p:cNvPr>
          <p:cNvSpPr/>
          <p:nvPr/>
        </p:nvSpPr>
        <p:spPr>
          <a:xfrm>
            <a:off x="125362" y="5052752"/>
            <a:ext cx="3615070" cy="1127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Đội</a:t>
            </a:r>
            <a:r>
              <a:rPr lang="en-US" sz="3200" dirty="0"/>
              <a:t> </a:t>
            </a:r>
            <a:r>
              <a:rPr lang="en-US" sz="3200" dirty="0" err="1"/>
              <a:t>mũ</a:t>
            </a:r>
            <a:r>
              <a:rPr lang="en-US" sz="3200" dirty="0"/>
              <a:t> </a:t>
            </a:r>
            <a:r>
              <a:rPr lang="en-US" sz="3200" dirty="0" err="1"/>
              <a:t>bảo</a:t>
            </a:r>
            <a:r>
              <a:rPr lang="en-US" sz="3200" dirty="0"/>
              <a:t> </a:t>
            </a:r>
            <a:r>
              <a:rPr lang="en-US" sz="3200" dirty="0" err="1"/>
              <a:t>hiểm</a:t>
            </a:r>
            <a:r>
              <a:rPr lang="en-US" sz="3200" dirty="0"/>
              <a:t> </a:t>
            </a:r>
            <a:r>
              <a:rPr lang="en-US" sz="3200" dirty="0" err="1"/>
              <a:t>khi</a:t>
            </a:r>
            <a:r>
              <a:rPr lang="en-US" sz="3200" dirty="0"/>
              <a:t> </a:t>
            </a:r>
            <a:r>
              <a:rPr lang="en-US" sz="3200" dirty="0" err="1"/>
              <a:t>đi</a:t>
            </a:r>
            <a:r>
              <a:rPr lang="en-US" sz="3200" dirty="0"/>
              <a:t> </a:t>
            </a:r>
            <a:r>
              <a:rPr lang="en-US" sz="3200" dirty="0" err="1"/>
              <a:t>xe</a:t>
            </a:r>
            <a:r>
              <a:rPr lang="en-US" sz="3200" dirty="0"/>
              <a:t> </a:t>
            </a:r>
            <a:r>
              <a:rPr lang="en-US" sz="3200" dirty="0" err="1"/>
              <a:t>máy</a:t>
            </a:r>
            <a:endParaRPr lang="en-US" sz="3200" dirty="0"/>
          </a:p>
        </p:txBody>
      </p:sp>
      <p:sp>
        <p:nvSpPr>
          <p:cNvPr id="10" name="Rectangle: Rounded Corners 9">
            <a:extLst>
              <a:ext uri="{FF2B5EF4-FFF2-40B4-BE49-F238E27FC236}">
                <a16:creationId xmlns:a16="http://schemas.microsoft.com/office/drawing/2014/main" id="{78DE92DF-081D-4458-972C-E392F4313782}"/>
              </a:ext>
            </a:extLst>
          </p:cNvPr>
          <p:cNvSpPr/>
          <p:nvPr/>
        </p:nvSpPr>
        <p:spPr>
          <a:xfrm>
            <a:off x="4060344" y="5052752"/>
            <a:ext cx="3615070" cy="1127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Thắt</a:t>
            </a:r>
            <a:r>
              <a:rPr lang="en-US" sz="3200" dirty="0"/>
              <a:t> </a:t>
            </a:r>
            <a:r>
              <a:rPr lang="en-US" sz="3200" err="1"/>
              <a:t>dây</a:t>
            </a:r>
            <a:r>
              <a:rPr lang="en-US" sz="3200"/>
              <a:t> an toàn </a:t>
            </a:r>
            <a:r>
              <a:rPr lang="en-US" sz="3200" dirty="0" err="1"/>
              <a:t>khi</a:t>
            </a:r>
            <a:r>
              <a:rPr lang="en-US" sz="3200" dirty="0"/>
              <a:t> </a:t>
            </a:r>
            <a:r>
              <a:rPr lang="en-US" sz="3200" dirty="0" err="1"/>
              <a:t>đi</a:t>
            </a:r>
            <a:r>
              <a:rPr lang="en-US" sz="3200" dirty="0"/>
              <a:t> </a:t>
            </a:r>
            <a:r>
              <a:rPr lang="en-US" sz="3200"/>
              <a:t>ô tô</a:t>
            </a:r>
            <a:endParaRPr lang="en-US" sz="3200" dirty="0"/>
          </a:p>
        </p:txBody>
      </p:sp>
      <p:pic>
        <p:nvPicPr>
          <p:cNvPr id="8" name="Picture 7">
            <a:extLst>
              <a:ext uri="{FF2B5EF4-FFF2-40B4-BE49-F238E27FC236}">
                <a16:creationId xmlns:a16="http://schemas.microsoft.com/office/drawing/2014/main" id="{672D4CBF-AFA5-4D50-99A3-8C6973AE8314}"/>
              </a:ext>
            </a:extLst>
          </p:cNvPr>
          <p:cNvPicPr>
            <a:picLocks noChangeAspect="1"/>
          </p:cNvPicPr>
          <p:nvPr/>
        </p:nvPicPr>
        <p:blipFill rotWithShape="1">
          <a:blip r:embed="rId5"/>
          <a:srcRect r="50534"/>
          <a:stretch/>
        </p:blipFill>
        <p:spPr>
          <a:xfrm>
            <a:off x="7925045" y="1210136"/>
            <a:ext cx="3685351" cy="3402806"/>
          </a:xfrm>
          <a:prstGeom prst="rect">
            <a:avLst/>
          </a:prstGeom>
        </p:spPr>
      </p:pic>
      <p:sp>
        <p:nvSpPr>
          <p:cNvPr id="12" name="Rectangle: Rounded Corners 10">
            <a:extLst>
              <a:ext uri="{FF2B5EF4-FFF2-40B4-BE49-F238E27FC236}">
                <a16:creationId xmlns:a16="http://schemas.microsoft.com/office/drawing/2014/main" id="{EB110694-4B26-4B90-B8CF-AD3A3D91F621}"/>
              </a:ext>
            </a:extLst>
          </p:cNvPr>
          <p:cNvSpPr/>
          <p:nvPr/>
        </p:nvSpPr>
        <p:spPr>
          <a:xfrm>
            <a:off x="7995326" y="5052752"/>
            <a:ext cx="3615070" cy="1127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Mặc</a:t>
            </a:r>
            <a:r>
              <a:rPr lang="en-US" sz="3200" dirty="0"/>
              <a:t> </a:t>
            </a:r>
            <a:r>
              <a:rPr lang="en-US" sz="3200" dirty="0" err="1"/>
              <a:t>áo</a:t>
            </a:r>
            <a:r>
              <a:rPr lang="en-US" sz="3200" dirty="0"/>
              <a:t> </a:t>
            </a:r>
            <a:r>
              <a:rPr lang="en-US" sz="3200" dirty="0" err="1"/>
              <a:t>phao</a:t>
            </a:r>
            <a:r>
              <a:rPr lang="en-US" sz="3200" dirty="0"/>
              <a:t> </a:t>
            </a:r>
            <a:r>
              <a:rPr lang="en-US" sz="3200" dirty="0" err="1"/>
              <a:t>khi</a:t>
            </a:r>
            <a:r>
              <a:rPr lang="en-US" sz="3200" dirty="0"/>
              <a:t> </a:t>
            </a:r>
            <a:r>
              <a:rPr lang="en-US" sz="3200" dirty="0" err="1"/>
              <a:t>đi</a:t>
            </a:r>
            <a:r>
              <a:rPr lang="en-US" sz="3200" dirty="0"/>
              <a:t> </a:t>
            </a:r>
            <a:r>
              <a:rPr lang="en-US" sz="3200" dirty="0" err="1"/>
              <a:t>thuyền</a:t>
            </a:r>
            <a:endParaRPr lang="en-US" sz="3200" dirty="0"/>
          </a:p>
        </p:txBody>
      </p:sp>
    </p:spTree>
    <p:extLst>
      <p:ext uri="{BB962C8B-B14F-4D97-AF65-F5344CB8AC3E}">
        <p14:creationId xmlns:p14="http://schemas.microsoft.com/office/powerpoint/2010/main" val="77293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013D39F-7448-4F7B-825D-709930757E64}"/>
              </a:ext>
            </a:extLst>
          </p:cNvPr>
          <p:cNvSpPr/>
          <p:nvPr/>
        </p:nvSpPr>
        <p:spPr>
          <a:xfrm>
            <a:off x="1109684" y="5017455"/>
            <a:ext cx="3615070" cy="1127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Đi</a:t>
            </a:r>
            <a:r>
              <a:rPr lang="en-US" sz="3200" dirty="0"/>
              <a:t> </a:t>
            </a:r>
            <a:r>
              <a:rPr lang="en-US" sz="3200" dirty="0" err="1"/>
              <a:t>xe</a:t>
            </a:r>
            <a:r>
              <a:rPr lang="en-US" sz="3200" dirty="0"/>
              <a:t> </a:t>
            </a:r>
            <a:r>
              <a:rPr lang="en-US" sz="3200" dirty="0" err="1"/>
              <a:t>đạp</a:t>
            </a:r>
            <a:r>
              <a:rPr lang="en-US" sz="3200" dirty="0"/>
              <a:t> </a:t>
            </a:r>
            <a:r>
              <a:rPr lang="en-US" sz="3200" dirty="0" err="1"/>
              <a:t>đúng</a:t>
            </a:r>
            <a:r>
              <a:rPr lang="en-US" sz="3200" dirty="0"/>
              <a:t> </a:t>
            </a:r>
            <a:r>
              <a:rPr lang="en-US" sz="3200" dirty="0" err="1"/>
              <a:t>làn</a:t>
            </a:r>
            <a:r>
              <a:rPr lang="en-US" sz="3200" dirty="0"/>
              <a:t> </a:t>
            </a:r>
            <a:r>
              <a:rPr lang="en-US" sz="3200" dirty="0" err="1"/>
              <a:t>đường</a:t>
            </a:r>
            <a:endParaRPr lang="en-US" sz="3200" dirty="0"/>
          </a:p>
        </p:txBody>
      </p:sp>
      <p:pic>
        <p:nvPicPr>
          <p:cNvPr id="9" name="Picture 8">
            <a:extLst>
              <a:ext uri="{FF2B5EF4-FFF2-40B4-BE49-F238E27FC236}">
                <a16:creationId xmlns:a16="http://schemas.microsoft.com/office/drawing/2014/main" id="{7F8692D0-5332-4FBF-8916-172BCA49B686}"/>
              </a:ext>
            </a:extLst>
          </p:cNvPr>
          <p:cNvPicPr>
            <a:picLocks noChangeAspect="1"/>
          </p:cNvPicPr>
          <p:nvPr/>
        </p:nvPicPr>
        <p:blipFill>
          <a:blip r:embed="rId3"/>
          <a:stretch>
            <a:fillRect/>
          </a:stretch>
        </p:blipFill>
        <p:spPr>
          <a:xfrm>
            <a:off x="5308125" y="1457725"/>
            <a:ext cx="6134100" cy="3250751"/>
          </a:xfrm>
          <a:prstGeom prst="rect">
            <a:avLst/>
          </a:prstGeom>
        </p:spPr>
      </p:pic>
      <p:sp>
        <p:nvSpPr>
          <p:cNvPr id="15" name="Rectangle: Rounded Corners 14">
            <a:extLst>
              <a:ext uri="{FF2B5EF4-FFF2-40B4-BE49-F238E27FC236}">
                <a16:creationId xmlns:a16="http://schemas.microsoft.com/office/drawing/2014/main" id="{4EC16A1B-9C89-4D9A-BDA1-C27DACFC44D3}"/>
              </a:ext>
            </a:extLst>
          </p:cNvPr>
          <p:cNvSpPr/>
          <p:nvPr/>
        </p:nvSpPr>
        <p:spPr>
          <a:xfrm>
            <a:off x="6231604" y="5017455"/>
            <a:ext cx="4287143" cy="1127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Xếp</a:t>
            </a:r>
            <a:r>
              <a:rPr lang="en-US" sz="3200" dirty="0"/>
              <a:t> </a:t>
            </a:r>
            <a:r>
              <a:rPr lang="en-US" sz="3200" dirty="0" err="1"/>
              <a:t>hàng</a:t>
            </a:r>
            <a:r>
              <a:rPr lang="en-US" sz="3200" dirty="0"/>
              <a:t> </a:t>
            </a:r>
            <a:r>
              <a:rPr lang="en-US" sz="3200" dirty="0" err="1"/>
              <a:t>lên</a:t>
            </a:r>
            <a:r>
              <a:rPr lang="en-US" sz="3200" dirty="0"/>
              <a:t> </a:t>
            </a:r>
            <a:r>
              <a:rPr lang="en-US" sz="3200" dirty="0" err="1"/>
              <a:t>xe</a:t>
            </a:r>
            <a:r>
              <a:rPr lang="en-US" sz="3200" dirty="0"/>
              <a:t> bus</a:t>
            </a:r>
          </a:p>
        </p:txBody>
      </p:sp>
      <p:pic>
        <p:nvPicPr>
          <p:cNvPr id="7" name="Picture 6">
            <a:extLst>
              <a:ext uri="{FF2B5EF4-FFF2-40B4-BE49-F238E27FC236}">
                <a16:creationId xmlns:a16="http://schemas.microsoft.com/office/drawing/2014/main" id="{672D4CBF-AFA5-4D50-99A3-8C6973AE8314}"/>
              </a:ext>
            </a:extLst>
          </p:cNvPr>
          <p:cNvPicPr>
            <a:picLocks noChangeAspect="1"/>
          </p:cNvPicPr>
          <p:nvPr/>
        </p:nvPicPr>
        <p:blipFill rotWithShape="1">
          <a:blip r:embed="rId4"/>
          <a:srcRect l="50559" t="-1009" r="-25" b="1009"/>
          <a:stretch/>
        </p:blipFill>
        <p:spPr>
          <a:xfrm>
            <a:off x="945911" y="1457726"/>
            <a:ext cx="4226591" cy="3250751"/>
          </a:xfrm>
          <a:prstGeom prst="rect">
            <a:avLst/>
          </a:prstGeom>
        </p:spPr>
      </p:pic>
      <p:sp>
        <p:nvSpPr>
          <p:cNvPr id="8" name="TextBox 7"/>
          <p:cNvSpPr txBox="1"/>
          <p:nvPr/>
        </p:nvSpPr>
        <p:spPr>
          <a:xfrm>
            <a:off x="582561" y="254636"/>
            <a:ext cx="11304639" cy="95410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1</a:t>
            </a:r>
            <a:r>
              <a:rPr kumimoji="0" lang="en-US" altLang="zh-CN" sz="2800" b="1" i="0" u="none" strike="noStrike" kern="1200" cap="none" spc="0" normalizeH="0" baseline="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Quan sát</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tranh và cho biết c</a:t>
            </a:r>
            <a:r>
              <a:rPr kumimoji="0" lang="en-US" altLang="zh-CN" sz="2800" b="1" i="0" u="none" strike="noStrike" kern="1200" cap="none" spc="0" normalizeH="0" baseline="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ác</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bạn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trong</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đã</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thực</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hiện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quy</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định</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nào</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khi</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đi</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trên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các</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phương</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dirty="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tiện</a:t>
            </a:r>
            <a:r>
              <a:rPr kumimoji="0" lang="en-US" altLang="zh-CN" sz="2800" b="1" i="0" u="none" strike="noStrike" kern="1200" cap="none" spc="0" normalizeH="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2800" b="1" i="0" u="none" strike="noStrike" kern="1200" cap="none" spc="0" normalizeH="0" noProof="0" err="1">
                <a:ln>
                  <a:noFill/>
                </a:ln>
                <a:effectLst/>
                <a:uLnTx/>
                <a:uFillTx/>
                <a:latin typeface="Times New Roman" panose="02020603050405020304" pitchFamily="18" charset="0"/>
                <a:ea typeface="Microsoft YaHei" panose="020B0503020204020204" charset="-122"/>
                <a:cs typeface="Times New Roman" panose="02020603050405020304" pitchFamily="18" charset="0"/>
              </a:rPr>
              <a:t>giao</a:t>
            </a:r>
            <a:r>
              <a:rPr kumimoji="0" lang="en-US" altLang="zh-CN" sz="2800" b="1" i="0" u="none" strike="noStrike" kern="1200" cap="none" spc="0" normalizeH="0" noProof="0">
                <a:ln>
                  <a:noFill/>
                </a:ln>
                <a:effectLst/>
                <a:uLnTx/>
                <a:uFillTx/>
                <a:latin typeface="Times New Roman" panose="02020603050405020304" pitchFamily="18" charset="0"/>
                <a:ea typeface="Microsoft YaHei" panose="020B0503020204020204" charset="-122"/>
                <a:cs typeface="Times New Roman" panose="02020603050405020304" pitchFamily="18" charset="0"/>
              </a:rPr>
              <a:t> thông.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42834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 name="TextBox 4">
            <a:extLst>
              <a:ext uri="{FF2B5EF4-FFF2-40B4-BE49-F238E27FC236}">
                <a16:creationId xmlns:a16="http://schemas.microsoft.com/office/drawing/2014/main" id="{AAC44ECA-7E71-4AA4-B450-45E94F62C115}"/>
              </a:ext>
            </a:extLst>
          </p:cNvPr>
          <p:cNvSpPr txBox="1"/>
          <p:nvPr/>
        </p:nvSpPr>
        <p:spPr>
          <a:xfrm>
            <a:off x="2488019" y="932224"/>
            <a:ext cx="740026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8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luận</a:t>
            </a:r>
            <a:endParaRPr kumimoji="0" lang="en-US" sz="48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noProof="0" dirty="0" err="1">
                <a:solidFill>
                  <a:srgbClr val="8064A2"/>
                </a:solidFill>
                <a:latin typeface="Times New Roman" panose="02020603050405020304" pitchFamily="18" charset="0"/>
                <a:cs typeface="Times New Roman" panose="02020603050405020304" pitchFamily="18" charset="0"/>
              </a:rPr>
              <a:t>Để</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đảm</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bảo</a:t>
            </a:r>
            <a:r>
              <a:rPr lang="en-US" sz="3600" noProof="0" dirty="0">
                <a:solidFill>
                  <a:srgbClr val="8064A2"/>
                </a:solidFill>
                <a:latin typeface="Times New Roman" panose="02020603050405020304" pitchFamily="18" charset="0"/>
                <a:cs typeface="Times New Roman" panose="02020603050405020304" pitchFamily="18" charset="0"/>
              </a:rPr>
              <a:t> an </a:t>
            </a:r>
            <a:r>
              <a:rPr lang="en-US" sz="3600" noProof="0" dirty="0" err="1">
                <a:solidFill>
                  <a:srgbClr val="8064A2"/>
                </a:solidFill>
                <a:latin typeface="Times New Roman" panose="02020603050405020304" pitchFamily="18" charset="0"/>
                <a:cs typeface="Times New Roman" panose="02020603050405020304" pitchFamily="18" charset="0"/>
              </a:rPr>
              <a:t>toàn</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giao</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thông</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cần</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tuân</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thủ</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các</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quy</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định</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khi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trên</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đường</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như</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Đội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mũ</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bảo</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hiểm</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khi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xe</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máy</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thắt</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dây</a:t>
            </a:r>
            <a:r>
              <a:rPr lang="en-US" sz="3600" noProof="0" dirty="0">
                <a:solidFill>
                  <a:srgbClr val="8064A2"/>
                </a:solidFill>
                <a:latin typeface="Times New Roman" panose="02020603050405020304" pitchFamily="18" charset="0"/>
                <a:cs typeface="Times New Roman" panose="02020603050405020304" pitchFamily="18" charset="0"/>
              </a:rPr>
              <a:t> an </a:t>
            </a:r>
            <a:r>
              <a:rPr lang="en-US" sz="3600" noProof="0" dirty="0" err="1">
                <a:solidFill>
                  <a:srgbClr val="8064A2"/>
                </a:solidFill>
                <a:latin typeface="Times New Roman" panose="02020603050405020304" pitchFamily="18" charset="0"/>
                <a:cs typeface="Times New Roman" panose="02020603050405020304" pitchFamily="18" charset="0"/>
              </a:rPr>
              <a:t>toàn</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khi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ngồi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trên</a:t>
            </a:r>
            <a:r>
              <a:rPr lang="en-US" sz="3600" noProof="0" dirty="0">
                <a:solidFill>
                  <a:srgbClr val="8064A2"/>
                </a:solidFill>
                <a:latin typeface="Times New Roman" panose="02020603050405020304" pitchFamily="18" charset="0"/>
                <a:cs typeface="Times New Roman" panose="02020603050405020304" pitchFamily="18" charset="0"/>
              </a:rPr>
              <a:t> ô </a:t>
            </a:r>
            <a:r>
              <a:rPr lang="en-US" sz="3600" noProof="0" dirty="0" err="1">
                <a:solidFill>
                  <a:srgbClr val="8064A2"/>
                </a:solidFill>
                <a:latin typeface="Times New Roman" panose="02020603050405020304" pitchFamily="18" charset="0"/>
                <a:cs typeface="Times New Roman" panose="02020603050405020304" pitchFamily="18" charset="0"/>
              </a:rPr>
              <a:t>tô</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mặc</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áo</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phao</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không</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đùa</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nghịch</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khi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đi</a:t>
            </a:r>
            <a:r>
              <a:rPr lang="en-US" sz="3600" noProof="0" dirty="0">
                <a:solidFill>
                  <a:srgbClr val="8064A2"/>
                </a:solidFill>
                <a:latin typeface="Times New Roman" panose="02020603050405020304" pitchFamily="18" charset="0"/>
                <a:cs typeface="Times New Roman" panose="02020603050405020304" pitchFamily="18" charset="0"/>
              </a:rPr>
              <a:t> </a:t>
            </a:r>
            <a:r>
              <a:rPr lang="en-US" sz="3600" noProof="0" dirty="0" err="1">
                <a:solidFill>
                  <a:srgbClr val="8064A2"/>
                </a:solidFill>
                <a:latin typeface="Times New Roman" panose="02020603050405020304" pitchFamily="18" charset="0"/>
                <a:cs typeface="Times New Roman" panose="02020603050405020304" pitchFamily="18" charset="0"/>
              </a:rPr>
              <a:t>thuyền</a:t>
            </a:r>
            <a:r>
              <a:rPr lang="en-US" sz="3600" noProof="0" dirty="0">
                <a:solidFill>
                  <a:srgbClr val="8064A2"/>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8064A2"/>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2561" y="254636"/>
            <a:ext cx="10963445"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2.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Điều</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gì</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có</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thể</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xảy</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ra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trong</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mỗi</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tình</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err="1">
                <a:solidFill>
                  <a:srgbClr val="FF0000"/>
                </a:solidFill>
                <a:latin typeface="Times New Roman" panose="02020603050405020304" pitchFamily="18" charset="0"/>
                <a:ea typeface="Microsoft YaHei" panose="020B0503020204020204" charset="-122"/>
                <a:cs typeface="Times New Roman" panose="02020603050405020304" pitchFamily="18" charset="0"/>
              </a:rPr>
              <a:t>huống</a:t>
            </a:r>
            <a:r>
              <a:rPr lang="en-US" altLang="zh-CN" sz="3000" b="1">
                <a:solidFill>
                  <a:srgbClr val="FF0000"/>
                </a:solidFill>
                <a:latin typeface="Times New Roman" panose="02020603050405020304" pitchFamily="18" charset="0"/>
                <a:ea typeface="Microsoft YaHei" panose="020B0503020204020204" charset="-122"/>
                <a:cs typeface="Times New Roman" panose="02020603050405020304" pitchFamily="18" charset="0"/>
              </a:rPr>
              <a:t> sau? Vì sao?</a:t>
            </a:r>
            <a:endParaRPr kumimoji="0" lang="zh-CN" alt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4" name="Picture 3">
            <a:extLst>
              <a:ext uri="{FF2B5EF4-FFF2-40B4-BE49-F238E27FC236}">
                <a16:creationId xmlns:a16="http://schemas.microsoft.com/office/drawing/2014/main" id="{BF896D46-A4AB-4C4F-816E-C404C7679B0A}"/>
              </a:ext>
            </a:extLst>
          </p:cNvPr>
          <p:cNvPicPr>
            <a:picLocks noChangeAspect="1"/>
          </p:cNvPicPr>
          <p:nvPr/>
        </p:nvPicPr>
        <p:blipFill>
          <a:blip r:embed="rId3"/>
          <a:stretch>
            <a:fillRect/>
          </a:stretch>
        </p:blipFill>
        <p:spPr>
          <a:xfrm>
            <a:off x="436729" y="891557"/>
            <a:ext cx="7099208" cy="3022239"/>
          </a:xfrm>
          <a:prstGeom prst="rect">
            <a:avLst/>
          </a:prstGeom>
        </p:spPr>
      </p:pic>
      <p:pic>
        <p:nvPicPr>
          <p:cNvPr id="6" name="Picture 5">
            <a:extLst>
              <a:ext uri="{FF2B5EF4-FFF2-40B4-BE49-F238E27FC236}">
                <a16:creationId xmlns:a16="http://schemas.microsoft.com/office/drawing/2014/main" id="{04939C33-A156-4A56-B50F-26A86F4F3E62}"/>
              </a:ext>
            </a:extLst>
          </p:cNvPr>
          <p:cNvPicPr>
            <a:picLocks noChangeAspect="1"/>
          </p:cNvPicPr>
          <p:nvPr/>
        </p:nvPicPr>
        <p:blipFill rotWithShape="1">
          <a:blip r:embed="rId4"/>
          <a:srcRect t="49374"/>
          <a:stretch/>
        </p:blipFill>
        <p:spPr>
          <a:xfrm>
            <a:off x="582562" y="3996719"/>
            <a:ext cx="6953376" cy="2796407"/>
          </a:xfrm>
          <a:prstGeom prst="rect">
            <a:avLst/>
          </a:prstGeom>
        </p:spPr>
      </p:pic>
      <p:pic>
        <p:nvPicPr>
          <p:cNvPr id="8" name="Picture 7">
            <a:extLst>
              <a:ext uri="{FF2B5EF4-FFF2-40B4-BE49-F238E27FC236}">
                <a16:creationId xmlns:a16="http://schemas.microsoft.com/office/drawing/2014/main" id="{04939C33-A156-4A56-B50F-26A86F4F3E62}"/>
              </a:ext>
            </a:extLst>
          </p:cNvPr>
          <p:cNvPicPr>
            <a:picLocks noChangeAspect="1"/>
          </p:cNvPicPr>
          <p:nvPr/>
        </p:nvPicPr>
        <p:blipFill rotWithShape="1">
          <a:blip r:embed="rId4"/>
          <a:srcRect l="199" t="-1150" r="-199" b="50524"/>
          <a:stretch/>
        </p:blipFill>
        <p:spPr>
          <a:xfrm>
            <a:off x="7765576" y="974481"/>
            <a:ext cx="4080680" cy="3022239"/>
          </a:xfrm>
          <a:prstGeom prst="rect">
            <a:avLst/>
          </a:prstGeom>
        </p:spPr>
      </p:pic>
      <p:pic>
        <p:nvPicPr>
          <p:cNvPr id="9" name="Picture 8">
            <a:extLst>
              <a:ext uri="{FF2B5EF4-FFF2-40B4-BE49-F238E27FC236}">
                <a16:creationId xmlns:a16="http://schemas.microsoft.com/office/drawing/2014/main" id="{1737922D-D98D-43A2-A92D-640AE22F102D}"/>
              </a:ext>
            </a:extLst>
          </p:cNvPr>
          <p:cNvPicPr>
            <a:picLocks noChangeAspect="1"/>
          </p:cNvPicPr>
          <p:nvPr/>
        </p:nvPicPr>
        <p:blipFill>
          <a:blip r:embed="rId5"/>
          <a:stretch>
            <a:fillRect/>
          </a:stretch>
        </p:blipFill>
        <p:spPr>
          <a:xfrm>
            <a:off x="7765576" y="4051311"/>
            <a:ext cx="4176214" cy="2806689"/>
          </a:xfrm>
          <a:prstGeom prst="rect">
            <a:avLst/>
          </a:prstGeom>
        </p:spPr>
      </p:pic>
    </p:spTree>
    <p:extLst>
      <p:ext uri="{BB962C8B-B14F-4D97-AF65-F5344CB8AC3E}">
        <p14:creationId xmlns:p14="http://schemas.microsoft.com/office/powerpoint/2010/main" val="223117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476194" y="1595736"/>
            <a:ext cx="5485797" cy="1569660"/>
          </a:xfrm>
          <a:prstGeom prst="rect">
            <a:avLst/>
          </a:prstGeom>
          <a:noFill/>
        </p:spPr>
        <p:txBody>
          <a:bodyPr wrap="none" lIns="91440" tIns="45720" rIns="91440" bIns="45720">
            <a:prstTxWarp prst="textDoubleWave1">
              <a:avLst/>
            </a:prstTxWarp>
            <a:spAutoFit/>
          </a:bodyPr>
          <a:lstStyle/>
          <a:p>
            <a:pPr algn="ctr"/>
            <a:r>
              <a:rPr lang="en-US" sz="96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Khởi động</a:t>
            </a:r>
          </a:p>
        </p:txBody>
      </p:sp>
    </p:spTree>
    <p:extLst>
      <p:ext uri="{BB962C8B-B14F-4D97-AF65-F5344CB8AC3E}">
        <p14:creationId xmlns:p14="http://schemas.microsoft.com/office/powerpoint/2010/main" val="1176136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8DE92DF-081D-4458-972C-E392F4313782}"/>
              </a:ext>
            </a:extLst>
          </p:cNvPr>
          <p:cNvSpPr/>
          <p:nvPr/>
        </p:nvSpPr>
        <p:spPr>
          <a:xfrm>
            <a:off x="5538651" y="3940791"/>
            <a:ext cx="5868537" cy="27159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070C0"/>
                </a:solidFill>
                <a:latin typeface="Times New Roman" panose="02020603050405020304" pitchFamily="18" charset="0"/>
                <a:cs typeface="Times New Roman" panose="02020603050405020304" pitchFamily="18" charset="0"/>
              </a:rPr>
              <a:t>Hai bạn nhỏ đuổi </a:t>
            </a:r>
            <a:r>
              <a:rPr lang="en-US" sz="2800" dirty="0" err="1">
                <a:solidFill>
                  <a:srgbClr val="0070C0"/>
                </a:solidFill>
                <a:latin typeface="Times New Roman" panose="02020603050405020304" pitchFamily="18" charset="0"/>
                <a:cs typeface="Times New Roman" panose="02020603050405020304" pitchFamily="18" charset="0"/>
              </a:rPr>
              <a:t>theo</a:t>
            </a:r>
            <a:r>
              <a:rPr lang="en-US" sz="2800" dirty="0">
                <a:solidFill>
                  <a:srgbClr val="0070C0"/>
                </a:solidFill>
                <a:latin typeface="Times New Roman" panose="02020603050405020304" pitchFamily="18" charset="0"/>
                <a:cs typeface="Times New Roman" panose="02020603050405020304" pitchFamily="18" charset="0"/>
              </a:rPr>
              <a:t> </a:t>
            </a:r>
            <a:r>
              <a:rPr lang="en-US" sz="2800">
                <a:solidFill>
                  <a:srgbClr val="0070C0"/>
                </a:solidFill>
                <a:latin typeface="Times New Roman" panose="02020603050405020304" pitchFamily="18" charset="0"/>
                <a:cs typeface="Times New Roman" panose="02020603050405020304" pitchFamily="18" charset="0"/>
              </a:rPr>
              <a:t>ô tô có thể ngã vì chạy nhanh, còn bạn </a:t>
            </a:r>
            <a:r>
              <a:rPr lang="en-US" sz="2800" dirty="0" err="1">
                <a:solidFill>
                  <a:srgbClr val="0070C0"/>
                </a:solidFill>
                <a:latin typeface="Times New Roman" panose="02020603050405020304" pitchFamily="18" charset="0"/>
                <a:cs typeface="Times New Roman" panose="02020603050405020304" pitchFamily="18" charset="0"/>
              </a:rPr>
              <a:t>ngồi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trong</a:t>
            </a:r>
            <a:r>
              <a:rPr lang="en-US" sz="2800" dirty="0">
                <a:solidFill>
                  <a:srgbClr val="0070C0"/>
                </a:solidFill>
                <a:latin typeface="Times New Roman" panose="02020603050405020304" pitchFamily="18" charset="0"/>
                <a:cs typeface="Times New Roman" panose="02020603050405020304" pitchFamily="18" charset="0"/>
              </a:rPr>
              <a:t> ô </a:t>
            </a:r>
            <a:r>
              <a:rPr lang="en-US" sz="2800" err="1">
                <a:solidFill>
                  <a:srgbClr val="0070C0"/>
                </a:solidFill>
                <a:latin typeface="Times New Roman" panose="02020603050405020304" pitchFamily="18" charset="0"/>
                <a:cs typeface="Times New Roman" panose="02020603050405020304" pitchFamily="18" charset="0"/>
              </a:rPr>
              <a:t>tô</a:t>
            </a:r>
            <a:r>
              <a:rPr lang="en-US" sz="2800">
                <a:solidFill>
                  <a:srgbClr val="0070C0"/>
                </a:solidFill>
                <a:latin typeface="Times New Roman" panose="02020603050405020304" pitchFamily="18" charset="0"/>
                <a:cs typeface="Times New Roman" panose="02020603050405020304" pitchFamily="18" charset="0"/>
              </a:rPr>
              <a:t> cũng có thể ngã ra ngoài hoặc va chạm vào xe khác vì vươn </a:t>
            </a:r>
            <a:r>
              <a:rPr lang="en-US" sz="2800" dirty="0" err="1">
                <a:solidFill>
                  <a:srgbClr val="0070C0"/>
                </a:solidFill>
                <a:latin typeface="Times New Roman" panose="02020603050405020304" pitchFamily="18" charset="0"/>
                <a:cs typeface="Times New Roman" panose="02020603050405020304" pitchFamily="18" charset="0"/>
              </a:rPr>
              <a:t>người</a:t>
            </a:r>
            <a:r>
              <a:rPr lang="en-US" sz="2800" dirty="0">
                <a:solidFill>
                  <a:srgbClr val="0070C0"/>
                </a:solidFill>
                <a:latin typeface="Times New Roman" panose="02020603050405020304" pitchFamily="18" charset="0"/>
                <a:cs typeface="Times New Roman" panose="02020603050405020304" pitchFamily="18" charset="0"/>
              </a:rPr>
              <a:t> ra </a:t>
            </a:r>
            <a:r>
              <a:rPr lang="en-US" sz="2800" err="1">
                <a:solidFill>
                  <a:srgbClr val="0070C0"/>
                </a:solidFill>
                <a:latin typeface="Times New Roman" panose="02020603050405020304" pitchFamily="18" charset="0"/>
                <a:cs typeface="Times New Roman" panose="02020603050405020304" pitchFamily="18" charset="0"/>
              </a:rPr>
              <a:t>ngoài</a:t>
            </a:r>
            <a:r>
              <a:rPr lang="en-US" sz="2800">
                <a:solidFill>
                  <a:srgbClr val="0070C0"/>
                </a:solidFill>
                <a:latin typeface="Times New Roman" panose="02020603050405020304" pitchFamily="18" charset="0"/>
                <a:cs typeface="Times New Roman" panose="02020603050405020304" pitchFamily="18" charset="0"/>
              </a:rPr>
              <a:t> cửa xe.</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586851" y="153873"/>
            <a:ext cx="10963445"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2.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Điều</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gì</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có</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thể</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xảy</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ra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trong</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mỗi</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tình</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err="1">
                <a:solidFill>
                  <a:srgbClr val="FF0000"/>
                </a:solidFill>
                <a:latin typeface="Times New Roman" panose="02020603050405020304" pitchFamily="18" charset="0"/>
                <a:ea typeface="Microsoft YaHei" panose="020B0503020204020204" charset="-122"/>
                <a:cs typeface="Times New Roman" panose="02020603050405020304" pitchFamily="18" charset="0"/>
              </a:rPr>
              <a:t>huống</a:t>
            </a:r>
            <a:r>
              <a:rPr lang="en-US" altLang="zh-CN" sz="3000" b="1">
                <a:solidFill>
                  <a:srgbClr val="FF0000"/>
                </a:solidFill>
                <a:latin typeface="Times New Roman" panose="02020603050405020304" pitchFamily="18" charset="0"/>
                <a:ea typeface="Microsoft YaHei" panose="020B0503020204020204" charset="-122"/>
                <a:cs typeface="Times New Roman" panose="02020603050405020304" pitchFamily="18" charset="0"/>
              </a:rPr>
              <a:t> sau? Vì sao?</a:t>
            </a:r>
            <a:endParaRPr kumimoji="0" lang="zh-CN" alt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8" name="Picture 7">
            <a:extLst>
              <a:ext uri="{FF2B5EF4-FFF2-40B4-BE49-F238E27FC236}">
                <a16:creationId xmlns:a16="http://schemas.microsoft.com/office/drawing/2014/main" id="{BF896D46-A4AB-4C4F-816E-C404C7679B0A}"/>
              </a:ext>
            </a:extLst>
          </p:cNvPr>
          <p:cNvPicPr>
            <a:picLocks noChangeAspect="1"/>
          </p:cNvPicPr>
          <p:nvPr/>
        </p:nvPicPr>
        <p:blipFill rotWithShape="1">
          <a:blip r:embed="rId3"/>
          <a:srcRect l="50264" r="-264"/>
          <a:stretch/>
        </p:blipFill>
        <p:spPr>
          <a:xfrm>
            <a:off x="259305" y="3739486"/>
            <a:ext cx="5172503" cy="3118514"/>
          </a:xfrm>
          <a:prstGeom prst="rect">
            <a:avLst/>
          </a:prstGeom>
        </p:spPr>
      </p:pic>
      <p:sp>
        <p:nvSpPr>
          <p:cNvPr id="9" name="Rectangle: Rounded Corners 6">
            <a:extLst>
              <a:ext uri="{FF2B5EF4-FFF2-40B4-BE49-F238E27FC236}">
                <a16:creationId xmlns:a16="http://schemas.microsoft.com/office/drawing/2014/main" id="{1A5890D4-A137-4AC7-82F6-3B335EF9859C}"/>
              </a:ext>
            </a:extLst>
          </p:cNvPr>
          <p:cNvSpPr/>
          <p:nvPr/>
        </p:nvSpPr>
        <p:spPr>
          <a:xfrm>
            <a:off x="5431808" y="919754"/>
            <a:ext cx="6000338" cy="2647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Trong tình</a:t>
            </a:r>
            <a:r>
              <a:rPr kumimoji="0" lang="en-US" sz="2800" b="0" i="0" u="none" strike="noStrike" kern="1200" cap="none" spc="0" normalizeH="0" noProof="0">
                <a:ln>
                  <a:noFill/>
                </a:ln>
                <a:solidFill>
                  <a:srgbClr val="0070C0"/>
                </a:solidFill>
                <a:effectLst/>
                <a:uLnTx/>
                <a:uFillTx/>
                <a:latin typeface="Times New Roman" panose="02020603050405020304" pitchFamily="18" charset="0"/>
                <a:cs typeface="Times New Roman" panose="02020603050405020304" pitchFamily="18" charset="0"/>
              </a:rPr>
              <a:t> huống này, hai cha con có thể gặp tai nạn vì không đội mũ bảo hiểm khi đi xe máy. Người cha vừa lái xe vừa  </a:t>
            </a:r>
            <a:r>
              <a:rPr lang="en-US" sz="2800">
                <a:solidFill>
                  <a:srgbClr val="0070C0"/>
                </a:solidFill>
                <a:latin typeface="Times New Roman" panose="02020603050405020304" pitchFamily="18" charset="0"/>
                <a:cs typeface="Times New Roman" panose="02020603050405020304" pitchFamily="18" charset="0"/>
              </a:rPr>
              <a:t>n</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ghe nhạc sẽ</a:t>
            </a:r>
            <a:r>
              <a:rPr kumimoji="0" lang="en-US" sz="2800" b="0" i="0" u="none" strike="noStrike" kern="1200" cap="none" spc="0" normalizeH="0" noProof="0">
                <a:ln>
                  <a:noFill/>
                </a:ln>
                <a:solidFill>
                  <a:srgbClr val="0070C0"/>
                </a:solidFill>
                <a:effectLst/>
                <a:uLnTx/>
                <a:uFillTx/>
                <a:latin typeface="Times New Roman" panose="02020603050405020304" pitchFamily="18" charset="0"/>
                <a:cs typeface="Times New Roman" panose="02020603050405020304" pitchFamily="18" charset="0"/>
              </a:rPr>
              <a:t> không để ý và quan sát được mọi chuyện xung quanh</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F896D46-A4AB-4C4F-816E-C404C7679B0A}"/>
              </a:ext>
            </a:extLst>
          </p:cNvPr>
          <p:cNvPicPr>
            <a:picLocks noChangeAspect="1"/>
          </p:cNvPicPr>
          <p:nvPr/>
        </p:nvPicPr>
        <p:blipFill rotWithShape="1">
          <a:blip r:embed="rId3"/>
          <a:srcRect r="50000"/>
          <a:stretch/>
        </p:blipFill>
        <p:spPr>
          <a:xfrm>
            <a:off x="152462" y="808634"/>
            <a:ext cx="5172503" cy="2930852"/>
          </a:xfrm>
          <a:prstGeom prst="rect">
            <a:avLst/>
          </a:prstGeom>
        </p:spPr>
      </p:pic>
    </p:spTree>
    <p:extLst>
      <p:ext uri="{BB962C8B-B14F-4D97-AF65-F5344CB8AC3E}">
        <p14:creationId xmlns:p14="http://schemas.microsoft.com/office/powerpoint/2010/main" val="35389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2561" y="254636"/>
            <a:ext cx="10963445"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2.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Điều</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gì</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có</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thể</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xảy</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ra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trong</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mỗi</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tình</a:t>
            </a:r>
            <a:r>
              <a:rPr lang="en-US" altLang="zh-CN" sz="30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000" b="1" err="1">
                <a:solidFill>
                  <a:srgbClr val="FF0000"/>
                </a:solidFill>
                <a:latin typeface="Times New Roman" panose="02020603050405020304" pitchFamily="18" charset="0"/>
                <a:ea typeface="Microsoft YaHei" panose="020B0503020204020204" charset="-122"/>
                <a:cs typeface="Times New Roman" panose="02020603050405020304" pitchFamily="18" charset="0"/>
              </a:rPr>
              <a:t>huống</a:t>
            </a:r>
            <a:r>
              <a:rPr lang="en-US" altLang="zh-CN" sz="3000" b="1">
                <a:solidFill>
                  <a:srgbClr val="FF0000"/>
                </a:solidFill>
                <a:latin typeface="Times New Roman" panose="02020603050405020304" pitchFamily="18" charset="0"/>
                <a:ea typeface="Microsoft YaHei" panose="020B0503020204020204" charset="-122"/>
                <a:cs typeface="Times New Roman" panose="02020603050405020304" pitchFamily="18" charset="0"/>
              </a:rPr>
              <a:t> sau? Vì sao?</a:t>
            </a:r>
            <a:endParaRPr kumimoji="0" lang="zh-CN" alt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7" name="Picture 6">
            <a:extLst>
              <a:ext uri="{FF2B5EF4-FFF2-40B4-BE49-F238E27FC236}">
                <a16:creationId xmlns:a16="http://schemas.microsoft.com/office/drawing/2014/main" id="{04939C33-A156-4A56-B50F-26A86F4F3E62}"/>
              </a:ext>
            </a:extLst>
          </p:cNvPr>
          <p:cNvPicPr>
            <a:picLocks noChangeAspect="1"/>
          </p:cNvPicPr>
          <p:nvPr/>
        </p:nvPicPr>
        <p:blipFill rotWithShape="1">
          <a:blip r:embed="rId3"/>
          <a:srcRect l="199" t="-1150" r="-199" b="50524"/>
          <a:stretch/>
        </p:blipFill>
        <p:spPr>
          <a:xfrm>
            <a:off x="400951" y="1083663"/>
            <a:ext cx="4389412" cy="2791653"/>
          </a:xfrm>
          <a:prstGeom prst="rect">
            <a:avLst/>
          </a:prstGeom>
        </p:spPr>
      </p:pic>
      <p:sp>
        <p:nvSpPr>
          <p:cNvPr id="2" name="Rectangle 1"/>
          <p:cNvSpPr/>
          <p:nvPr/>
        </p:nvSpPr>
        <p:spPr>
          <a:xfrm>
            <a:off x="5390864" y="1461797"/>
            <a:ext cx="6240820" cy="1754326"/>
          </a:xfrm>
          <a:prstGeom prst="rect">
            <a:avLst/>
          </a:prstGeom>
        </p:spPr>
        <p:txBody>
          <a:bodyPr wrap="square">
            <a:spAutoFit/>
          </a:bodyPr>
          <a:lstStyle/>
          <a:p>
            <a:pPr algn="just"/>
            <a:r>
              <a:rPr lang="en-US" sz="3600">
                <a:solidFill>
                  <a:srgbClr val="7030A0"/>
                </a:solidFill>
                <a:latin typeface="Times New Roman" panose="02020603050405020304" pitchFamily="18" charset="0"/>
                <a:cs typeface="Times New Roman" panose="02020603050405020304" pitchFamily="18" charset="0"/>
              </a:rPr>
              <a:t>Chở quá số người quy định, không đội mũ bảo hiểm cũng có thể bị tai nạn và bị phạt.</a:t>
            </a:r>
            <a:endParaRPr lang="en-US" sz="3600"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4939C33-A156-4A56-B50F-26A86F4F3E62}"/>
              </a:ext>
            </a:extLst>
          </p:cNvPr>
          <p:cNvPicPr>
            <a:picLocks noChangeAspect="1"/>
          </p:cNvPicPr>
          <p:nvPr/>
        </p:nvPicPr>
        <p:blipFill rotWithShape="1">
          <a:blip r:embed="rId3"/>
          <a:srcRect t="49374" r="50870"/>
          <a:stretch/>
        </p:blipFill>
        <p:spPr>
          <a:xfrm>
            <a:off x="400950" y="3875316"/>
            <a:ext cx="4389413" cy="2796407"/>
          </a:xfrm>
          <a:prstGeom prst="rect">
            <a:avLst/>
          </a:prstGeom>
        </p:spPr>
      </p:pic>
      <p:sp>
        <p:nvSpPr>
          <p:cNvPr id="4" name="Rectangle 3"/>
          <p:cNvSpPr/>
          <p:nvPr/>
        </p:nvSpPr>
        <p:spPr>
          <a:xfrm>
            <a:off x="5390864" y="4259879"/>
            <a:ext cx="6240820" cy="1754326"/>
          </a:xfrm>
          <a:prstGeom prst="rect">
            <a:avLst/>
          </a:prstGeom>
        </p:spPr>
        <p:txBody>
          <a:bodyPr wrap="square">
            <a:spAutoFit/>
          </a:bodyPr>
          <a:lstStyle/>
          <a:p>
            <a:pPr algn="just"/>
            <a:r>
              <a:rPr lang="en-US" sz="3600">
                <a:solidFill>
                  <a:srgbClr val="7030A0"/>
                </a:solidFill>
                <a:latin typeface="Times New Roman" panose="02020603050405020304" pitchFamily="18" charset="0"/>
                <a:cs typeface="Times New Roman" panose="02020603050405020304" pitchFamily="18" charset="0"/>
              </a:rPr>
              <a:t>Không mặc áo phao khi đi thuyền rất nguy hiểm khi ngã xuống, có thể bị đuối 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78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37922D-D98D-43A2-A92D-640AE22F102D}"/>
              </a:ext>
            </a:extLst>
          </p:cNvPr>
          <p:cNvPicPr>
            <a:picLocks noChangeAspect="1"/>
          </p:cNvPicPr>
          <p:nvPr/>
        </p:nvPicPr>
        <p:blipFill>
          <a:blip r:embed="rId2"/>
          <a:stretch>
            <a:fillRect/>
          </a:stretch>
        </p:blipFill>
        <p:spPr>
          <a:xfrm>
            <a:off x="284475" y="3755865"/>
            <a:ext cx="4505889" cy="2852382"/>
          </a:xfrm>
          <a:prstGeom prst="rect">
            <a:avLst/>
          </a:prstGeom>
        </p:spPr>
      </p:pic>
      <p:sp>
        <p:nvSpPr>
          <p:cNvPr id="2" name="Rectangle 1"/>
          <p:cNvSpPr/>
          <p:nvPr/>
        </p:nvSpPr>
        <p:spPr>
          <a:xfrm>
            <a:off x="5072756" y="4113824"/>
            <a:ext cx="6591868" cy="1754326"/>
          </a:xfrm>
          <a:prstGeom prst="rect">
            <a:avLst/>
          </a:prstGeom>
        </p:spPr>
        <p:txBody>
          <a:bodyPr wrap="square">
            <a:spAutoFit/>
          </a:bodyPr>
          <a:lstStyle/>
          <a:p>
            <a:pPr algn="just"/>
            <a:r>
              <a:rPr lang="en-US" sz="3600">
                <a:solidFill>
                  <a:srgbClr val="0070C0"/>
                </a:solidFill>
              </a:rPr>
              <a:t>2 bạn nhỏ có thể không kịp tránh tàu vì đang mải chơi đùa ở đường tàu</a:t>
            </a:r>
            <a:endParaRPr lang="en-US" sz="3600" dirty="0">
              <a:solidFill>
                <a:srgbClr val="0070C0"/>
              </a:solidFill>
            </a:endParaRPr>
          </a:p>
        </p:txBody>
      </p:sp>
      <p:pic>
        <p:nvPicPr>
          <p:cNvPr id="5" name="Picture 4">
            <a:extLst>
              <a:ext uri="{FF2B5EF4-FFF2-40B4-BE49-F238E27FC236}">
                <a16:creationId xmlns:a16="http://schemas.microsoft.com/office/drawing/2014/main" id="{04939C33-A156-4A56-B50F-26A86F4F3E62}"/>
              </a:ext>
            </a:extLst>
          </p:cNvPr>
          <p:cNvPicPr>
            <a:picLocks noChangeAspect="1"/>
          </p:cNvPicPr>
          <p:nvPr/>
        </p:nvPicPr>
        <p:blipFill rotWithShape="1">
          <a:blip r:embed="rId3"/>
          <a:srcRect l="50410" t="50115" r="460" b="-741"/>
          <a:stretch/>
        </p:blipFill>
        <p:spPr>
          <a:xfrm>
            <a:off x="284475" y="590847"/>
            <a:ext cx="4389413" cy="2796407"/>
          </a:xfrm>
          <a:prstGeom prst="rect">
            <a:avLst/>
          </a:prstGeom>
        </p:spPr>
      </p:pic>
      <p:sp>
        <p:nvSpPr>
          <p:cNvPr id="6" name="Rectangle 5"/>
          <p:cNvSpPr/>
          <p:nvPr/>
        </p:nvSpPr>
        <p:spPr>
          <a:xfrm>
            <a:off x="4673888" y="1114751"/>
            <a:ext cx="7389604" cy="1200329"/>
          </a:xfrm>
          <a:prstGeom prst="rect">
            <a:avLst/>
          </a:prstGeom>
        </p:spPr>
        <p:txBody>
          <a:bodyPr wrap="square">
            <a:spAutoFit/>
          </a:bodyPr>
          <a:lstStyle/>
          <a:p>
            <a:pPr algn="ctr"/>
            <a:r>
              <a:rPr lang="en-US" sz="3600">
                <a:solidFill>
                  <a:srgbClr val="0070C0"/>
                </a:solidFill>
              </a:rPr>
              <a:t>Lao dốc bằng xe đạp ở miền núi rất dễ xảy ra tai nạn thương tích</a:t>
            </a:r>
            <a:r>
              <a:rPr lang="en-US" sz="3600"/>
              <a:t>.</a:t>
            </a:r>
            <a:endParaRPr lang="en-US" sz="3600" dirty="0"/>
          </a:p>
        </p:txBody>
      </p:sp>
      <p:sp>
        <p:nvSpPr>
          <p:cNvPr id="7" name="TextBox 6"/>
          <p:cNvSpPr txBox="1"/>
          <p:nvPr/>
        </p:nvSpPr>
        <p:spPr>
          <a:xfrm>
            <a:off x="514322" y="42577"/>
            <a:ext cx="10963445"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FF0000"/>
                </a:solidFill>
                <a:effectLst/>
                <a:uLnTx/>
                <a:uFillTx/>
                <a:latin typeface="Arial"/>
                <a:ea typeface="Microsoft YaHei" panose="020B0503020204020204" charset="-122"/>
                <a:cs typeface="+mn-cs"/>
              </a:rPr>
              <a:t>2. </a:t>
            </a:r>
            <a:r>
              <a:rPr lang="en-US" altLang="zh-CN" sz="3000" b="1" dirty="0" err="1">
                <a:solidFill>
                  <a:srgbClr val="FF0000"/>
                </a:solidFill>
                <a:latin typeface="Arial"/>
                <a:ea typeface="Microsoft YaHei" panose="020B0503020204020204" charset="-122"/>
              </a:rPr>
              <a:t>Điều</a:t>
            </a:r>
            <a:r>
              <a:rPr lang="en-US" altLang="zh-CN" sz="3000" b="1" dirty="0">
                <a:solidFill>
                  <a:srgbClr val="FF0000"/>
                </a:solidFill>
                <a:latin typeface="Arial"/>
                <a:ea typeface="Microsoft YaHei" panose="020B0503020204020204" charset="-122"/>
              </a:rPr>
              <a:t> </a:t>
            </a:r>
            <a:r>
              <a:rPr lang="en-US" altLang="zh-CN" sz="3000" b="1" dirty="0" err="1">
                <a:solidFill>
                  <a:srgbClr val="FF0000"/>
                </a:solidFill>
                <a:latin typeface="Arial"/>
                <a:ea typeface="Microsoft YaHei" panose="020B0503020204020204" charset="-122"/>
              </a:rPr>
              <a:t>gì</a:t>
            </a:r>
            <a:r>
              <a:rPr lang="en-US" altLang="zh-CN" sz="3000" b="1" dirty="0">
                <a:solidFill>
                  <a:srgbClr val="FF0000"/>
                </a:solidFill>
                <a:latin typeface="Arial"/>
                <a:ea typeface="Microsoft YaHei" panose="020B0503020204020204" charset="-122"/>
              </a:rPr>
              <a:t> </a:t>
            </a:r>
            <a:r>
              <a:rPr lang="en-US" altLang="zh-CN" sz="3000" b="1" dirty="0" err="1">
                <a:solidFill>
                  <a:srgbClr val="FF0000"/>
                </a:solidFill>
                <a:latin typeface="Arial"/>
                <a:ea typeface="Microsoft YaHei" panose="020B0503020204020204" charset="-122"/>
              </a:rPr>
              <a:t>có</a:t>
            </a:r>
            <a:r>
              <a:rPr lang="en-US" altLang="zh-CN" sz="3000" b="1" dirty="0">
                <a:solidFill>
                  <a:srgbClr val="FF0000"/>
                </a:solidFill>
                <a:latin typeface="Arial"/>
                <a:ea typeface="Microsoft YaHei" panose="020B0503020204020204" charset="-122"/>
              </a:rPr>
              <a:t> </a:t>
            </a:r>
            <a:r>
              <a:rPr lang="en-US" altLang="zh-CN" sz="3000" b="1" dirty="0" err="1">
                <a:solidFill>
                  <a:srgbClr val="FF0000"/>
                </a:solidFill>
                <a:latin typeface="Arial"/>
                <a:ea typeface="Microsoft YaHei" panose="020B0503020204020204" charset="-122"/>
              </a:rPr>
              <a:t>thể</a:t>
            </a:r>
            <a:r>
              <a:rPr lang="en-US" altLang="zh-CN" sz="3000" b="1" dirty="0">
                <a:solidFill>
                  <a:srgbClr val="FF0000"/>
                </a:solidFill>
                <a:latin typeface="Arial"/>
                <a:ea typeface="Microsoft YaHei" panose="020B0503020204020204" charset="-122"/>
              </a:rPr>
              <a:t> </a:t>
            </a:r>
            <a:r>
              <a:rPr lang="en-US" altLang="zh-CN" sz="3000" b="1" dirty="0" err="1">
                <a:solidFill>
                  <a:srgbClr val="FF0000"/>
                </a:solidFill>
                <a:latin typeface="Arial"/>
                <a:ea typeface="Microsoft YaHei" panose="020B0503020204020204" charset="-122"/>
              </a:rPr>
              <a:t>xảy</a:t>
            </a:r>
            <a:r>
              <a:rPr lang="en-US" altLang="zh-CN" sz="3000" b="1" dirty="0">
                <a:solidFill>
                  <a:srgbClr val="FF0000"/>
                </a:solidFill>
                <a:latin typeface="Arial"/>
                <a:ea typeface="Microsoft YaHei" panose="020B0503020204020204" charset="-122"/>
              </a:rPr>
              <a:t> ra </a:t>
            </a:r>
            <a:r>
              <a:rPr lang="en-US" altLang="zh-CN" sz="3000" b="1" dirty="0" err="1">
                <a:solidFill>
                  <a:srgbClr val="FF0000"/>
                </a:solidFill>
                <a:latin typeface="Arial"/>
                <a:ea typeface="Microsoft YaHei" panose="020B0503020204020204" charset="-122"/>
              </a:rPr>
              <a:t>trong</a:t>
            </a:r>
            <a:r>
              <a:rPr lang="en-US" altLang="zh-CN" sz="3000" b="1" dirty="0">
                <a:solidFill>
                  <a:srgbClr val="FF0000"/>
                </a:solidFill>
                <a:latin typeface="Arial"/>
                <a:ea typeface="Microsoft YaHei" panose="020B0503020204020204" charset="-122"/>
              </a:rPr>
              <a:t> </a:t>
            </a:r>
            <a:r>
              <a:rPr lang="en-US" altLang="zh-CN" sz="3000" b="1" dirty="0" err="1">
                <a:solidFill>
                  <a:srgbClr val="FF0000"/>
                </a:solidFill>
                <a:latin typeface="Arial"/>
                <a:ea typeface="Microsoft YaHei" panose="020B0503020204020204" charset="-122"/>
              </a:rPr>
              <a:t>mỗi</a:t>
            </a:r>
            <a:r>
              <a:rPr lang="en-US" altLang="zh-CN" sz="3000" b="1" dirty="0">
                <a:solidFill>
                  <a:srgbClr val="FF0000"/>
                </a:solidFill>
                <a:latin typeface="Arial"/>
                <a:ea typeface="Microsoft YaHei" panose="020B0503020204020204" charset="-122"/>
              </a:rPr>
              <a:t> </a:t>
            </a:r>
            <a:r>
              <a:rPr lang="en-US" altLang="zh-CN" sz="3000" b="1" dirty="0" err="1">
                <a:solidFill>
                  <a:srgbClr val="FF0000"/>
                </a:solidFill>
                <a:latin typeface="Arial"/>
                <a:ea typeface="Microsoft YaHei" panose="020B0503020204020204" charset="-122"/>
              </a:rPr>
              <a:t>tình</a:t>
            </a:r>
            <a:r>
              <a:rPr lang="en-US" altLang="zh-CN" sz="3000" b="1" dirty="0">
                <a:solidFill>
                  <a:srgbClr val="FF0000"/>
                </a:solidFill>
                <a:latin typeface="Arial"/>
                <a:ea typeface="Microsoft YaHei" panose="020B0503020204020204" charset="-122"/>
              </a:rPr>
              <a:t> </a:t>
            </a:r>
            <a:r>
              <a:rPr lang="en-US" altLang="zh-CN" sz="3000" b="1" err="1">
                <a:solidFill>
                  <a:srgbClr val="FF0000"/>
                </a:solidFill>
                <a:latin typeface="Arial"/>
                <a:ea typeface="Microsoft YaHei" panose="020B0503020204020204" charset="-122"/>
              </a:rPr>
              <a:t>huống</a:t>
            </a:r>
            <a:r>
              <a:rPr lang="en-US" altLang="zh-CN" sz="3000" b="1">
                <a:solidFill>
                  <a:srgbClr val="FF0000"/>
                </a:solidFill>
                <a:latin typeface="Arial"/>
                <a:ea typeface="Microsoft YaHei" panose="020B0503020204020204" charset="-122"/>
              </a:rPr>
              <a:t> sau? Vì sao?</a:t>
            </a:r>
            <a:endParaRPr kumimoji="0" lang="zh-CN" altLang="en-US" sz="3000" b="0" i="0" u="none" strike="noStrike" kern="1200" cap="none" spc="0" normalizeH="0" baseline="0" noProof="0" dirty="0">
              <a:ln>
                <a:noFill/>
              </a:ln>
              <a:solidFill>
                <a:srgbClr val="FF0000"/>
              </a:solidFill>
              <a:effectLst/>
              <a:uLnTx/>
              <a:uFillTx/>
              <a:latin typeface="Arial"/>
              <a:ea typeface="Microsoft YaHei" panose="020B0503020204020204" charset="-122"/>
            </a:endParaRPr>
          </a:p>
        </p:txBody>
      </p:sp>
    </p:spTree>
    <p:extLst>
      <p:ext uri="{BB962C8B-B14F-4D97-AF65-F5344CB8AC3E}">
        <p14:creationId xmlns:p14="http://schemas.microsoft.com/office/powerpoint/2010/main" val="413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7612" y="-53716"/>
            <a:ext cx="9703558"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Em hãy kể thêm những tình huống có thể xảy ra tai nạn giao thông khác mà em biết.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286" y="4084180"/>
            <a:ext cx="4285113" cy="21012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286" y="1023502"/>
            <a:ext cx="4285113" cy="23334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500" y="3982546"/>
            <a:ext cx="4195804" cy="220287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500" y="1023502"/>
            <a:ext cx="4195804" cy="2333483"/>
          </a:xfrm>
          <a:prstGeom prst="rect">
            <a:avLst/>
          </a:prstGeom>
        </p:spPr>
      </p:pic>
      <p:sp>
        <p:nvSpPr>
          <p:cNvPr id="8" name="TextBox 7"/>
          <p:cNvSpPr txBox="1"/>
          <p:nvPr/>
        </p:nvSpPr>
        <p:spPr>
          <a:xfrm>
            <a:off x="2421151" y="3438933"/>
            <a:ext cx="2124502" cy="461665"/>
          </a:xfrm>
          <a:prstGeom prst="rect">
            <a:avLst/>
          </a:prstGeom>
          <a:noFill/>
        </p:spPr>
        <p:txBody>
          <a:bodyPr wrap="square" rtlCol="0">
            <a:spAutoFit/>
          </a:bodyPr>
          <a:lstStyle/>
          <a:p>
            <a:pPr algn="ctr"/>
            <a:r>
              <a:rPr lang="en-US" sz="2400"/>
              <a:t>Đẩy xe đạp</a:t>
            </a:r>
          </a:p>
        </p:txBody>
      </p:sp>
      <p:sp>
        <p:nvSpPr>
          <p:cNvPr id="9" name="TextBox 8"/>
          <p:cNvSpPr txBox="1"/>
          <p:nvPr/>
        </p:nvSpPr>
        <p:spPr>
          <a:xfrm>
            <a:off x="7691460" y="3536023"/>
            <a:ext cx="2124502" cy="461665"/>
          </a:xfrm>
          <a:prstGeom prst="rect">
            <a:avLst/>
          </a:prstGeom>
          <a:noFill/>
        </p:spPr>
        <p:txBody>
          <a:bodyPr wrap="square" rtlCol="0">
            <a:spAutoFit/>
          </a:bodyPr>
          <a:lstStyle/>
          <a:p>
            <a:pPr algn="ctr"/>
            <a:r>
              <a:rPr lang="en-US" sz="2400"/>
              <a:t>Vượt đèn đỏ</a:t>
            </a:r>
          </a:p>
        </p:txBody>
      </p:sp>
      <p:sp>
        <p:nvSpPr>
          <p:cNvPr id="10" name="TextBox 9"/>
          <p:cNvSpPr txBox="1"/>
          <p:nvPr/>
        </p:nvSpPr>
        <p:spPr>
          <a:xfrm>
            <a:off x="957413" y="6217173"/>
            <a:ext cx="5051978" cy="461665"/>
          </a:xfrm>
          <a:prstGeom prst="rect">
            <a:avLst/>
          </a:prstGeom>
          <a:noFill/>
        </p:spPr>
        <p:txBody>
          <a:bodyPr wrap="square" rtlCol="0">
            <a:spAutoFit/>
          </a:bodyPr>
          <a:lstStyle/>
          <a:p>
            <a:pPr algn="ctr"/>
            <a:r>
              <a:rPr lang="en-US" sz="2400"/>
              <a:t>Đi dàn hàng ngang hết làn đường</a:t>
            </a:r>
          </a:p>
        </p:txBody>
      </p:sp>
      <p:sp>
        <p:nvSpPr>
          <p:cNvPr id="11" name="TextBox 10"/>
          <p:cNvSpPr txBox="1"/>
          <p:nvPr/>
        </p:nvSpPr>
        <p:spPr>
          <a:xfrm>
            <a:off x="6702931" y="6217173"/>
            <a:ext cx="4101563" cy="461665"/>
          </a:xfrm>
          <a:prstGeom prst="rect">
            <a:avLst/>
          </a:prstGeom>
          <a:noFill/>
        </p:spPr>
        <p:txBody>
          <a:bodyPr wrap="square" rtlCol="0">
            <a:spAutoFit/>
          </a:bodyPr>
          <a:lstStyle/>
          <a:p>
            <a:pPr algn="ctr"/>
            <a:r>
              <a:rPr lang="en-US" sz="2400"/>
              <a:t>Vượt đường tàu khi có tàu</a:t>
            </a:r>
          </a:p>
        </p:txBody>
      </p:sp>
    </p:spTree>
    <p:extLst>
      <p:ext uri="{BB962C8B-B14F-4D97-AF65-F5344CB8AC3E}">
        <p14:creationId xmlns:p14="http://schemas.microsoft.com/office/powerpoint/2010/main" val="69566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61" y="668659"/>
            <a:ext cx="4537629" cy="2320201"/>
          </a:xfrm>
          <a:prstGeom prst="rect">
            <a:avLst/>
          </a:prstGeom>
        </p:spPr>
      </p:pic>
      <p:pic>
        <p:nvPicPr>
          <p:cNvPr id="3" name="Picture 2">
            <a:extLst>
              <a:ext uri="{FF2B5EF4-FFF2-40B4-BE49-F238E27FC236}">
                <a16:creationId xmlns:a16="http://schemas.microsoft.com/office/drawing/2014/main" id="{1737922D-D98D-43A2-A92D-640AE22F102D}"/>
              </a:ext>
            </a:extLst>
          </p:cNvPr>
          <p:cNvPicPr>
            <a:picLocks noChangeAspect="1"/>
          </p:cNvPicPr>
          <p:nvPr/>
        </p:nvPicPr>
        <p:blipFill rotWithShape="1">
          <a:blip r:embed="rId3"/>
          <a:srcRect r="8616"/>
          <a:stretch/>
        </p:blipFill>
        <p:spPr>
          <a:xfrm>
            <a:off x="6414448" y="3373727"/>
            <a:ext cx="4756243" cy="2852382"/>
          </a:xfrm>
          <a:prstGeom prst="rect">
            <a:avLst/>
          </a:prstGeom>
        </p:spPr>
      </p:pic>
      <p:pic>
        <p:nvPicPr>
          <p:cNvPr id="4" name="Picture 3">
            <a:extLst>
              <a:ext uri="{FF2B5EF4-FFF2-40B4-BE49-F238E27FC236}">
                <a16:creationId xmlns:a16="http://schemas.microsoft.com/office/drawing/2014/main" id="{67D8FEE9-5673-4D7A-A4A2-428687FAC6B9}"/>
              </a:ext>
            </a:extLst>
          </p:cNvPr>
          <p:cNvPicPr>
            <a:picLocks noChangeAspect="1"/>
          </p:cNvPicPr>
          <p:nvPr/>
        </p:nvPicPr>
        <p:blipFill>
          <a:blip r:embed="rId4"/>
          <a:stretch>
            <a:fillRect/>
          </a:stretch>
        </p:blipFill>
        <p:spPr>
          <a:xfrm>
            <a:off x="6264322" y="445945"/>
            <a:ext cx="5063320" cy="2778912"/>
          </a:xfrm>
          <a:prstGeom prst="rect">
            <a:avLst/>
          </a:prstGeom>
        </p:spPr>
      </p:pic>
      <p:pic>
        <p:nvPicPr>
          <p:cNvPr id="5" name="Picture 4">
            <a:extLst>
              <a:ext uri="{FF2B5EF4-FFF2-40B4-BE49-F238E27FC236}">
                <a16:creationId xmlns:a16="http://schemas.microsoft.com/office/drawing/2014/main" id="{7F8692D0-5332-4FBF-8916-172BCA49B686}"/>
              </a:ext>
            </a:extLst>
          </p:cNvPr>
          <p:cNvPicPr>
            <a:picLocks noChangeAspect="1"/>
          </p:cNvPicPr>
          <p:nvPr/>
        </p:nvPicPr>
        <p:blipFill>
          <a:blip r:embed="rId5"/>
          <a:stretch>
            <a:fillRect/>
          </a:stretch>
        </p:blipFill>
        <p:spPr>
          <a:xfrm>
            <a:off x="736979" y="3537500"/>
            <a:ext cx="5527343" cy="2754118"/>
          </a:xfrm>
          <a:prstGeom prst="rect">
            <a:avLst/>
          </a:prstGeom>
        </p:spPr>
      </p:pic>
      <p:sp>
        <p:nvSpPr>
          <p:cNvPr id="6" name="Oval 5"/>
          <p:cNvSpPr/>
          <p:nvPr/>
        </p:nvSpPr>
        <p:spPr>
          <a:xfrm>
            <a:off x="3036627" y="2799156"/>
            <a:ext cx="464023" cy="464023"/>
          </a:xfrm>
          <a:prstGeom prst="ellipse">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mtClean="0">
                <a:solidFill>
                  <a:schemeClr val="tx1"/>
                </a:solidFill>
              </a:rPr>
              <a:t>1</a:t>
            </a:r>
            <a:endParaRPr lang="en-US">
              <a:solidFill>
                <a:schemeClr val="tx1"/>
              </a:solidFill>
            </a:endParaRPr>
          </a:p>
        </p:txBody>
      </p:sp>
      <p:sp>
        <p:nvSpPr>
          <p:cNvPr id="7" name="Oval 6"/>
          <p:cNvSpPr/>
          <p:nvPr/>
        </p:nvSpPr>
        <p:spPr>
          <a:xfrm>
            <a:off x="8607793" y="2799156"/>
            <a:ext cx="464023" cy="464023"/>
          </a:xfrm>
          <a:prstGeom prst="ellipse">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tx1"/>
                </a:solidFill>
              </a:rPr>
              <a:t>2</a:t>
            </a:r>
          </a:p>
        </p:txBody>
      </p:sp>
      <p:sp>
        <p:nvSpPr>
          <p:cNvPr id="8" name="Oval 7"/>
          <p:cNvSpPr/>
          <p:nvPr/>
        </p:nvSpPr>
        <p:spPr>
          <a:xfrm>
            <a:off x="3398291" y="5885825"/>
            <a:ext cx="464023" cy="464023"/>
          </a:xfrm>
          <a:prstGeom prst="ellipse">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chemeClr val="tx1"/>
                </a:solidFill>
              </a:rPr>
              <a:t>3</a:t>
            </a:r>
          </a:p>
        </p:txBody>
      </p:sp>
      <p:sp>
        <p:nvSpPr>
          <p:cNvPr id="9" name="Oval 8"/>
          <p:cNvSpPr/>
          <p:nvPr/>
        </p:nvSpPr>
        <p:spPr>
          <a:xfrm>
            <a:off x="8734565" y="5827595"/>
            <a:ext cx="464023" cy="464023"/>
          </a:xfrm>
          <a:prstGeom prst="ellipse">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mtClean="0">
                <a:solidFill>
                  <a:schemeClr val="tx1"/>
                </a:solidFill>
              </a:rPr>
              <a:t>4</a:t>
            </a:r>
            <a:endParaRPr lang="en-US">
              <a:solidFill>
                <a:schemeClr val="tx1"/>
              </a:solidFill>
            </a:endParaRPr>
          </a:p>
        </p:txBody>
      </p:sp>
    </p:spTree>
    <p:extLst>
      <p:ext uri="{BB962C8B-B14F-4D97-AF65-F5344CB8AC3E}">
        <p14:creationId xmlns:p14="http://schemas.microsoft.com/office/powerpoint/2010/main" val="21585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1071774" y="1849975"/>
            <a:ext cx="10330234" cy="3416320"/>
          </a:xfrm>
          <a:prstGeom prst="rect">
            <a:avLst/>
          </a:prstGeom>
          <a:noFill/>
        </p:spPr>
        <p:txBody>
          <a:bodyPr wrap="square">
            <a:spAutoFit/>
          </a:bodyPr>
          <a:lstStyle/>
          <a:p>
            <a:pPr algn="just"/>
            <a:r>
              <a:rPr lang="en-US" sz="3600">
                <a:latin typeface="Times New Roman" panose="02020603050405020304" pitchFamily="18" charset="0"/>
                <a:cs typeface="Times New Roman" panose="02020603050405020304" pitchFamily="18" charset="0"/>
              </a:rPr>
              <a:t>Trong thực tế, đã xảy ra rất nhiều tình huống giao thông nguy hiểm. </a:t>
            </a:r>
            <a:r>
              <a:rPr lang="vi-VN" sz="3600">
                <a:latin typeface="Times New Roman" panose="02020603050405020304" pitchFamily="18" charset="0"/>
                <a:cs typeface="Times New Roman" panose="02020603050405020304" pitchFamily="18" charset="0"/>
              </a:rPr>
              <a:t>Theo báo cáo nhanh của Cục Cảnh sát giao thông, Bộ Công an và Cục Hàng hải Việt Nam, </a:t>
            </a:r>
            <a:r>
              <a:rPr lang="vi-VN" sz="3600" b="1">
                <a:solidFill>
                  <a:srgbClr val="FF0000"/>
                </a:solidFill>
                <a:latin typeface="Times New Roman" panose="02020603050405020304" pitchFamily="18" charset="0"/>
                <a:cs typeface="Times New Roman" panose="02020603050405020304" pitchFamily="18" charset="0"/>
              </a:rPr>
              <a:t>6 tháng đầu năm 2021</a:t>
            </a:r>
            <a:r>
              <a:rPr lang="vi-VN" sz="3600">
                <a:latin typeface="Times New Roman" panose="02020603050405020304" pitchFamily="18" charset="0"/>
                <a:cs typeface="Times New Roman" panose="02020603050405020304" pitchFamily="18" charset="0"/>
              </a:rPr>
              <a:t>, toàn quốc xảy ra</a:t>
            </a:r>
            <a:r>
              <a:rPr lang="en-US" sz="3600">
                <a:latin typeface="Times New Roman" panose="02020603050405020304" pitchFamily="18" charset="0"/>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6.345</a:t>
            </a:r>
            <a:r>
              <a:rPr lang="vi-VN" sz="3600">
                <a:latin typeface="Times New Roman" panose="02020603050405020304" pitchFamily="18" charset="0"/>
                <a:cs typeface="Times New Roman" panose="02020603050405020304" pitchFamily="18" charset="0"/>
              </a:rPr>
              <a:t> vụ </a:t>
            </a:r>
            <a:r>
              <a:rPr lang="en-US" sz="3600">
                <a:latin typeface="Times New Roman" panose="02020603050405020304" pitchFamily="18" charset="0"/>
                <a:cs typeface="Times New Roman" panose="02020603050405020304" pitchFamily="18" charset="0"/>
              </a:rPr>
              <a:t>tai nạn giao thông</a:t>
            </a:r>
            <a:r>
              <a:rPr lang="vi-VN" sz="3600">
                <a:latin typeface="Times New Roman" panose="02020603050405020304" pitchFamily="18" charset="0"/>
                <a:cs typeface="Times New Roman" panose="02020603050405020304" pitchFamily="18" charset="0"/>
              </a:rPr>
              <a:t>, làm </a:t>
            </a:r>
            <a:r>
              <a:rPr lang="en-US" sz="3600" b="1">
                <a:solidFill>
                  <a:srgbClr val="FF0000"/>
                </a:solidFill>
                <a:latin typeface="Times New Roman" panose="02020603050405020304" pitchFamily="18" charset="0"/>
                <a:cs typeface="Times New Roman" panose="02020603050405020304" pitchFamily="18" charset="0"/>
              </a:rPr>
              <a:t>tử vong</a:t>
            </a:r>
            <a:r>
              <a:rPr lang="vi-VN" sz="3600" b="1">
                <a:solidFill>
                  <a:srgbClr val="FF0000"/>
                </a:solidFill>
                <a:latin typeface="Times New Roman" panose="02020603050405020304" pitchFamily="18" charset="0"/>
                <a:cs typeface="Times New Roman" panose="02020603050405020304" pitchFamily="18" charset="0"/>
              </a:rPr>
              <a:t> 3.200 người</a:t>
            </a:r>
            <a:r>
              <a:rPr lang="vi-VN" sz="3600">
                <a:latin typeface="Times New Roman" panose="02020603050405020304" pitchFamily="18" charset="0"/>
                <a:cs typeface="Times New Roman" panose="02020603050405020304" pitchFamily="18" charset="0"/>
              </a:rPr>
              <a:t>, </a:t>
            </a:r>
            <a:r>
              <a:rPr lang="vi-VN" sz="3600" b="1">
                <a:solidFill>
                  <a:srgbClr val="FF0000"/>
                </a:solidFill>
                <a:latin typeface="Times New Roman" panose="02020603050405020304" pitchFamily="18" charset="0"/>
                <a:cs typeface="Times New Roman" panose="02020603050405020304" pitchFamily="18" charset="0"/>
              </a:rPr>
              <a:t>bị thương 4.475 người</a:t>
            </a:r>
            <a:r>
              <a:rPr lang="vi-VN" sz="360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78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subTnLst>
                                    <p:audio>
                                      <p:cMediaNode vol="61000">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 name="TextBox 4">
            <a:extLst>
              <a:ext uri="{FF2B5EF4-FFF2-40B4-BE49-F238E27FC236}">
                <a16:creationId xmlns:a16="http://schemas.microsoft.com/office/drawing/2014/main" id="{AAC44ECA-7E71-4AA4-B450-45E94F62C115}"/>
              </a:ext>
            </a:extLst>
          </p:cNvPr>
          <p:cNvSpPr txBox="1"/>
          <p:nvPr/>
        </p:nvSpPr>
        <p:spPr>
          <a:xfrm>
            <a:off x="2488019" y="932224"/>
            <a:ext cx="74002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800" b="0"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luận</a:t>
            </a:r>
            <a:endParaRPr kumimoji="0" lang="en-US" sz="48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2053884" y="2166424"/>
            <a:ext cx="7834396" cy="2308324"/>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Cần </a:t>
            </a:r>
            <a:r>
              <a:rPr lang="en-US" sz="3600">
                <a:latin typeface="Times New Roman" panose="02020603050405020304" pitchFamily="18" charset="0"/>
                <a:cs typeface="Times New Roman" panose="02020603050405020304" pitchFamily="18" charset="0"/>
              </a:rPr>
              <a:t>tuân thủ quy định khi đi trên các phương tiện giao thông để đảm bảo an toàn cho bản thân và những người xung quanh.</a:t>
            </a:r>
          </a:p>
        </p:txBody>
      </p:sp>
    </p:spTree>
    <p:extLst>
      <p:ext uri="{BB962C8B-B14F-4D97-AF65-F5344CB8AC3E}">
        <p14:creationId xmlns:p14="http://schemas.microsoft.com/office/powerpoint/2010/main" val="1481517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411093" y="-13392"/>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7773363" y="2740947"/>
            <a:ext cx="4631362" cy="4411915"/>
          </a:xfrm>
          <a:prstGeom prst="rect">
            <a:avLst/>
          </a:prstGeom>
          <a:noFill/>
          <a:ln w="9525">
            <a:noFill/>
          </a:ln>
        </p:spPr>
      </p:pic>
      <p:sp>
        <p:nvSpPr>
          <p:cNvPr id="8" name="TextBox 7"/>
          <p:cNvSpPr txBox="1"/>
          <p:nvPr/>
        </p:nvSpPr>
        <p:spPr>
          <a:xfrm>
            <a:off x="4165873" y="122735"/>
            <a:ext cx="3607490" cy="1031501"/>
          </a:xfrm>
          <a:prstGeom prst="rect">
            <a:avLst/>
          </a:prstGeom>
          <a:noFill/>
          <a:ln>
            <a:noFill/>
          </a:ln>
        </p:spPr>
        <p:txBody>
          <a:bodyPr wrap="square" rtlCol="0">
            <a:spAutoFit/>
          </a:bodyPr>
          <a:lstStyle/>
          <a:p>
            <a:pPr algn="ctr">
              <a:lnSpc>
                <a:spcPct val="200000"/>
              </a:lnSpc>
            </a:pP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a:t>
            </a: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a:t>
            </a: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a:t>
            </a: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1871531" y="1342426"/>
            <a:ext cx="8415987" cy="1772793"/>
          </a:xfrm>
          <a:prstGeom prst="rect">
            <a:avLst/>
          </a:prstGeom>
          <a:noFill/>
          <a:ln w="9525">
            <a:noFill/>
          </a:ln>
        </p:spPr>
        <p:txBody>
          <a:bodyPr wrap="square">
            <a:spAutoFit/>
          </a:bodyPr>
          <a:lstStyle/>
          <a:p>
            <a:pPr algn="just">
              <a:lnSpc>
                <a:spcPct val="130000"/>
              </a:lnSpc>
              <a:spcAft>
                <a:spcPts val="0"/>
              </a:spcAft>
            </a:pPr>
            <a:r>
              <a:rPr lang="en-US" sz="2800">
                <a:solidFill>
                  <a:srgbClr val="000000"/>
                </a:solidFill>
                <a:latin typeface="Times New Roman" panose="02020603050405020304" pitchFamily="18" charset="0"/>
                <a:ea typeface="Times New Roman" panose="02020603050405020304" pitchFamily="18" charset="0"/>
              </a:rPr>
              <a:t>- Nêu được các quy định khi đi trên một số phương tiện giao thông </a:t>
            </a:r>
            <a:r>
              <a:rPr lang="en-US" sz="2800" i="1">
                <a:solidFill>
                  <a:srgbClr val="000000"/>
                </a:solidFill>
                <a:latin typeface="Times New Roman" panose="02020603050405020304" pitchFamily="18" charset="0"/>
                <a:ea typeface="Times New Roman" panose="02020603050405020304" pitchFamily="18" charset="0"/>
              </a:rPr>
              <a:t>(Vídụ;</a:t>
            </a:r>
            <a:r>
              <a:rPr lang="en-US" sz="2800">
                <a:solidFill>
                  <a:srgbClr val="000000"/>
                </a:solidFill>
                <a:latin typeface="Times New Roman" panose="02020603050405020304" pitchFamily="18" charset="0"/>
                <a:ea typeface="Times New Roman" panose="02020603050405020304" pitchFamily="18" charset="0"/>
              </a:rPr>
              <a:t> xe máy, xe buýt, đò, thuyền,...) và chia sẻ với những người xung quanh cùng thực hiện.</a:t>
            </a:r>
            <a:endParaRPr lang="en-US" sz="2000">
              <a:solidFill>
                <a:srgbClr val="363636"/>
              </a:solidFill>
              <a:latin typeface="Times New Roman" panose="02020603050405020304" pitchFamily="18" charset="0"/>
              <a:ea typeface="Times New Roman" panose="02020603050405020304" pitchFamily="18" charset="0"/>
            </a:endParaRPr>
          </a:p>
        </p:txBody>
      </p:sp>
      <p:pic>
        <p:nvPicPr>
          <p:cNvPr id="34" name="图片 46124" descr="png-0730"/>
          <p:cNvPicPr>
            <a:picLocks noChangeAspect="1"/>
          </p:cNvPicPr>
          <p:nvPr/>
        </p:nvPicPr>
        <p:blipFill>
          <a:blip r:embed="rId5"/>
          <a:stretch>
            <a:fillRect/>
          </a:stretch>
        </p:blipFill>
        <p:spPr>
          <a:xfrm>
            <a:off x="724055" y="1406034"/>
            <a:ext cx="1147476" cy="1008062"/>
          </a:xfrm>
          <a:prstGeom prst="rect">
            <a:avLst/>
          </a:prstGeom>
          <a:noFill/>
          <a:ln w="9525">
            <a:noFill/>
          </a:ln>
        </p:spPr>
      </p:pic>
      <p:pic>
        <p:nvPicPr>
          <p:cNvPr id="40" name="图片 46130" descr="png-0731副本"/>
          <p:cNvPicPr>
            <a:picLocks noChangeAspect="1"/>
          </p:cNvPicPr>
          <p:nvPr/>
        </p:nvPicPr>
        <p:blipFill>
          <a:blip r:embed="rId6"/>
          <a:stretch>
            <a:fillRect/>
          </a:stretch>
        </p:blipFill>
        <p:spPr>
          <a:xfrm>
            <a:off x="775115" y="3442728"/>
            <a:ext cx="1305768" cy="1111250"/>
          </a:xfrm>
          <a:prstGeom prst="rect">
            <a:avLst/>
          </a:prstGeom>
          <a:noFill/>
          <a:ln w="9525">
            <a:noFill/>
          </a:ln>
        </p:spPr>
      </p:pic>
      <p:sp>
        <p:nvSpPr>
          <p:cNvPr id="2" name="Rectangle 1"/>
          <p:cNvSpPr/>
          <p:nvPr/>
        </p:nvSpPr>
        <p:spPr>
          <a:xfrm>
            <a:off x="1981954" y="3467969"/>
            <a:ext cx="6099691" cy="1772793"/>
          </a:xfrm>
          <a:prstGeom prst="rect">
            <a:avLst/>
          </a:prstGeom>
        </p:spPr>
        <p:txBody>
          <a:bodyPr wrap="square">
            <a:spAutoFit/>
          </a:bodyPr>
          <a:lstStyle/>
          <a:p>
            <a:pPr algn="just">
              <a:lnSpc>
                <a:spcPct val="130000"/>
              </a:lnSpc>
              <a:spcAft>
                <a:spcPts val="0"/>
              </a:spcAft>
            </a:pPr>
            <a:r>
              <a:rPr lang="en-US" sz="2800">
                <a:solidFill>
                  <a:srgbClr val="000000"/>
                </a:solidFill>
                <a:latin typeface="Times New Roman" panose="02020603050405020304" pitchFamily="18" charset="0"/>
                <a:ea typeface="Times New Roman" panose="02020603050405020304" pitchFamily="18" charset="0"/>
              </a:rPr>
              <a:t>- Dự đoán/nhận biết  được các tình huống nguy hiểm c</a:t>
            </a:r>
            <a:r>
              <a:rPr lang="en-US" sz="2800" i="1">
                <a:solidFill>
                  <a:srgbClr val="000000"/>
                </a:solidFill>
                <a:latin typeface="Times New Roman" panose="02020603050405020304" pitchFamily="18" charset="0"/>
                <a:ea typeface="Times New Roman" panose="02020603050405020304" pitchFamily="18" charset="0"/>
              </a:rPr>
              <a:t>ó </a:t>
            </a:r>
            <a:r>
              <a:rPr lang="en-US" sz="2800">
                <a:solidFill>
                  <a:srgbClr val="000000"/>
                </a:solidFill>
                <a:latin typeface="Times New Roman" panose="02020603050405020304" pitchFamily="18" charset="0"/>
                <a:ea typeface="Times New Roman" panose="02020603050405020304" pitchFamily="18" charset="0"/>
              </a:rPr>
              <a:t>thể xảy ra khi tham gia giao thông.</a:t>
            </a:r>
            <a:endParaRPr lang="en-US" sz="2000">
              <a:solidFill>
                <a:srgbClr val="363636"/>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1318532" y="5665498"/>
            <a:ext cx="7118253" cy="369332"/>
          </a:xfrm>
          <a:prstGeom prst="rect">
            <a:avLst/>
          </a:prstGeom>
          <a:noFill/>
        </p:spPr>
        <p:txBody>
          <a:bodyPr wrap="square" rtlCol="0">
            <a:spAutoFit/>
          </a:bodyPr>
          <a:lstStyle/>
          <a:p>
            <a:r>
              <a:rPr lang="en-US" i="1">
                <a:solidFill>
                  <a:srgbClr val="FF0000"/>
                </a:solidFill>
              </a:rPr>
              <a:t>Em tự đánh giá mình đã đạt được yêu cầu nào của tiết học nhé!</a:t>
            </a:r>
          </a:p>
        </p:txBody>
      </p:sp>
    </p:spTree>
    <p:extLst>
      <p:ext uri="{BB962C8B-B14F-4D97-AF65-F5344CB8AC3E}">
        <p14:creationId xmlns:p14="http://schemas.microsoft.com/office/powerpoint/2010/main" val="42118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0" y="3491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10"/>
            <a:ext cx="12833446" cy="2157288"/>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068" y="4853353"/>
            <a:ext cx="3028932" cy="3037427"/>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85" y="5290047"/>
            <a:ext cx="2981054" cy="2238213"/>
          </a:xfrm>
          <a:prstGeom prst="rect">
            <a:avLst/>
          </a:prstGeom>
        </p:spPr>
      </p:pic>
      <p:sp>
        <p:nvSpPr>
          <p:cNvPr id="3" name="Title 2">
            <a:extLst>
              <a:ext uri="{FF2B5EF4-FFF2-40B4-BE49-F238E27FC236}">
                <a16:creationId xmlns:a16="http://schemas.microsoft.com/office/drawing/2014/main" id="{09B9A1F4-3487-4F26-BBFC-8BE9200389CA}"/>
              </a:ext>
            </a:extLst>
          </p:cNvPr>
          <p:cNvSpPr>
            <a:spLocks noGrp="1"/>
          </p:cNvSpPr>
          <p:nvPr>
            <p:ph type="title"/>
          </p:nvPr>
        </p:nvSpPr>
        <p:spPr>
          <a:xfrm>
            <a:off x="964810" y="3216990"/>
            <a:ext cx="10515600" cy="1325563"/>
          </a:xfrm>
        </p:spPr>
        <p:txBody>
          <a:bodyPr>
            <a:normAutofit fontScale="90000"/>
          </a:bodyPr>
          <a:lstStyle/>
          <a:p>
            <a:pPr algn="ctr"/>
            <a:r>
              <a:rPr lang="en-US">
                <a:solidFill>
                  <a:srgbClr val="0070C0"/>
                </a:solidFill>
                <a:latin typeface="Times New Roman" panose="02020603050405020304" pitchFamily="18" charset="0"/>
                <a:cs typeface="Times New Roman" panose="02020603050405020304" pitchFamily="18" charset="0"/>
              </a:rPr>
              <a:t>Viết hoặc vẽ tranh tuyên truyền thực hiện an toàn giao thông khi đi trên các phương tiện giao </a:t>
            </a:r>
            <a:r>
              <a:rPr lang="en-US" smtClean="0">
                <a:solidFill>
                  <a:srgbClr val="0070C0"/>
                </a:solidFill>
                <a:latin typeface="Times New Roman" panose="02020603050405020304" pitchFamily="18" charset="0"/>
                <a:cs typeface="Times New Roman" panose="02020603050405020304" pitchFamily="18" charset="0"/>
              </a:rPr>
              <a:t>thông.</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282042" y="1631811"/>
            <a:ext cx="3627916"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rgbClr val="FF0000"/>
                </a:solidFill>
              </a:rPr>
              <a:t>Vận dụng</a:t>
            </a:r>
          </a:p>
        </p:txBody>
      </p:sp>
    </p:spTree>
    <p:extLst>
      <p:ext uri="{BB962C8B-B14F-4D97-AF65-F5344CB8AC3E}">
        <p14:creationId xmlns:p14="http://schemas.microsoft.com/office/powerpoint/2010/main" val="380169505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750" fill="hold"/>
                                        <p:tgtEl>
                                          <p:spTgt spid="8"/>
                                        </p:tgtEl>
                                        <p:attrNameLst>
                                          <p:attrName>ppt_w</p:attrName>
                                        </p:attrNameLst>
                                      </p:cBhvr>
                                      <p:tavLst>
                                        <p:tav tm="0">
                                          <p:val>
                                            <p:fltVal val="0"/>
                                          </p:val>
                                        </p:tav>
                                        <p:tav tm="100000">
                                          <p:val>
                                            <p:strVal val="#ppt_w"/>
                                          </p:val>
                                        </p:tav>
                                      </p:tavLst>
                                    </p:anim>
                                    <p:anim calcmode="lin" valueType="num">
                                      <p:cBhvr>
                                        <p:cTn id="16" dur="750" fill="hold"/>
                                        <p:tgtEl>
                                          <p:spTgt spid="8"/>
                                        </p:tgtEl>
                                        <p:attrNameLst>
                                          <p:attrName>ppt_h</p:attrName>
                                        </p:attrNameLst>
                                      </p:cBhvr>
                                      <p:tavLst>
                                        <p:tav tm="0">
                                          <p:val>
                                            <p:fltVal val="0"/>
                                          </p:val>
                                        </p:tav>
                                        <p:tav tm="100000">
                                          <p:val>
                                            <p:strVal val="#ppt_h"/>
                                          </p:val>
                                        </p:tav>
                                      </p:tavLst>
                                    </p:anim>
                                    <p:animEffect transition="in" filter="fade">
                                      <p:cBhvr>
                                        <p:cTn id="17" dur="750"/>
                                        <p:tgtEl>
                                          <p:spTgt spid="8"/>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7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44158" y="1771311"/>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10766992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0124" r="-2133" b="21481"/>
          <a:stretch/>
        </p:blipFill>
        <p:spPr bwMode="auto">
          <a:xfrm>
            <a:off x="0" y="0"/>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889336" y="303448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61545" y="495300"/>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a:ln w="11430"/>
                <a:solidFill>
                  <a:srgbClr val="7030A0"/>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1200" cap="none" spc="0" normalizeH="0" noProof="0">
                <a:ln w="11430"/>
                <a:solidFill>
                  <a:srgbClr val="7030A0"/>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chơi: </a:t>
            </a:r>
            <a:r>
              <a:rPr kumimoji="0" lang="en-US" sz="4400" b="1" i="0" u="none" strike="noStrike" kern="1200" cap="none" spc="0" normalizeH="0" baseline="0" noProof="0">
                <a:ln w="11430"/>
                <a:solidFill>
                  <a:srgbClr val="7030A0"/>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Xe bus yêu thương</a:t>
            </a:r>
            <a:endParaRPr kumimoji="0" lang="en-US" sz="44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357554" y="2609242"/>
            <a:ext cx="11834446" cy="3147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400">
                <a:latin typeface="Times New Roman" panose="02020603050405020304" pitchFamily="18" charset="0"/>
                <a:cs typeface="Times New Roman" panose="02020603050405020304" pitchFamily="18" charset="0"/>
              </a:rPr>
              <a:t>Trên chuyến xe buýt, bác tài xế rất vui tính luôn giúp các bạn nhỏ ôn lại bài học. Em hãy giúp các bạn nhỏ trả lời các câu hỏi của bác ấy bằng cách chọn đáp án đúng cho các câu hỏi nhé.</a:t>
            </a:r>
          </a:p>
        </p:txBody>
      </p:sp>
      <p:pic>
        <p:nvPicPr>
          <p:cNvPr id="6" name="SpringInMyStep-SlientPartner-4126819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998511"/>
            <a:ext cx="609600" cy="609600"/>
          </a:xfrm>
          <a:prstGeom prst="rect">
            <a:avLst/>
          </a:prstGeom>
        </p:spPr>
      </p:pic>
    </p:spTree>
    <p:extLst>
      <p:ext uri="{BB962C8B-B14F-4D97-AF65-F5344CB8AC3E}">
        <p14:creationId xmlns:p14="http://schemas.microsoft.com/office/powerpoint/2010/main" val="24761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7967068" cy="169448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76600" y="1909657"/>
            <a:ext cx="3804577" cy="8763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53763" y="1873695"/>
            <a:ext cx="3092466" cy="87475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377311" y="1899631"/>
            <a:ext cx="4158441" cy="87320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755364"/>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9908275" y="3489039"/>
            <a:ext cx="6160726" cy="366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Icon&#10;&#10;Description automatically generated">
            <a:extLst>
              <a:ext uri="{FF2B5EF4-FFF2-40B4-BE49-F238E27FC236}">
                <a16:creationId xmlns:a16="http://schemas.microsoft.com/office/drawing/2014/main" id="{BAA11EDB-8337-4282-A2AD-4972D61C9D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93875" y="240828"/>
            <a:ext cx="1514400" cy="1514400"/>
          </a:xfrm>
          <a:prstGeom prst="rect">
            <a:avLst/>
          </a:prstGeom>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4.375E-6 4.07407E-6 L -0.68333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9027" fill="hold"/>
                                        <p:tgtEl>
                                          <p:spTgt spid="8"/>
                                        </p:tgtEl>
                                      </p:cBhvr>
                                    </p:cmd>
                                  </p:childTnLst>
                                </p:cTn>
                              </p:par>
                              <p:par>
                                <p:cTn id="40" presetID="63" presetClass="path" presetSubtype="0" accel="50000" decel="50000" fill="hold" nodeType="withEffect">
                                  <p:stCondLst>
                                    <p:cond delay="0"/>
                                  </p:stCondLst>
                                  <p:childTnLst>
                                    <p:animMotion origin="layout" path="M 0 -3.7037E-7 L 0.25 -3.7037E-7 " pathEditMode="relative" rAng="0" ptsTypes="AA">
                                      <p:cBhvr>
                                        <p:cTn id="41" dur="2000" fill="hold"/>
                                        <p:tgtEl>
                                          <p:spTgt spid="7170"/>
                                        </p:tgtEl>
                                        <p:attrNameLst>
                                          <p:attrName>ppt_x</p:attrName>
                                          <p:attrName>ppt_y</p:attrName>
                                        </p:attrNameLst>
                                      </p:cBhvr>
                                      <p:rCtr x="12500" y="0"/>
                                    </p:animMotion>
                                  </p:childTnLst>
                                </p:cTn>
                              </p:par>
                            </p:childTnLst>
                          </p:cTn>
                        </p:par>
                        <p:par>
                          <p:cTn id="42" fill="hold">
                            <p:stCondLst>
                              <p:cond delay="3990"/>
                            </p:stCondLst>
                            <p:childTnLst>
                              <p:par>
                                <p:cTn id="43" presetID="53" presetClass="exit" presetSubtype="32" fill="hold" nodeType="afterEffect">
                                  <p:stCondLst>
                                    <p:cond delay="0"/>
                                  </p:stCondLst>
                                  <p:childTnLst>
                                    <p:anim calcmode="lin" valueType="num">
                                      <p:cBhvr>
                                        <p:cTn id="44" dur="500"/>
                                        <p:tgtEl>
                                          <p:spTgt spid="7170"/>
                                        </p:tgtEl>
                                        <p:attrNameLst>
                                          <p:attrName>ppt_w</p:attrName>
                                        </p:attrNameLst>
                                      </p:cBhvr>
                                      <p:tavLst>
                                        <p:tav tm="0">
                                          <p:val>
                                            <p:strVal val="ppt_w"/>
                                          </p:val>
                                        </p:tav>
                                        <p:tav tm="100000">
                                          <p:val>
                                            <p:fltVal val="0"/>
                                          </p:val>
                                        </p:tav>
                                      </p:tavLst>
                                    </p:anim>
                                    <p:anim calcmode="lin" valueType="num">
                                      <p:cBhvr>
                                        <p:cTn id="45" dur="500"/>
                                        <p:tgtEl>
                                          <p:spTgt spid="7170"/>
                                        </p:tgtEl>
                                        <p:attrNameLst>
                                          <p:attrName>ppt_h</p:attrName>
                                        </p:attrNameLst>
                                      </p:cBhvr>
                                      <p:tavLst>
                                        <p:tav tm="0">
                                          <p:val>
                                            <p:strVal val="ppt_h"/>
                                          </p:val>
                                        </p:tav>
                                        <p:tav tm="100000">
                                          <p:val>
                                            <p:fltVal val="0"/>
                                          </p:val>
                                        </p:tav>
                                      </p:tavLst>
                                    </p:anim>
                                    <p:animEffect transition="out" filter="fade">
                                      <p:cBhvr>
                                        <p:cTn id="46" dur="500"/>
                                        <p:tgtEl>
                                          <p:spTgt spid="7170"/>
                                        </p:tgtEl>
                                      </p:cBhvr>
                                    </p:animEffect>
                                    <p:set>
                                      <p:cBhvr>
                                        <p:cTn id="47" dur="1" fill="hold">
                                          <p:stCondLst>
                                            <p:cond delay="499"/>
                                          </p:stCondLst>
                                        </p:cTn>
                                        <p:tgtEl>
                                          <p:spTgt spid="7170"/>
                                        </p:tgtEl>
                                        <p:attrNameLst>
                                          <p:attrName>style.visibility</p:attrName>
                                        </p:attrNameLst>
                                      </p:cBhvr>
                                      <p:to>
                                        <p:strVal val="hidden"/>
                                      </p:to>
                                    </p:set>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par>
                                <p:cTn id="50" presetID="1" presetClass="mediacall" presetSubtype="0" fill="hold" nodeType="withEffect">
                                  <p:stCondLst>
                                    <p:cond delay="0"/>
                                  </p:stCondLst>
                                  <p:childTnLst>
                                    <p:cmd type="call" cmd="playFrom(0.0)">
                                      <p:cBhvr>
                                        <p:cTn id="51" dur="10140" fill="hold"/>
                                        <p:tgtEl>
                                          <p:spTgt spid="18"/>
                                        </p:tgtEl>
                                      </p:cBhvr>
                                    </p:cmd>
                                  </p:childTnLst>
                                </p:cTn>
                              </p:par>
                            </p:childTnLst>
                          </p:cTn>
                        </p:par>
                      </p:childTnLst>
                    </p:cTn>
                  </p:par>
                </p:childTnLst>
              </p:cTn>
              <p:nextCondLst>
                <p:cond evt="onClick" delay="0">
                  <p:tgtEl>
                    <p:spTgt spid="11"/>
                  </p:tgtEl>
                </p:cond>
              </p:nextCondLst>
            </p:seq>
            <p:audio>
              <p:cMediaNode vol="80000">
                <p:cTn id="52" fill="hold" display="0">
                  <p:stCondLst>
                    <p:cond delay="indefinite"/>
                  </p:stCondLst>
                  <p:endCondLst>
                    <p:cond evt="onStopAudio" delay="0">
                      <p:tgtEl>
                        <p:sldTgt/>
                      </p:tgtEl>
                    </p:cond>
                  </p:endCondLst>
                </p:cTn>
                <p:tgtEl>
                  <p:spTgt spid="4"/>
                </p:tgtEl>
              </p:cMediaNode>
            </p:audio>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0584" fill="hold"/>
                                        <p:tgtEl>
                                          <p:spTgt spid="4"/>
                                        </p:tgtEl>
                                      </p:cBhvr>
                                    </p:cmd>
                                  </p:childTnLst>
                                </p:cTn>
                              </p:par>
                            </p:childTnLst>
                          </p:cTn>
                        </p:par>
                      </p:childTnLst>
                    </p:cTn>
                  </p:par>
                </p:childTnLst>
              </p:cTn>
              <p:nextCondLst>
                <p:cond evt="onClick" delay="0">
                  <p:tgtEl>
                    <p:spTgt spid="10"/>
                  </p:tgtEl>
                </p:cond>
              </p:nextCondLst>
            </p:seq>
            <p:audio>
              <p:cMediaNode vol="80000">
                <p:cTn id="58" fill="hold" display="0">
                  <p:stCondLst>
                    <p:cond delay="indefinite"/>
                  </p:stCondLst>
                  <p:endCondLst>
                    <p:cond evt="onStopAudio" delay="0">
                      <p:tgtEl>
                        <p:sldTgt/>
                      </p:tgtEl>
                    </p:cond>
                  </p:endCondLst>
                </p:cTn>
                <p:tgtEl>
                  <p:spTgt spid="14"/>
                </p:tgtEl>
              </p:cMediaNode>
            </p:audio>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8"/>
                </p:tgtEl>
              </p:cMediaNode>
            </p:audio>
            <p:audio>
              <p:cMediaNode vol="80000">
                <p:cTn id="66"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548602" cy="217032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278785" y="2598820"/>
            <a:ext cx="2894894" cy="75777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Xe</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đạp</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5324199" y="2598820"/>
            <a:ext cx="2487960" cy="70119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Xe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đạp</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8602292" y="2598820"/>
            <a:ext cx="2851771" cy="75398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Xe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máy</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pic>
        <p:nvPicPr>
          <p:cNvPr id="3" name="Picture 2">
            <a:extLst>
              <a:ext uri="{FF2B5EF4-FFF2-40B4-BE49-F238E27FC236}">
                <a16:creationId xmlns:a16="http://schemas.microsoft.com/office/drawing/2014/main" id="{D447AB15-C5EE-4C5F-96C7-027DF5FC196E}"/>
              </a:ext>
            </a:extLst>
          </p:cNvPr>
          <p:cNvPicPr>
            <a:picLocks noChangeAspect="1"/>
          </p:cNvPicPr>
          <p:nvPr/>
        </p:nvPicPr>
        <p:blipFill>
          <a:blip r:embed="rId17"/>
          <a:stretch>
            <a:fillRect/>
          </a:stretch>
        </p:blipFill>
        <p:spPr>
          <a:xfrm>
            <a:off x="8680361" y="241177"/>
            <a:ext cx="2003681" cy="1992221"/>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9027" fill="hold"/>
                                        <p:tgtEl>
                                          <p:spTgt spid="8"/>
                                        </p:tgtEl>
                                      </p:cBhvr>
                                    </p:cmd>
                                  </p:childTnLst>
                                </p:cTn>
                              </p:par>
                              <p:par>
                                <p:cTn id="40" presetID="63" presetClass="path" presetSubtype="0" accel="50000" decel="50000" fill="hold" nodeType="withEffect">
                                  <p:stCondLst>
                                    <p:cond delay="0"/>
                                  </p:stCondLst>
                                  <p:childTnLst>
                                    <p:animMotion origin="layout" path="M -1.45833E-6 1.48148E-6 L 0.25 1.48148E-6 " pathEditMode="relative" rAng="0" ptsTypes="AA">
                                      <p:cBhvr>
                                        <p:cTn id="41" dur="3000" fill="hold"/>
                                        <p:tgtEl>
                                          <p:spTgt spid="2053"/>
                                        </p:tgtEl>
                                        <p:attrNameLst>
                                          <p:attrName>ppt_x</p:attrName>
                                          <p:attrName>ppt_y</p:attrName>
                                        </p:attrNameLst>
                                      </p:cBhvr>
                                      <p:rCtr x="12500" y="0"/>
                                    </p:animMotion>
                                  </p:childTnLst>
                                </p:cTn>
                              </p:par>
                            </p:childTnLst>
                          </p:cTn>
                        </p:par>
                        <p:par>
                          <p:cTn id="42" fill="hold">
                            <p:stCondLst>
                              <p:cond delay="3990"/>
                            </p:stCondLst>
                            <p:childTnLst>
                              <p:par>
                                <p:cTn id="43" presetID="53" presetClass="exit" presetSubtype="32" fill="hold" nodeType="afterEffect">
                                  <p:stCondLst>
                                    <p:cond delay="0"/>
                                  </p:stCondLst>
                                  <p:childTnLst>
                                    <p:anim calcmode="lin" valueType="num">
                                      <p:cBhvr>
                                        <p:cTn id="44" dur="10"/>
                                        <p:tgtEl>
                                          <p:spTgt spid="2053"/>
                                        </p:tgtEl>
                                        <p:attrNameLst>
                                          <p:attrName>ppt_w</p:attrName>
                                        </p:attrNameLst>
                                      </p:cBhvr>
                                      <p:tavLst>
                                        <p:tav tm="0">
                                          <p:val>
                                            <p:strVal val="ppt_w"/>
                                          </p:val>
                                        </p:tav>
                                        <p:tav tm="100000">
                                          <p:val>
                                            <p:fltVal val="0"/>
                                          </p:val>
                                        </p:tav>
                                      </p:tavLst>
                                    </p:anim>
                                    <p:anim calcmode="lin" valueType="num">
                                      <p:cBhvr>
                                        <p:cTn id="45" dur="10"/>
                                        <p:tgtEl>
                                          <p:spTgt spid="2053"/>
                                        </p:tgtEl>
                                        <p:attrNameLst>
                                          <p:attrName>ppt_h</p:attrName>
                                        </p:attrNameLst>
                                      </p:cBhvr>
                                      <p:tavLst>
                                        <p:tav tm="0">
                                          <p:val>
                                            <p:strVal val="ppt_h"/>
                                          </p:val>
                                        </p:tav>
                                        <p:tav tm="100000">
                                          <p:val>
                                            <p:fltVal val="0"/>
                                          </p:val>
                                        </p:tav>
                                      </p:tavLst>
                                    </p:anim>
                                    <p:animEffect transition="out" filter="fade">
                                      <p:cBhvr>
                                        <p:cTn id="46" dur="10"/>
                                        <p:tgtEl>
                                          <p:spTgt spid="2053"/>
                                        </p:tgtEl>
                                      </p:cBhvr>
                                    </p:animEffect>
                                    <p:set>
                                      <p:cBhvr>
                                        <p:cTn id="47" dur="1" fill="hold">
                                          <p:stCondLst>
                                            <p:cond delay="9"/>
                                          </p:stCondLst>
                                        </p:cTn>
                                        <p:tgtEl>
                                          <p:spTgt spid="2053"/>
                                        </p:tgtEl>
                                        <p:attrNameLst>
                                          <p:attrName>style.visibility</p:attrName>
                                        </p:attrNameLst>
                                      </p:cBhvr>
                                      <p:to>
                                        <p:strVal val="hidden"/>
                                      </p:to>
                                    </p:set>
                                  </p:childTnLst>
                                </p:cTn>
                              </p:par>
                              <p:par>
                                <p:cTn id="48" presetID="35" presetClass="path" presetSubtype="0" accel="50000" decel="50000" fill="hold" nodeType="withEffect">
                                  <p:stCondLst>
                                    <p:cond delay="0"/>
                                  </p:stCondLst>
                                  <p:childTnLst>
                                    <p:animMotion origin="layout" path="M -0.68333 0.00325 L -1.69167 0.01297 " pathEditMode="relative" rAng="0" ptsTypes="AA">
                                      <p:cBhvr>
                                        <p:cTn id="49" dur="6000" fill="hold"/>
                                        <p:tgtEl>
                                          <p:spTgt spid="2052"/>
                                        </p:tgtEl>
                                        <p:attrNameLst>
                                          <p:attrName>ppt_x</p:attrName>
                                          <p:attrName>ppt_y</p:attrName>
                                        </p:attrNameLst>
                                      </p:cBhvr>
                                      <p:rCtr x="-50417" y="486"/>
                                    </p:animMotion>
                                  </p:childTnLst>
                                </p:cTn>
                              </p:par>
                              <p:par>
                                <p:cTn id="50" presetID="1" presetClass="mediacall" presetSubtype="0" fill="hold" nodeType="withEffect">
                                  <p:stCondLst>
                                    <p:cond delay="0"/>
                                  </p:stCondLst>
                                  <p:childTnLst>
                                    <p:cmd type="call" cmd="playFrom(0.0)">
                                      <p:cBhvr>
                                        <p:cTn id="51" dur="10140" fill="hold"/>
                                        <p:tgtEl>
                                          <p:spTgt spid="18"/>
                                        </p:tgtEl>
                                      </p:cBhvr>
                                    </p:cmd>
                                  </p:childTnLst>
                                </p:cTn>
                              </p:par>
                            </p:childTnLst>
                          </p:cTn>
                        </p:par>
                      </p:childTnLst>
                    </p:cTn>
                  </p:par>
                </p:childTnLst>
              </p:cTn>
              <p:nextCondLst>
                <p:cond evt="onClick" delay="0">
                  <p:tgtEl>
                    <p:spTgt spid="11"/>
                  </p:tgtEl>
                </p:cond>
              </p:nextCondLst>
            </p:seq>
            <p:audio>
              <p:cMediaNode vol="80000">
                <p:cTn id="52" fill="hold" display="0">
                  <p:stCondLst>
                    <p:cond delay="indefinite"/>
                  </p:stCondLst>
                  <p:endCondLst>
                    <p:cond evt="onStopAudio" delay="0">
                      <p:tgtEl>
                        <p:sldTgt/>
                      </p:tgtEl>
                    </p:cond>
                  </p:endCondLst>
                </p:cTn>
                <p:tgtEl>
                  <p:spTgt spid="4"/>
                </p:tgtEl>
              </p:cMediaNode>
            </p:audio>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0584" fill="hold"/>
                                        <p:tgtEl>
                                          <p:spTgt spid="4"/>
                                        </p:tgtEl>
                                      </p:cBhvr>
                                    </p:cmd>
                                  </p:childTnLst>
                                </p:cTn>
                              </p:par>
                            </p:childTnLst>
                          </p:cTn>
                        </p:par>
                      </p:childTnLst>
                    </p:cTn>
                  </p:par>
                </p:childTnLst>
              </p:cTn>
              <p:nextCondLst>
                <p:cond evt="onClick" delay="0">
                  <p:tgtEl>
                    <p:spTgt spid="10"/>
                  </p:tgtEl>
                </p:cond>
              </p:nextCondLst>
            </p:seq>
            <p:audio>
              <p:cMediaNode vol="80000">
                <p:cTn id="58" fill="hold" display="0">
                  <p:stCondLst>
                    <p:cond delay="indefinite"/>
                  </p:stCondLst>
                  <p:endCondLst>
                    <p:cond evt="onStopAudio" delay="0">
                      <p:tgtEl>
                        <p:sldTgt/>
                      </p:tgtEl>
                    </p:cond>
                  </p:endCondLst>
                </p:cTn>
                <p:tgtEl>
                  <p:spTgt spid="14"/>
                </p:tgtEl>
              </p:cMediaNode>
            </p:audio>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8"/>
                </p:tgtEl>
              </p:cMediaNode>
            </p:audio>
            <p:audio>
              <p:cMediaNode vol="80000">
                <p:cTn id="66"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1" y="152400"/>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76201"/>
            <a:ext cx="7686558" cy="20573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99032" y="2256161"/>
            <a:ext cx="2950253" cy="73258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3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endParaRPr kumimoji="0" lang="en-US" sz="3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877394" y="2237927"/>
            <a:ext cx="5132638" cy="72039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6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Đường người đi bộ sang ngang</a:t>
            </a:r>
            <a:endPar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3351979" y="2233019"/>
            <a:ext cx="3322721" cy="73258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0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Cấm</a:t>
            </a:r>
            <a:r>
              <a:rPr kumimoji="0" lang="en-US" sz="3000" b="1"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đường</a:t>
            </a:r>
            <a:r>
              <a:rPr kumimoji="0" lang="en-US" sz="30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099123" y="2996421"/>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238500"/>
            <a:ext cx="5486400" cy="351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7637" y="152400"/>
            <a:ext cx="2046112" cy="1896976"/>
          </a:xfrm>
          <a:prstGeom prst="rect">
            <a:avLst/>
          </a:prstGeom>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3.7037E-6 L -0.68333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withEffect">
                                  <p:stCondLst>
                                    <p:cond delay="0"/>
                                  </p:stCondLst>
                                  <p:childTnLst>
                                    <p:cmd type="call" cmd="playFrom(0.0)">
                                      <p:cBhvr>
                                        <p:cTn id="38" dur="9027" fill="hold"/>
                                        <p:tgtEl>
                                          <p:spTgt spid="8"/>
                                        </p:tgtEl>
                                      </p:cBhvr>
                                    </p:cmd>
                                  </p:childTnLst>
                                </p:cTn>
                              </p:par>
                              <p:par>
                                <p:cTn id="39" presetID="63" presetClass="path" presetSubtype="0" accel="50000" decel="50000" fill="hold" nodeType="withEffect">
                                  <p:stCondLst>
                                    <p:cond delay="0"/>
                                  </p:stCondLst>
                                  <p:childTnLst>
                                    <p:animMotion origin="layout" path="M 3.95833E-6 3.7037E-6 L 0.25 3.7037E-6 " pathEditMode="relative" rAng="0" ptsTypes="AA">
                                      <p:cBhvr>
                                        <p:cTn id="40" dur="2000" fill="hold"/>
                                        <p:tgtEl>
                                          <p:spTgt spid="19"/>
                                        </p:tgtEl>
                                        <p:attrNameLst>
                                          <p:attrName>ppt_x</p:attrName>
                                          <p:attrName>ppt_y</p:attrName>
                                        </p:attrNameLst>
                                      </p:cBhvr>
                                      <p:rCtr x="12500" y="0"/>
                                    </p:animMotion>
                                  </p:childTnLst>
                                </p:cTn>
                              </p:par>
                            </p:childTnLst>
                          </p:cTn>
                        </p:par>
                        <p:par>
                          <p:cTn id="41" fill="hold">
                            <p:stCondLst>
                              <p:cond delay="3990"/>
                            </p:stCondLst>
                            <p:childTnLst>
                              <p:par>
                                <p:cTn id="42" presetID="53" presetClass="exit" presetSubtype="32" fill="hold" nodeType="afterEffect">
                                  <p:stCondLst>
                                    <p:cond delay="0"/>
                                  </p:stCondLst>
                                  <p:childTnLst>
                                    <p:anim calcmode="lin" valueType="num">
                                      <p:cBhvr>
                                        <p:cTn id="43" dur="10"/>
                                        <p:tgtEl>
                                          <p:spTgt spid="19"/>
                                        </p:tgtEl>
                                        <p:attrNameLst>
                                          <p:attrName>ppt_w</p:attrName>
                                        </p:attrNameLst>
                                      </p:cBhvr>
                                      <p:tavLst>
                                        <p:tav tm="0">
                                          <p:val>
                                            <p:strVal val="ppt_w"/>
                                          </p:val>
                                        </p:tav>
                                        <p:tav tm="100000">
                                          <p:val>
                                            <p:fltVal val="0"/>
                                          </p:val>
                                        </p:tav>
                                      </p:tavLst>
                                    </p:anim>
                                    <p:anim calcmode="lin" valueType="num">
                                      <p:cBhvr>
                                        <p:cTn id="44" dur="10"/>
                                        <p:tgtEl>
                                          <p:spTgt spid="19"/>
                                        </p:tgtEl>
                                        <p:attrNameLst>
                                          <p:attrName>ppt_h</p:attrName>
                                        </p:attrNameLst>
                                      </p:cBhvr>
                                      <p:tavLst>
                                        <p:tav tm="0">
                                          <p:val>
                                            <p:strVal val="ppt_h"/>
                                          </p:val>
                                        </p:tav>
                                        <p:tav tm="100000">
                                          <p:val>
                                            <p:fltVal val="0"/>
                                          </p:val>
                                        </p:tav>
                                      </p:tavLst>
                                    </p:anim>
                                    <p:animEffect transition="out" filter="fade">
                                      <p:cBhvr>
                                        <p:cTn id="45" dur="10"/>
                                        <p:tgtEl>
                                          <p:spTgt spid="19"/>
                                        </p:tgtEl>
                                      </p:cBhvr>
                                    </p:animEffect>
                                    <p:set>
                                      <p:cBhvr>
                                        <p:cTn id="46" dur="1" fill="hold">
                                          <p:stCondLst>
                                            <p:cond delay="9"/>
                                          </p:stCondLst>
                                        </p:cTn>
                                        <p:tgtEl>
                                          <p:spTgt spid="19"/>
                                        </p:tgtEl>
                                        <p:attrNameLst>
                                          <p:attrName>style.visibility</p:attrName>
                                        </p:attrNameLst>
                                      </p:cBhvr>
                                      <p:to>
                                        <p:strVal val="hidden"/>
                                      </p:to>
                                    </p:set>
                                  </p:childTnLst>
                                </p:cTn>
                              </p:par>
                              <p:par>
                                <p:cTn id="47" presetID="35" presetClass="path" presetSubtype="0" accel="50000" decel="50000" fill="hold" nodeType="withEffect">
                                  <p:stCondLst>
                                    <p:cond delay="0"/>
                                  </p:stCondLst>
                                  <p:childTnLst>
                                    <p:animMotion origin="layout" path="M -0.68333 0.00324 L -1.69167 0.01297 " pathEditMode="relative" rAng="0" ptsTypes="AA">
                                      <p:cBhvr>
                                        <p:cTn id="48" dur="6000" fill="hold"/>
                                        <p:tgtEl>
                                          <p:spTgt spid="2052"/>
                                        </p:tgtEl>
                                        <p:attrNameLst>
                                          <p:attrName>ppt_x</p:attrName>
                                          <p:attrName>ppt_y</p:attrName>
                                        </p:attrNameLst>
                                      </p:cBhvr>
                                      <p:rCtr x="-50417" y="486"/>
                                    </p:animMotion>
                                  </p:childTnLst>
                                </p:cTn>
                              </p:par>
                              <p:par>
                                <p:cTn id="49" presetID="1" presetClass="mediacall" presetSubtype="0" fill="hold" nodeType="withEffect">
                                  <p:stCondLst>
                                    <p:cond delay="0"/>
                                  </p:stCondLst>
                                  <p:childTnLst>
                                    <p:cmd type="call" cmd="playFrom(0.0)">
                                      <p:cBhvr>
                                        <p:cTn id="50" dur="10140" fill="hold"/>
                                        <p:tgtEl>
                                          <p:spTgt spid="18"/>
                                        </p:tgtEl>
                                      </p:cBhvr>
                                    </p:cmd>
                                  </p:childTnLst>
                                </p:cTn>
                              </p:par>
                            </p:childTnLst>
                          </p:cTn>
                        </p:par>
                      </p:childTnLst>
                    </p:cTn>
                  </p:par>
                </p:childTnLst>
              </p:cTn>
              <p:nextCondLst>
                <p:cond evt="onClick" delay="0">
                  <p:tgtEl>
                    <p:spTgt spid="11"/>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0584" fill="hold"/>
                                        <p:tgtEl>
                                          <p:spTgt spid="4"/>
                                        </p:tgtEl>
                                      </p:cBhvr>
                                    </p:cmd>
                                  </p:childTnLst>
                                </p:cTn>
                              </p:par>
                            </p:childTnLst>
                          </p:cTn>
                        </p:par>
                      </p:childTnLst>
                    </p:cTn>
                  </p:par>
                </p:childTnLst>
              </p:cTn>
              <p:nextCondLst>
                <p:cond evt="onClick" delay="0">
                  <p:tgtEl>
                    <p:spTgt spid="10"/>
                  </p:tgtEl>
                </p:cond>
              </p:nextCondLst>
            </p:seq>
            <p:audio>
              <p:cMediaNode vol="80000">
                <p:cTn id="57" fill="hold" display="0">
                  <p:stCondLst>
                    <p:cond delay="indefinite"/>
                  </p:stCondLst>
                  <p:endCondLst>
                    <p:cond evt="onStopAudio" delay="0">
                      <p:tgtEl>
                        <p:sldTgt/>
                      </p:tgtEl>
                    </p:cond>
                  </p:endCondLst>
                </p:cTn>
                <p:tgtEl>
                  <p:spTgt spid="14"/>
                </p:tgtEl>
              </p:cMediaNode>
            </p:audio>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3030" fill="hold"/>
                                        <p:tgtEl>
                                          <p:spTgt spid="14"/>
                                        </p:tgtEl>
                                      </p:cBhvr>
                                    </p:cmd>
                                  </p:childTnLst>
                                </p:cTn>
                              </p:par>
                            </p:childTnLst>
                          </p:cTn>
                        </p:par>
                      </p:childTnLst>
                    </p:cTn>
                  </p:par>
                </p:childTnLst>
              </p:cTn>
              <p:nextCondLst>
                <p:cond evt="onClick" delay="0">
                  <p:tgtEl>
                    <p:spTgt spid="12"/>
                  </p:tgtEl>
                </p:cond>
              </p:nextCondLst>
            </p:seq>
            <p:audio>
              <p:cMediaNode vol="80000">
                <p:cTn id="63" fill="hold" display="0">
                  <p:stCondLst>
                    <p:cond delay="indefinite"/>
                  </p:stCondLst>
                  <p:endCondLst>
                    <p:cond evt="onStopAudio" delay="0">
                      <p:tgtEl>
                        <p:sldTgt/>
                      </p:tgtEl>
                    </p:cond>
                  </p:endCondLst>
                </p:cTn>
                <p:tgtEl>
                  <p:spTgt spid="16"/>
                </p:tgtEl>
              </p:cMediaNode>
            </p:audio>
            <p:audio>
              <p:cMediaNode vol="100000">
                <p:cTn id="64" fill="hold" display="0">
                  <p:stCondLst>
                    <p:cond delay="indefinite"/>
                  </p:stCondLst>
                  <p:endCondLst>
                    <p:cond evt="onStopAudio" delay="0">
                      <p:tgtEl>
                        <p:sldTgt/>
                      </p:tgtEl>
                    </p:cond>
                  </p:endCondLst>
                </p:cTn>
                <p:tgtEl>
                  <p:spTgt spid="18"/>
                </p:tgtEl>
              </p:cMediaNode>
            </p:audio>
            <p:audio>
              <p:cMediaNode vol="100000">
                <p:cTn id="65"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63670" y="554325"/>
            <a:ext cx="1748117" cy="6994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bg1"/>
                </a:solidFill>
                <a:latin typeface=".VnCooperH" panose="020B7200000000000000" pitchFamily="34" charset="0"/>
              </a:rPr>
              <a:t>SCHOOL</a:t>
            </a:r>
            <a:endParaRPr lang="en-US">
              <a:solidFill>
                <a:schemeClr val="bg1"/>
              </a:solidFill>
              <a:latin typeface=".VnCooperH" panose="020B7200000000000000" pitchFamily="34" charset="0"/>
            </a:endParaRPr>
          </a:p>
        </p:txBody>
      </p:sp>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013683" y="2450747"/>
            <a:ext cx="1525010" cy="2729768"/>
          </a:xfrm>
          <a:prstGeom prst="rect">
            <a:avLst/>
          </a:prstGeom>
        </p:spPr>
      </p:pic>
      <p:pic>
        <p:nvPicPr>
          <p:cNvPr id="4" name="Picture 3"/>
          <p:cNvPicPr>
            <a:picLocks noChangeAspect="1"/>
          </p:cNvPicPr>
          <p:nvPr/>
        </p:nvPicPr>
        <p:blipFill>
          <a:blip r:embed="rId8"/>
          <a:stretch>
            <a:fillRect/>
          </a:stretch>
        </p:blipFill>
        <p:spPr>
          <a:xfrm>
            <a:off x="626633" y="889105"/>
            <a:ext cx="10992041" cy="23105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411093" y="-13392"/>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7773363" y="2740947"/>
            <a:ext cx="4631362" cy="4411915"/>
          </a:xfrm>
          <a:prstGeom prst="rect">
            <a:avLst/>
          </a:prstGeom>
          <a:noFill/>
          <a:ln w="9525">
            <a:noFill/>
          </a:ln>
        </p:spPr>
      </p:pic>
      <p:sp>
        <p:nvSpPr>
          <p:cNvPr id="8" name="TextBox 7"/>
          <p:cNvSpPr txBox="1"/>
          <p:nvPr/>
        </p:nvSpPr>
        <p:spPr>
          <a:xfrm>
            <a:off x="4165873" y="122735"/>
            <a:ext cx="3607490" cy="1031501"/>
          </a:xfrm>
          <a:prstGeom prst="rect">
            <a:avLst/>
          </a:prstGeom>
          <a:noFill/>
          <a:ln>
            <a:noFill/>
          </a:ln>
        </p:spPr>
        <p:txBody>
          <a:bodyPr wrap="square" rtlCol="0">
            <a:spAutoFit/>
          </a:bodyPr>
          <a:lstStyle/>
          <a:p>
            <a:pPr algn="ctr">
              <a:lnSpc>
                <a:spcPct val="200000"/>
              </a:lnSpc>
            </a:pP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a:t>
            </a: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a:t>
            </a: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a:t>
            </a: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1871531" y="1342426"/>
            <a:ext cx="8415987" cy="1772793"/>
          </a:xfrm>
          <a:prstGeom prst="rect">
            <a:avLst/>
          </a:prstGeom>
          <a:noFill/>
          <a:ln w="9525">
            <a:noFill/>
          </a:ln>
        </p:spPr>
        <p:txBody>
          <a:bodyPr wrap="square">
            <a:spAutoFit/>
          </a:bodyPr>
          <a:lstStyle/>
          <a:p>
            <a:pPr algn="just">
              <a:lnSpc>
                <a:spcPct val="130000"/>
              </a:lnSpc>
              <a:spcAft>
                <a:spcPts val="0"/>
              </a:spcAft>
            </a:pPr>
            <a:r>
              <a:rPr lang="en-US" sz="2800">
                <a:solidFill>
                  <a:srgbClr val="000000"/>
                </a:solidFill>
                <a:latin typeface="Times New Roman" panose="02020603050405020304" pitchFamily="18" charset="0"/>
                <a:ea typeface="Times New Roman" panose="02020603050405020304" pitchFamily="18" charset="0"/>
              </a:rPr>
              <a:t>- Nêu được các quy định khi đi trên một số phương tiện giao thông </a:t>
            </a:r>
            <a:r>
              <a:rPr lang="en-US" sz="2800" i="1">
                <a:solidFill>
                  <a:srgbClr val="000000"/>
                </a:solidFill>
                <a:latin typeface="Times New Roman" panose="02020603050405020304" pitchFamily="18" charset="0"/>
                <a:ea typeface="Times New Roman" panose="02020603050405020304" pitchFamily="18" charset="0"/>
              </a:rPr>
              <a:t>(Ví dụ;</a:t>
            </a:r>
            <a:r>
              <a:rPr lang="en-US" sz="2800">
                <a:solidFill>
                  <a:srgbClr val="000000"/>
                </a:solidFill>
                <a:latin typeface="Times New Roman" panose="02020603050405020304" pitchFamily="18" charset="0"/>
                <a:ea typeface="Times New Roman" panose="02020603050405020304" pitchFamily="18" charset="0"/>
              </a:rPr>
              <a:t> xe máy, xe buýt, đò, thuyền,...) và chia sẻ với những người xung quanh cùng thực hiện.</a:t>
            </a:r>
            <a:endParaRPr lang="en-US" sz="2000">
              <a:solidFill>
                <a:srgbClr val="363636"/>
              </a:solidFill>
              <a:latin typeface="Times New Roman" panose="02020603050405020304" pitchFamily="18" charset="0"/>
              <a:ea typeface="Times New Roman" panose="02020603050405020304" pitchFamily="18" charset="0"/>
            </a:endParaRPr>
          </a:p>
        </p:txBody>
      </p:sp>
      <p:pic>
        <p:nvPicPr>
          <p:cNvPr id="34" name="图片 46124" descr="png-0730"/>
          <p:cNvPicPr>
            <a:picLocks noChangeAspect="1"/>
          </p:cNvPicPr>
          <p:nvPr/>
        </p:nvPicPr>
        <p:blipFill>
          <a:blip r:embed="rId5"/>
          <a:stretch>
            <a:fillRect/>
          </a:stretch>
        </p:blipFill>
        <p:spPr>
          <a:xfrm>
            <a:off x="724055" y="1406034"/>
            <a:ext cx="1147476" cy="1008062"/>
          </a:xfrm>
          <a:prstGeom prst="rect">
            <a:avLst/>
          </a:prstGeom>
          <a:noFill/>
          <a:ln w="9525">
            <a:noFill/>
          </a:ln>
        </p:spPr>
      </p:pic>
      <p:pic>
        <p:nvPicPr>
          <p:cNvPr id="40" name="图片 46130" descr="png-0731副本"/>
          <p:cNvPicPr>
            <a:picLocks noChangeAspect="1"/>
          </p:cNvPicPr>
          <p:nvPr/>
        </p:nvPicPr>
        <p:blipFill>
          <a:blip r:embed="rId6"/>
          <a:stretch>
            <a:fillRect/>
          </a:stretch>
        </p:blipFill>
        <p:spPr>
          <a:xfrm>
            <a:off x="809742" y="3861479"/>
            <a:ext cx="1305768" cy="1111250"/>
          </a:xfrm>
          <a:prstGeom prst="rect">
            <a:avLst/>
          </a:prstGeom>
          <a:noFill/>
          <a:ln w="9525">
            <a:noFill/>
          </a:ln>
        </p:spPr>
      </p:pic>
      <p:sp>
        <p:nvSpPr>
          <p:cNvPr id="2" name="Rectangle 1"/>
          <p:cNvSpPr/>
          <p:nvPr/>
        </p:nvSpPr>
        <p:spPr>
          <a:xfrm>
            <a:off x="1894591" y="3946196"/>
            <a:ext cx="6444191" cy="1772793"/>
          </a:xfrm>
          <a:prstGeom prst="rect">
            <a:avLst/>
          </a:prstGeom>
        </p:spPr>
        <p:txBody>
          <a:bodyPr wrap="square">
            <a:spAutoFit/>
          </a:bodyPr>
          <a:lstStyle/>
          <a:p>
            <a:pPr algn="just">
              <a:lnSpc>
                <a:spcPct val="130000"/>
              </a:lnSpc>
              <a:spcAft>
                <a:spcPts val="0"/>
              </a:spcAft>
            </a:pPr>
            <a:r>
              <a:rPr lang="en-US" sz="2800">
                <a:solidFill>
                  <a:srgbClr val="000000"/>
                </a:solidFill>
                <a:latin typeface="Times New Roman" panose="02020603050405020304" pitchFamily="18" charset="0"/>
                <a:ea typeface="Times New Roman" panose="02020603050405020304" pitchFamily="18" charset="0"/>
              </a:rPr>
              <a:t>- Dự đoán/nhận biết  được các tình huống nguy hiểm có</a:t>
            </a:r>
            <a:r>
              <a:rPr lang="en-US" sz="2800" i="1">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thể xảy ra khi tham gia giao thông.</a:t>
            </a:r>
            <a:endParaRPr lang="en-US" sz="2000">
              <a:solidFill>
                <a:srgbClr val="363636"/>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57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1048</Words>
  <Application>Microsoft Office PowerPoint</Application>
  <PresentationFormat>Widescreen</PresentationFormat>
  <Paragraphs>89</Paragraphs>
  <Slides>29</Slides>
  <Notes>14</Notes>
  <HiddenSlides>0</HiddenSlides>
  <MMClips>19</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Microsoft YaHei</vt:lpstr>
      <vt:lpstr>SimSun</vt:lpstr>
      <vt:lpstr>SimSun</vt:lpstr>
      <vt:lpstr>.VnCooperH</vt:lpstr>
      <vt:lpstr>Arial</vt:lpstr>
      <vt:lpstr>Arial-Rounded</vt:lpstr>
      <vt:lpstr>Calibri</vt:lpstr>
      <vt:lpstr>Calibri Light</vt:lpstr>
      <vt:lpstr>等线</vt:lpstr>
      <vt:lpstr>等线 Light</vt:lpstr>
      <vt:lpstr>黑体</vt:lpstr>
      <vt:lpstr>SVN-Gretoon</vt:lpstr>
      <vt:lpstr>Times New Roman</vt:lpstr>
      <vt:lpstr>字魂59号-创粗黑</vt:lpstr>
      <vt:lpstr>方正卡通简体</vt:lpstr>
      <vt:lpstr>方正粗圆_GBK</vt:lpstr>
      <vt:lpstr>1_Office Theme</vt:lpstr>
      <vt:lpstr>2_Office Theme</vt:lpstr>
      <vt:lpstr>Office 主题​​</vt:lpstr>
      <vt:lpstr>4_Office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hoặc vẽ tranh tuyên truyền thực hiện an toàn giao thông khi đi trên các phương tiện giao thông.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42</cp:revision>
  <dcterms:created xsi:type="dcterms:W3CDTF">2021-06-05T04:03:17Z</dcterms:created>
  <dcterms:modified xsi:type="dcterms:W3CDTF">2021-12-11T12:42:56Z</dcterms:modified>
</cp:coreProperties>
</file>