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1" r:id="rId4"/>
    <p:sldId id="275" r:id="rId5"/>
    <p:sldId id="284" r:id="rId6"/>
    <p:sldId id="282" r:id="rId7"/>
    <p:sldId id="285" r:id="rId8"/>
    <p:sldId id="283" r:id="rId9"/>
    <p:sldId id="278" r:id="rId10"/>
    <p:sldId id="279" r:id="rId1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FFFF"/>
    <a:srgbClr val="3379CD"/>
    <a:srgbClr val="FFC91D"/>
    <a:srgbClr val="FFFFFA"/>
    <a:srgbClr val="FFFFF1"/>
    <a:srgbClr val="FFFFF3"/>
    <a:srgbClr val="77BA4A"/>
    <a:srgbClr val="82BF59"/>
    <a:srgbClr val="30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73" d="100"/>
          <a:sy n="73" d="100"/>
        </p:scale>
        <p:origin x="678" y="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nói thêm về khi </a:t>
            </a:r>
            <a:r>
              <a:rPr lang="vi-VN" baseline="0"/>
              <a:t>đổi</a:t>
            </a:r>
            <a:r>
              <a:rPr lang="en-US" baseline="0"/>
              <a:t> chỗ 2 số hạng trong 1 tổng thì tổng k thay </a:t>
            </a:r>
            <a:r>
              <a:rPr lang="vi-VN" baseline="0"/>
              <a:t>đối</a:t>
            </a:r>
            <a:r>
              <a:rPr lang="en-US" baseline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nói thêm về khi </a:t>
            </a:r>
            <a:r>
              <a:rPr lang="vi-VN" baseline="0"/>
              <a:t>đổi</a:t>
            </a:r>
            <a:r>
              <a:rPr lang="en-US" baseline="0"/>
              <a:t> chỗ 2 số hạng trong 1 tổng thì tổng k thay </a:t>
            </a:r>
            <a:r>
              <a:rPr lang="vi-VN" baseline="0"/>
              <a:t>đối</a:t>
            </a:r>
            <a:r>
              <a:rPr lang="en-US" baseline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CA0DA-B773-4701-BF7D-F168240D9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nói thêm về khi </a:t>
            </a:r>
            <a:r>
              <a:rPr lang="vi-VN" baseline="0"/>
              <a:t>đổi</a:t>
            </a:r>
            <a:r>
              <a:rPr lang="en-US" baseline="0"/>
              <a:t> chỗ 2 số hạng trong 1 tổng thì tổng k thay </a:t>
            </a:r>
            <a:r>
              <a:rPr lang="vi-VN" baseline="0"/>
              <a:t>đối</a:t>
            </a:r>
            <a:r>
              <a:rPr lang="en-US" baseline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CA0DA-B773-4701-BF7D-F168240D9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3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432950" y="252139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10: LUYỆN TẬP CHUNG</a:t>
            </a:r>
            <a:endParaRPr lang="en-US" sz="3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444" y="3613657"/>
            <a:ext cx="161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8E40"/>
                </a:solidFill>
                <a:latin typeface="iCiel PONY" pitchFamily="2" charset="-93"/>
              </a:rPr>
              <a:t>Tiết</a:t>
            </a:r>
            <a:r>
              <a:rPr lang="en-US" sz="3600" b="1">
                <a:solidFill>
                  <a:srgbClr val="008E40"/>
                </a:solidFill>
                <a:latin typeface="iCiel PONY" pitchFamily="2" charset="-93"/>
              </a:rPr>
              <a:t> 2</a:t>
            </a:r>
            <a:endParaRPr lang="en-US" sz="3600" b="1" dirty="0">
              <a:solidFill>
                <a:srgbClr val="008E40"/>
              </a:solidFill>
              <a:latin typeface="iCiel PONY" pitchFamily="2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461" y="1031798"/>
            <a:ext cx="889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Chủ </a:t>
            </a:r>
            <a:r>
              <a:rPr lang="vi-VN" sz="360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đề</a:t>
            </a:r>
            <a:r>
              <a:rPr lang="en-US" sz="360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 2: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Phép cộng, phép trừ trong phạm vi 20</a:t>
            </a:r>
            <a:endParaRPr lang="en-US" sz="3600" dirty="0">
              <a:solidFill>
                <a:srgbClr val="FF0000"/>
              </a:solidFill>
              <a:latin typeface="iCiel PONY" pitchFamily="2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287" y="17927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7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5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819"/>
            <a:ext cx="9180286" cy="16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57417">
            <a:off x="176595" y="2370519"/>
            <a:ext cx="202802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58812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1100712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3162300"/>
            <a:ext cx="3019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đơ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028700"/>
            <a:ext cx="301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5295900"/>
            <a:ext cx="9144000" cy="41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838700"/>
            <a:ext cx="6508533" cy="97123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190500"/>
            <a:ext cx="1735522" cy="609600"/>
            <a:chOff x="228600" y="190500"/>
            <a:chExt cx="1735522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533399" y="228600"/>
              <a:ext cx="1430723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 ?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3E13FF-608C-4C69-A212-D202DB0A3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1219200"/>
            <a:ext cx="8983980" cy="2034540"/>
          </a:xfrm>
          <a:prstGeom prst="rect">
            <a:avLst/>
          </a:prstGeom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EC8178E-4219-53DC-930E-E9C0FE30056E}"/>
              </a:ext>
            </a:extLst>
          </p:cNvPr>
          <p:cNvSpPr/>
          <p:nvPr/>
        </p:nvSpPr>
        <p:spPr>
          <a:xfrm>
            <a:off x="3568337" y="2557336"/>
            <a:ext cx="533400" cy="4519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04BF482E-068F-DDE4-A382-1AC3ADDA2689}"/>
              </a:ext>
            </a:extLst>
          </p:cNvPr>
          <p:cNvSpPr/>
          <p:nvPr/>
        </p:nvSpPr>
        <p:spPr>
          <a:xfrm>
            <a:off x="4775565" y="2566534"/>
            <a:ext cx="533400" cy="4519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CF3EAAF2-F2E2-292E-15A3-D4B59156795E}"/>
              </a:ext>
            </a:extLst>
          </p:cNvPr>
          <p:cNvSpPr/>
          <p:nvPr/>
        </p:nvSpPr>
        <p:spPr>
          <a:xfrm>
            <a:off x="5782763" y="2553471"/>
            <a:ext cx="533400" cy="4519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316E3521-8548-79F8-0931-34755F73D41C}"/>
              </a:ext>
            </a:extLst>
          </p:cNvPr>
          <p:cNvSpPr/>
          <p:nvPr/>
        </p:nvSpPr>
        <p:spPr>
          <a:xfrm>
            <a:off x="6989991" y="2553470"/>
            <a:ext cx="533400" cy="4519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24D46DFA-20D2-FE75-8941-E5A738A70DF9}"/>
              </a:ext>
            </a:extLst>
          </p:cNvPr>
          <p:cNvSpPr/>
          <p:nvPr/>
        </p:nvSpPr>
        <p:spPr>
          <a:xfrm>
            <a:off x="8197219" y="2553469"/>
            <a:ext cx="533400" cy="4519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6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12864"/>
            <a:ext cx="1527268" cy="20179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924800" y="17505"/>
            <a:ext cx="1006278" cy="1054725"/>
            <a:chOff x="7308364" y="-320576"/>
            <a:chExt cx="2196079" cy="1690155"/>
          </a:xfrm>
        </p:grpSpPr>
        <p:pic>
          <p:nvPicPr>
            <p:cNvPr id="8" name="图片 37896" descr="1-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37895" descr="1-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631028" y="691987"/>
            <a:ext cx="3407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+ 8 = 12       </a:t>
            </a:r>
          </a:p>
          <a:p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+ 4 =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24A98-1F6A-D5A9-28BF-001283672213}"/>
              </a:ext>
            </a:extLst>
          </p:cNvPr>
          <p:cNvSpPr txBox="1"/>
          <p:nvPr/>
        </p:nvSpPr>
        <p:spPr>
          <a:xfrm>
            <a:off x="697643" y="2539925"/>
            <a:ext cx="8239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Khi đổi chỗ các số hạng trong  một tổng thì tổng không thay đổi.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38" b="11333"/>
          <a:stretch/>
        </p:blipFill>
        <p:spPr>
          <a:xfrm>
            <a:off x="1" y="4920342"/>
            <a:ext cx="9144000" cy="7946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265378"/>
            <a:ext cx="8918668" cy="742950"/>
            <a:chOff x="152400" y="424434"/>
            <a:chExt cx="8918668" cy="742950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424434"/>
              <a:ext cx="8613868" cy="7429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6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bạn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ang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ơi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bóng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rổ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thêm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3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bạn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chạy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đến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cùng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ơi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lúc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tất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cả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bao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nhiêu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bạn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ơi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bóng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rổ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2400" y="4953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711952" y="636853"/>
            <a:ext cx="1524000" cy="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4904" y="971371"/>
            <a:ext cx="4575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2352" y="632662"/>
            <a:ext cx="1524000" cy="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352800" y="1357942"/>
            <a:ext cx="129235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E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7000" y="1815142"/>
            <a:ext cx="3657600" cy="1057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: 6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E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Thêm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		: 3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E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tất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cả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: …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79" b="88021" l="6735" r="97291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62" t="25000" r="2563" b="12500"/>
          <a:stretch/>
        </p:blipFill>
        <p:spPr>
          <a:xfrm>
            <a:off x="1310603" y="3488948"/>
            <a:ext cx="5775997" cy="22358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4" b="99511" l="8293" r="90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1" t="4222" r="10541" b="4222"/>
          <a:stretch/>
        </p:blipFill>
        <p:spPr>
          <a:xfrm>
            <a:off x="-172117" y="4441711"/>
            <a:ext cx="1086518" cy="1236589"/>
          </a:xfrm>
          <a:prstGeom prst="rect">
            <a:avLst/>
          </a:prstGeom>
        </p:spPr>
      </p:pic>
      <p:pic>
        <p:nvPicPr>
          <p:cNvPr id="26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00500"/>
            <a:ext cx="838200" cy="16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54" y="3848100"/>
            <a:ext cx="1130713" cy="18826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00" y="-190500"/>
            <a:ext cx="747584" cy="838200"/>
            <a:chOff x="7308364" y="-320576"/>
            <a:chExt cx="2196079" cy="1690155"/>
          </a:xfrm>
        </p:grpSpPr>
        <p:pic>
          <p:nvPicPr>
            <p:cNvPr id="8" name="图片 37896" descr="1-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37895" descr="1-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" name="图片 12">
            <a:extLst>
              <a:ext uri="{FF2B5EF4-FFF2-40B4-BE49-F238E27FC236}">
                <a16:creationId xmlns:a16="http://schemas.microsoft.com/office/drawing/2014/main" id="{4877E87F-539C-48FC-BE03-5B718740FE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685800" cy="657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1216B3-8D85-4B2A-B807-C755E3F87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41" y="949454"/>
            <a:ext cx="6400800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38" b="11333"/>
          <a:stretch/>
        </p:blipFill>
        <p:spPr>
          <a:xfrm>
            <a:off x="1" y="4920342"/>
            <a:ext cx="9144000" cy="7946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22" b="74609" l="60029" r="98755">
                        <a14:foregroundMark x1="63031" y1="51042" x2="64495" y2="53516"/>
                        <a14:foregroundMark x1="63763" y1="65104" x2="66179" y2="67448"/>
                        <a14:foregroundMark x1="63031" y1="64063" x2="64275" y2="63411"/>
                        <a14:foregroundMark x1="68741" y1="47656" x2="72840" y2="48568"/>
                        <a14:foregroundMark x1="73426" y1="48958" x2="75842" y2="49219"/>
                        <a14:foregroundMark x1="93192" y1="47917" x2="96559" y2="52865"/>
                        <a14:foregroundMark x1="62299" y1="51953" x2="63177" y2="54948"/>
                        <a14:foregroundMark x1="63177" y1="58464" x2="63250" y2="61458"/>
                        <a14:foregroundMark x1="62518" y1="61849" x2="63031" y2="65495"/>
                        <a14:foregroundMark x1="62445" y1="53646" x2="62811" y2="58594"/>
                        <a14:foregroundMark x1="62079" y1="52344" x2="62299" y2="49219"/>
                        <a14:foregroundMark x1="62811" y1="49219" x2="69327" y2="46745"/>
                        <a14:foregroundMark x1="70937" y1="46745" x2="76574" y2="48307"/>
                        <a14:foregroundMark x1="72255" y1="71745" x2="88580" y2="71354"/>
                        <a14:foregroundMark x1="77086" y1="47656" x2="89531" y2="46354"/>
                        <a14:foregroundMark x1="89678" y1="46615" x2="92679" y2="48047"/>
                        <a14:foregroundMark x1="95974" y1="52604" x2="97072" y2="61849"/>
                        <a14:foregroundMark x1="97072" y1="60807" x2="97950" y2="64063"/>
                        <a14:foregroundMark x1="97950" y1="66797" x2="97072" y2="70052"/>
                        <a14:foregroundMark x1="90776" y1="70964" x2="86018" y2="72005"/>
                        <a14:foregroundMark x1="63616" y1="67057" x2="67130" y2="7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61" t="44792" r="1328" b="25736"/>
          <a:stretch/>
        </p:blipFill>
        <p:spPr bwMode="auto">
          <a:xfrm>
            <a:off x="5004582" y="2171700"/>
            <a:ext cx="4108526" cy="2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" y="266700"/>
            <a:ext cx="8683752" cy="742950"/>
            <a:chOff x="152400" y="424434"/>
            <a:chExt cx="8683752" cy="742950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424434"/>
              <a:ext cx="8378952" cy="7429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ưới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hồ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n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ước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15 con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sấu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có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3 con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lên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bờ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</a:p>
            <a:p>
              <a:pPr marL="28575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còn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lại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bao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nhiêu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sấu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ở d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ưới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hồ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n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ước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" y="4953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556249" y="632815"/>
            <a:ext cx="1524000" cy="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31392" y="947166"/>
            <a:ext cx="6086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7992" y="637006"/>
            <a:ext cx="41484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785382" y="1346863"/>
            <a:ext cx="129235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Tóm tắt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41" y="2013751"/>
            <a:ext cx="4527747" cy="1057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ưới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hồ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ước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: 15 con </a:t>
            </a:r>
          </a:p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bờ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:   3 con</a:t>
            </a:r>
          </a:p>
          <a:p>
            <a:pPr marL="47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Còn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lại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: … con?</a:t>
            </a:r>
          </a:p>
        </p:txBody>
      </p:sp>
    </p:spTree>
    <p:extLst>
      <p:ext uri="{BB962C8B-B14F-4D97-AF65-F5344CB8AC3E}">
        <p14:creationId xmlns:p14="http://schemas.microsoft.com/office/powerpoint/2010/main" val="22783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77200" y="-190500"/>
            <a:ext cx="1052384" cy="990600"/>
            <a:chOff x="7308364" y="-320576"/>
            <a:chExt cx="2196079" cy="1690155"/>
          </a:xfrm>
        </p:grpSpPr>
        <p:pic>
          <p:nvPicPr>
            <p:cNvPr id="8" name="图片 37896" descr="1-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37895" descr="1-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" name="图片 12">
            <a:extLst>
              <a:ext uri="{FF2B5EF4-FFF2-40B4-BE49-F238E27FC236}">
                <a16:creationId xmlns:a16="http://schemas.microsoft.com/office/drawing/2014/main" id="{4877E87F-539C-48FC-BE03-5B718740F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675558" cy="647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84A9F-FEB1-8904-7312-72BB52056771}"/>
              </a:ext>
            </a:extLst>
          </p:cNvPr>
          <p:cNvGrpSpPr/>
          <p:nvPr/>
        </p:nvGrpSpPr>
        <p:grpSpPr>
          <a:xfrm>
            <a:off x="1079533" y="1104900"/>
            <a:ext cx="6869430" cy="3160080"/>
            <a:chOff x="1079533" y="1104900"/>
            <a:chExt cx="6869430" cy="31600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B15E61-0B62-450C-936F-3738ADEBD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33" y="1104900"/>
              <a:ext cx="6869430" cy="316008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C172F3-38D1-2430-013C-C85FFFF85C8F}"/>
                </a:ext>
              </a:extLst>
            </p:cNvPr>
            <p:cNvSpPr/>
            <p:nvPr/>
          </p:nvSpPr>
          <p:spPr>
            <a:xfrm>
              <a:off x="2667000" y="2769326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60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2895600" y="2773365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20”.</a:t>
            </a: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908685" y="1453327"/>
            <a:ext cx="262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</a:p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321</Words>
  <Application>Microsoft Office PowerPoint</Application>
  <PresentationFormat>On-screen Show (16:10)</PresentationFormat>
  <Paragraphs>49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Nga Trần</cp:lastModifiedBy>
  <cp:revision>125</cp:revision>
  <dcterms:created xsi:type="dcterms:W3CDTF">2021-05-31T07:51:14Z</dcterms:created>
  <dcterms:modified xsi:type="dcterms:W3CDTF">2022-10-09T14:46:48Z</dcterms:modified>
</cp:coreProperties>
</file>