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90" r:id="rId3"/>
    <p:sldId id="259" r:id="rId4"/>
    <p:sldId id="260" r:id="rId5"/>
    <p:sldId id="277" r:id="rId6"/>
    <p:sldId id="278" r:id="rId7"/>
    <p:sldId id="280" r:id="rId8"/>
    <p:sldId id="281" r:id="rId9"/>
    <p:sldId id="266" r:id="rId10"/>
    <p:sldId id="282" r:id="rId11"/>
    <p:sldId id="283" r:id="rId12"/>
    <p:sldId id="291" r:id="rId13"/>
    <p:sldId id="284" r:id="rId14"/>
    <p:sldId id="292" r:id="rId15"/>
    <p:sldId id="288" r:id="rId16"/>
    <p:sldId id="289" r:id="rId17"/>
    <p:sldId id="275" r:id="rId18"/>
    <p:sldId id="276" r:id="rId19"/>
    <p:sldId id="258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-7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9AD0A-698B-4260-9128-8DDC4E3034D5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29001-A89D-4147-BA5C-11531CE31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23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846A7DA-A967-4011-871F-44A62BB9149C}" type="datetime10">
              <a:rPr lang="en-GB" smtClean="0"/>
              <a:t>09:29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964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23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9936020-9A85-4650-BA5C-C2A3E12FFB67}" type="datetime10">
              <a:rPr lang="en-GB" smtClean="0"/>
              <a:t>09:31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253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24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7EA3D59-6E54-4BCC-8C4F-33B360A596BA}" type="datetime10">
              <a:rPr lang="en-GB" smtClean="0"/>
              <a:t>09:50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06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25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7EA3D59-6E54-4BCC-8C4F-33B360A596BA}" type="datetime10">
              <a:rPr lang="en-GB" smtClean="0"/>
              <a:t>09:50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06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28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8220C73-AE32-4159-923A-1A7F0FBDC81E}" type="datetime10">
              <a:rPr lang="en-GB" smtClean="0"/>
              <a:t>09:56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731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29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8220C73-AE32-4159-923A-1A7F0FBDC81E}" type="datetime10">
              <a:rPr lang="en-GB" smtClean="0"/>
              <a:t>09:56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731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9936020-9A85-4650-BA5C-C2A3E12FFB67}" type="datetime10">
              <a:rPr lang="en-GB" smtClean="0"/>
              <a:t>09:29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389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9936020-9A85-4650-BA5C-C2A3E12FFB67}" type="datetime10">
              <a:rPr lang="en-GB" smtClean="0"/>
              <a:t>09:29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253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7EA3D59-6E54-4BCC-8C4F-33B360A596BA}" type="datetime10">
              <a:rPr lang="en-GB" smtClean="0"/>
              <a:t>09:29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06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8220C73-AE32-4159-923A-1A7F0FBDC81E}" type="datetime10">
              <a:rPr lang="en-GB" smtClean="0"/>
              <a:t>09:29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731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19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8A5A60D-43E5-48E7-873F-48EF5B01DF33}" type="datetime10">
              <a:rPr lang="en-GB" smtClean="0"/>
              <a:t>09:29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066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20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9936020-9A85-4650-BA5C-C2A3E12FFB67}" type="datetime10">
              <a:rPr lang="en-GB" smtClean="0"/>
              <a:t>09:30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389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21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9936020-9A85-4650-BA5C-C2A3E12FFB67}" type="datetime10">
              <a:rPr lang="en-GB" smtClean="0"/>
              <a:t>09:30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389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5007">
              <a:defRPr/>
            </a:pPr>
            <a:fld id="{C27E5929-890B-4BCF-BF5F-C6E47E669C2E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25007">
                <a:defRPr/>
              </a:pPr>
              <a:t>22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9936020-9A85-4650-BA5C-C2A3E12FFB67}" type="datetime10">
              <a:rPr lang="en-GB" smtClean="0"/>
              <a:t>09:31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25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1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1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1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1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1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1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69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19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6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93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91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1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91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91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91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91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48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37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37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25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1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1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1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1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1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1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1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7B243-751C-449D-9796-D53BC271192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90DCC-A62B-497B-AB2E-BD11901C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5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69" r:id="rId3"/>
    <p:sldLayoutId id="2147483665" r:id="rId4"/>
    <p:sldLayoutId id="2147483663" r:id="rId5"/>
    <p:sldLayoutId id="2147483662" r:id="rId6"/>
    <p:sldLayoutId id="2147483661" r:id="rId7"/>
    <p:sldLayoutId id="2147483660" r:id="rId8"/>
    <p:sldLayoutId id="2147483650" r:id="rId9"/>
    <p:sldLayoutId id="2147483674" r:id="rId10"/>
    <p:sldLayoutId id="2147483673" r:id="rId11"/>
    <p:sldLayoutId id="2147483672" r:id="rId12"/>
    <p:sldLayoutId id="2147483666" r:id="rId13"/>
    <p:sldLayoutId id="2147483664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71" r:id="rId20"/>
    <p:sldLayoutId id="2147483670" r:id="rId21"/>
    <p:sldLayoutId id="2147483668" r:id="rId22"/>
    <p:sldLayoutId id="2147483667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7" y="3960789"/>
            <a:ext cx="3386757" cy="2904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847" y="4043597"/>
            <a:ext cx="3053803" cy="3012467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=""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20598"/>
            <a:ext cx="2172466" cy="2191726"/>
          </a:xfrm>
          <a:prstGeom prst="rect">
            <a:avLst/>
          </a:prstGeom>
        </p:spPr>
      </p:pic>
      <p:grpSp>
        <p:nvGrpSpPr>
          <p:cNvPr id="16" name="组合 41">
            <a:extLst>
              <a:ext uri="{FF2B5EF4-FFF2-40B4-BE49-F238E27FC236}">
                <a16:creationId xmlns=""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2489298" y="2180845"/>
            <a:ext cx="7724086" cy="2939431"/>
            <a:chOff x="1513192" y="1554345"/>
            <a:chExt cx="9542584" cy="2489152"/>
          </a:xfrm>
        </p:grpSpPr>
        <p:sp>
          <p:nvSpPr>
            <p:cNvPr id="19" name="Rectangle 4">
              <a:extLst>
                <a:ext uri="{FF2B5EF4-FFF2-40B4-BE49-F238E27FC236}">
                  <a16:creationId xmlns=""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=""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21" name="图片 4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7288" y="737926"/>
            <a:ext cx="3692229" cy="1987501"/>
          </a:xfrm>
          <a:prstGeom prst="rect">
            <a:avLst/>
          </a:prstGeom>
        </p:spPr>
      </p:pic>
      <p:pic>
        <p:nvPicPr>
          <p:cNvPr id="24" name="图片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57837" y="-170038"/>
            <a:ext cx="2392073" cy="2392073"/>
          </a:xfrm>
          <a:prstGeom prst="rect">
            <a:avLst/>
          </a:prstGeom>
        </p:spPr>
      </p:pic>
      <p:sp>
        <p:nvSpPr>
          <p:cNvPr id="29" name="文本框 3"/>
          <p:cNvSpPr txBox="1"/>
          <p:nvPr/>
        </p:nvSpPr>
        <p:spPr>
          <a:xfrm>
            <a:off x="5028425" y="2454499"/>
            <a:ext cx="2520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微软雅黑" panose="020B0503020204020204" pitchFamily="34" charset="-122"/>
                <a:cs typeface="+mn-cs"/>
              </a:rPr>
              <a:t>Toán lớp 4</a:t>
            </a:r>
            <a:endParaRPr kumimoji="0" lang="zh-CN" alt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54" y="6252686"/>
            <a:ext cx="2848981" cy="6053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0" y="349474"/>
            <a:ext cx="8689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12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18025" y="5046224"/>
            <a:ext cx="2495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SGK/77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46076" y="3604538"/>
            <a:ext cx="7429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CHO SỐ CÓ MỘT CHỮ SỐ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1008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5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476103" y="443446"/>
            <a:ext cx="757388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u="sng" smtClean="0">
                <a:solidFill>
                  <a:srgbClr val="0000FF"/>
                </a:solidFill>
                <a:latin typeface="HP001 4 hàng" panose="020B0603050302020204" pitchFamily="34" charset="-93"/>
              </a:rPr>
              <a:t>Bài 1.</a:t>
            </a:r>
            <a:r>
              <a:rPr lang="en-US" altLang="en-US" sz="3600" b="1" smtClean="0">
                <a:solidFill>
                  <a:srgbClr val="0000FF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-93"/>
              </a:rPr>
              <a:t>Đặt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-93"/>
              </a:rPr>
              <a:t>tính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HP001 4 hàng" panose="020B0603050302020204" pitchFamily="34" charset="-93"/>
              </a:rPr>
              <a:t>rồi</a:t>
            </a:r>
            <a:r>
              <a:rPr lang="en-US" altLang="en-US" sz="3600" b="1">
                <a:solidFill>
                  <a:srgbClr val="0000FF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600" b="1" smtClean="0">
                <a:solidFill>
                  <a:srgbClr val="0000FF"/>
                </a:solidFill>
                <a:latin typeface="HP001 4 hàng" panose="020B0603050302020204" pitchFamily="34" charset="-93"/>
              </a:rPr>
              <a:t>tính:</a:t>
            </a:r>
            <a:endParaRPr lang="en-US" altLang="en-US" sz="3600" b="1" dirty="0">
              <a:solidFill>
                <a:srgbClr val="0000FF"/>
              </a:solidFill>
              <a:latin typeface="HP001 4 hàng" panose="020B0603050302020204" pitchFamily="34" charset="-93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52600" y="1386090"/>
            <a:ext cx="8763000" cy="609600"/>
          </a:xfrm>
          <a:noFill/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a) 278157: 3                                 304968 : 4</a:t>
            </a:r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3352800" y="3124200"/>
            <a:ext cx="0" cy="9144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 flipV="1">
            <a:off x="3352800" y="3505200"/>
            <a:ext cx="1143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5" name="Line 13"/>
          <p:cNvSpPr>
            <a:spLocks noChangeShapeType="1"/>
          </p:cNvSpPr>
          <p:nvPr/>
        </p:nvSpPr>
        <p:spPr bwMode="auto">
          <a:xfrm>
            <a:off x="8534400" y="3200400"/>
            <a:ext cx="0" cy="838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6" name="Line 14"/>
          <p:cNvSpPr>
            <a:spLocks noChangeShapeType="1"/>
          </p:cNvSpPr>
          <p:nvPr/>
        </p:nvSpPr>
        <p:spPr bwMode="auto">
          <a:xfrm>
            <a:off x="8534400" y="3581400"/>
            <a:ext cx="1219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25" name="Rectangle 53"/>
          <p:cNvSpPr>
            <a:spLocks noChangeArrowheads="1"/>
          </p:cNvSpPr>
          <p:nvPr/>
        </p:nvSpPr>
        <p:spPr bwMode="auto">
          <a:xfrm>
            <a:off x="1828800" y="2057400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b) 158735 : 3	                           475908 : 5</a:t>
            </a:r>
          </a:p>
        </p:txBody>
      </p:sp>
      <p:sp>
        <p:nvSpPr>
          <p:cNvPr id="54346" name="Text Box 74"/>
          <p:cNvSpPr txBox="1">
            <a:spLocks noChangeArrowheads="1"/>
          </p:cNvSpPr>
          <p:nvPr/>
        </p:nvSpPr>
        <p:spPr bwMode="auto">
          <a:xfrm>
            <a:off x="2286000" y="3124201"/>
            <a:ext cx="2514600" cy="234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278157  3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08        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92719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21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05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27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0</a:t>
            </a:r>
          </a:p>
        </p:txBody>
      </p:sp>
      <p:sp>
        <p:nvSpPr>
          <p:cNvPr id="54347" name="Text Box 75"/>
          <p:cNvSpPr txBox="1">
            <a:spLocks noChangeArrowheads="1"/>
          </p:cNvSpPr>
          <p:nvPr/>
        </p:nvSpPr>
        <p:spPr bwMode="auto">
          <a:xfrm>
            <a:off x="7467600" y="3182939"/>
            <a:ext cx="2819400" cy="234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304968    4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24          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76242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09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16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08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0</a:t>
            </a:r>
          </a:p>
        </p:txBody>
      </p:sp>
      <p:pic>
        <p:nvPicPr>
          <p:cNvPr id="11" name="图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2" y="5058384"/>
            <a:ext cx="1636497" cy="1975083"/>
          </a:xfrm>
          <a:prstGeom prst="rect">
            <a:avLst/>
          </a:prstGeom>
        </p:spPr>
      </p:pic>
      <p:pic>
        <p:nvPicPr>
          <p:cNvPr id="12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276" y="4314422"/>
            <a:ext cx="2787729" cy="23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72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nimBg="1"/>
      <p:bldP spid="54275" grpId="0" build="p"/>
      <p:bldP spid="54277" grpId="0" animBg="1"/>
      <p:bldP spid="54278" grpId="0" animBg="1"/>
      <p:bldP spid="54285" grpId="0" animBg="1"/>
      <p:bldP spid="54286" grpId="0" animBg="1"/>
      <p:bldP spid="54325" grpId="0"/>
      <p:bldP spid="54346" grpId="0"/>
      <p:bldP spid="543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3"/>
          <p:cNvSpPr>
            <a:spLocks noChangeArrowheads="1"/>
          </p:cNvSpPr>
          <p:nvPr/>
        </p:nvSpPr>
        <p:spPr bwMode="auto">
          <a:xfrm>
            <a:off x="2057400" y="533400"/>
            <a:ext cx="807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b) 158735 : 3	                         475908 : 5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336800" y="2286001"/>
            <a:ext cx="3225800" cy="23288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158735    3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08          </a:t>
            </a: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</a:rPr>
              <a:t>52911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27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03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  05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    2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7231064" y="2133601"/>
            <a:ext cx="2674937" cy="234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475908    5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25          </a:t>
            </a: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</a:rPr>
              <a:t>95181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09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40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  08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    3</a:t>
            </a:r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3429000" y="2133600"/>
            <a:ext cx="0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>
            <a:off x="3429000" y="2590800"/>
            <a:ext cx="914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flipH="1">
            <a:off x="8382000" y="2438400"/>
            <a:ext cx="914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8382000" y="1981200"/>
            <a:ext cx="0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图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8384"/>
            <a:ext cx="1636497" cy="1975083"/>
          </a:xfrm>
          <a:prstGeom prst="rect">
            <a:avLst/>
          </a:prstGeom>
        </p:spPr>
      </p:pic>
      <p:pic>
        <p:nvPicPr>
          <p:cNvPr id="10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276" y="4314422"/>
            <a:ext cx="2787729" cy="23628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788" y="4297814"/>
            <a:ext cx="3072650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68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DE52B8-D1D9-43AE-964F-EA47B63A3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6" y="-92846"/>
            <a:ext cx="11857793" cy="6856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0414" y="598385"/>
            <a:ext cx="7202355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24" b="1" dirty="0" err="1">
                <a:latin typeface="HP001 4 hàng" panose="020B0603050302020204" pitchFamily="34" charset="0"/>
              </a:rPr>
              <a:t>Thứ</a:t>
            </a:r>
            <a:r>
              <a:rPr lang="en-US" sz="2724" b="1" dirty="0">
                <a:latin typeface="HP001 4 hàng" panose="020B0603050302020204" pitchFamily="34" charset="0"/>
              </a:rPr>
              <a:t> </a:t>
            </a:r>
            <a:r>
              <a:rPr lang="en-US" sz="2724" b="1" dirty="0" err="1">
                <a:latin typeface="HP001 4 hàng" panose="020B0603050302020204" pitchFamily="34" charset="0"/>
              </a:rPr>
              <a:t>hai</a:t>
            </a:r>
            <a:r>
              <a:rPr lang="en-US" sz="2724" b="1" dirty="0">
                <a:latin typeface="HP001 4 hàng" panose="020B0603050302020204" pitchFamily="34" charset="0"/>
              </a:rPr>
              <a:t> </a:t>
            </a:r>
            <a:r>
              <a:rPr lang="en-US" sz="2724" b="1" err="1">
                <a:latin typeface="HP001 4 hàng" panose="020B0603050302020204" pitchFamily="34" charset="0"/>
              </a:rPr>
              <a:t>ngày</a:t>
            </a:r>
            <a:r>
              <a:rPr lang="en-US" sz="2724" b="1">
                <a:latin typeface="HP001 4 hàng" panose="020B0603050302020204" pitchFamily="34" charset="0"/>
              </a:rPr>
              <a:t> </a:t>
            </a:r>
            <a:r>
              <a:rPr lang="en-US" sz="2724" b="1" smtClean="0">
                <a:latin typeface="HP001 4 hàng" panose="020B0603050302020204" pitchFamily="34" charset="0"/>
              </a:rPr>
              <a:t>7 </a:t>
            </a:r>
            <a:r>
              <a:rPr lang="en-US" sz="2724" b="1" dirty="0" err="1">
                <a:latin typeface="HP001 4 hàng" panose="020B0603050302020204" pitchFamily="34" charset="0"/>
              </a:rPr>
              <a:t>tháng</a:t>
            </a:r>
            <a:r>
              <a:rPr lang="en-US" sz="2724" b="1" dirty="0">
                <a:latin typeface="HP001 4 hàng" panose="020B0603050302020204" pitchFamily="34" charset="0"/>
              </a:rPr>
              <a:t> </a:t>
            </a:r>
            <a:r>
              <a:rPr lang="en-US" sz="2724" b="1" dirty="0" smtClean="0">
                <a:latin typeface="HP001 4 hàng" panose="020B0603050302020204" pitchFamily="34" charset="0"/>
              </a:rPr>
              <a:t>12 </a:t>
            </a:r>
            <a:r>
              <a:rPr lang="en-US" sz="2724" b="1" dirty="0">
                <a:latin typeface="HP001 4 hàng" panose="020B0603050302020204" pitchFamily="34" charset="0"/>
              </a:rPr>
              <a:t>năm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8794" y="1098173"/>
            <a:ext cx="4338114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24" b="1" dirty="0"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8898" y="1565228"/>
            <a:ext cx="8000606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24" b="1" dirty="0" smtClean="0">
                <a:latin typeface="HP001 4 hàng" panose="020B0603050302020204" pitchFamily="34" charset="0"/>
              </a:rPr>
              <a:t>Chia </a:t>
            </a:r>
            <a:r>
              <a:rPr lang="en-US" sz="2724" b="1" dirty="0" err="1" smtClean="0">
                <a:latin typeface="HP001 4 hàng" panose="020B0603050302020204" pitchFamily="34" charset="0"/>
              </a:rPr>
              <a:t>cho</a:t>
            </a:r>
            <a:r>
              <a:rPr lang="en-US" sz="2724" b="1" dirty="0" smtClean="0">
                <a:latin typeface="HP001 4 hàng" panose="020B0603050302020204" pitchFamily="34" charset="0"/>
              </a:rPr>
              <a:t> </a:t>
            </a:r>
            <a:r>
              <a:rPr lang="en-US" sz="2724" b="1" dirty="0" err="1" smtClean="0">
                <a:latin typeface="HP001 4 hàng" panose="020B0603050302020204" pitchFamily="34" charset="0"/>
              </a:rPr>
              <a:t>số</a:t>
            </a:r>
            <a:r>
              <a:rPr lang="en-US" sz="2724" b="1" dirty="0" smtClean="0">
                <a:latin typeface="HP001 4 hàng" panose="020B0603050302020204" pitchFamily="34" charset="0"/>
              </a:rPr>
              <a:t> </a:t>
            </a:r>
            <a:r>
              <a:rPr lang="en-US" sz="2724" b="1" dirty="0" err="1" smtClean="0">
                <a:latin typeface="HP001 4 hàng" panose="020B0603050302020204" pitchFamily="34" charset="0"/>
              </a:rPr>
              <a:t>có</a:t>
            </a:r>
            <a:r>
              <a:rPr lang="en-US" sz="2724" b="1" dirty="0" smtClean="0">
                <a:latin typeface="HP001 4 hàng" panose="020B0603050302020204" pitchFamily="34" charset="0"/>
              </a:rPr>
              <a:t> </a:t>
            </a:r>
            <a:r>
              <a:rPr lang="en-US" sz="2724" b="1" dirty="0" err="1" smtClean="0">
                <a:latin typeface="HP001 4 hàng" panose="020B0603050302020204" pitchFamily="34" charset="0"/>
              </a:rPr>
              <a:t>một</a:t>
            </a:r>
            <a:r>
              <a:rPr lang="en-US" sz="2724" b="1" dirty="0" smtClean="0">
                <a:latin typeface="HP001 4 hàng" panose="020B0603050302020204" pitchFamily="34" charset="0"/>
              </a:rPr>
              <a:t> </a:t>
            </a:r>
            <a:r>
              <a:rPr lang="en-US" sz="2724" b="1" err="1" smtClean="0">
                <a:latin typeface="HP001 4 hàng" panose="020B0603050302020204" pitchFamily="34" charset="0"/>
              </a:rPr>
              <a:t>chữ</a:t>
            </a:r>
            <a:r>
              <a:rPr lang="en-US" sz="2724" b="1" smtClean="0">
                <a:latin typeface="HP001 4 hàng" panose="020B0603050302020204" pitchFamily="34" charset="0"/>
              </a:rPr>
              <a:t> số</a:t>
            </a:r>
            <a:endParaRPr lang="en-US" sz="2724" b="1" dirty="0">
              <a:latin typeface="HP001 4 hàng" panose="020B06030503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2698" y="2015953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4596" y="2049638"/>
            <a:ext cx="4338114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24" b="1" err="1" smtClean="0">
                <a:latin typeface="HP001 4 hàng" panose="020B0603050302020204" pitchFamily="34" charset="0"/>
              </a:rPr>
              <a:t>Bài</a:t>
            </a:r>
            <a:r>
              <a:rPr lang="en-US" sz="2724" b="1" smtClean="0">
                <a:latin typeface="HP001 4 hàng" panose="020B0603050302020204" pitchFamily="34" charset="0"/>
              </a:rPr>
              <a:t> 1</a:t>
            </a:r>
            <a:endParaRPr lang="en-US" sz="2724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7386" y="2527503"/>
            <a:ext cx="4338114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24" b="1" dirty="0" smtClean="0">
                <a:latin typeface="HP001 4 hàng" panose="020B0603050302020204" pitchFamily="34" charset="0"/>
              </a:rPr>
              <a:t>a</a:t>
            </a:r>
            <a:r>
              <a:rPr lang="en-US" sz="2724" b="1" smtClean="0">
                <a:latin typeface="HP001 4 hàng" panose="020B0603050302020204" pitchFamily="34" charset="0"/>
              </a:rPr>
              <a:t>)  278 157     </a:t>
            </a:r>
            <a:r>
              <a:rPr lang="en-US" sz="2724" b="1" dirty="0" smtClean="0">
                <a:latin typeface="HP001 4 hàng" panose="020B0603050302020204" pitchFamily="34" charset="0"/>
              </a:rPr>
              <a:t>3</a:t>
            </a:r>
            <a:endParaRPr lang="en-US" sz="2724" b="1" dirty="0">
              <a:latin typeface="HP001 4 hàng" panose="020B06030503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663909" y="2289084"/>
            <a:ext cx="0" cy="103016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50846" y="2960675"/>
            <a:ext cx="129342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57885" y="2523805"/>
            <a:ext cx="4338114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24" b="1" dirty="0" smtClean="0">
                <a:latin typeface="HP001 4 hàng" panose="020B0603050302020204" pitchFamily="34" charset="0"/>
              </a:rPr>
              <a:t>304 968     4</a:t>
            </a:r>
            <a:endParaRPr lang="en-US" sz="2724" b="1" dirty="0">
              <a:latin typeface="HP001 4 hàng" panose="020B06030503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8102637" y="2950445"/>
            <a:ext cx="129342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064176" y="2284737"/>
            <a:ext cx="0" cy="103016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49912" y="5909775"/>
            <a:ext cx="4338114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24" b="1" dirty="0">
                <a:latin typeface="HP001 4 hàng" panose="020B0603050302020204" pitchFamily="34" charset="0"/>
              </a:rPr>
              <a:t>b</a:t>
            </a:r>
            <a:r>
              <a:rPr lang="en-US" sz="2724" b="1" smtClean="0">
                <a:latin typeface="HP001 4 hàng" panose="020B0603050302020204" pitchFamily="34" charset="0"/>
              </a:rPr>
              <a:t>)  158 735     </a:t>
            </a:r>
            <a:r>
              <a:rPr lang="en-US" sz="2724" b="1" dirty="0" smtClean="0">
                <a:latin typeface="HP001 4 hàng" panose="020B0603050302020204" pitchFamily="34" charset="0"/>
              </a:rPr>
              <a:t>3</a:t>
            </a:r>
            <a:endParaRPr lang="en-US" sz="2724" b="1" dirty="0">
              <a:latin typeface="HP001 4 hàng" panose="020B06030503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676435" y="5671356"/>
            <a:ext cx="0" cy="103016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663372" y="6342947"/>
            <a:ext cx="129342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70411" y="5889748"/>
            <a:ext cx="4338114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24" b="1" dirty="0" smtClean="0">
                <a:latin typeface="HP001 4 hàng" panose="020B0603050302020204" pitchFamily="34" charset="0"/>
              </a:rPr>
              <a:t>475 908     5</a:t>
            </a:r>
            <a:endParaRPr lang="en-US" sz="2724" b="1" dirty="0">
              <a:latin typeface="HP001 4 hàng" panose="020B06030503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8115163" y="6332717"/>
            <a:ext cx="129342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076702" y="5667009"/>
            <a:ext cx="0" cy="103016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5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584915" y="60187"/>
            <a:ext cx="11121981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lgDashDotDot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0000FF"/>
                </a:solidFill>
                <a:latin typeface="HP001 4 hàng" panose="020B0603050302020204" pitchFamily="34" charset="-93"/>
              </a:rPr>
              <a:t>Bài</a:t>
            </a:r>
            <a:r>
              <a:rPr lang="en-US" altLang="en-US" sz="3600" b="1" u="sng" dirty="0">
                <a:solidFill>
                  <a:srgbClr val="0000FF"/>
                </a:solidFill>
                <a:latin typeface="HP001 4 hàng" panose="020B0603050302020204" pitchFamily="34" charset="-93"/>
              </a:rPr>
              <a:t> 2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4 hàng" panose="020B0603050302020204" pitchFamily="34" charset="-93"/>
              </a:rPr>
              <a:t>.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4 hàng" panose="020B0603050302020204" pitchFamily="34" charset="-93"/>
              </a:rPr>
              <a:t>Người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4 hàng" panose="020B0603050302020204" pitchFamily="34" charset="-93"/>
              </a:rPr>
              <a:t> ta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4 hàng" panose="020B0603050302020204" pitchFamily="34" charset="-93"/>
              </a:rPr>
              <a:t>đổ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4 hàng" panose="020B0603050302020204" pitchFamily="34" charset="-93"/>
              </a:rPr>
              <a:t>đều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4 hàng" panose="020B0603050302020204" pitchFamily="34" charset="-93"/>
              </a:rPr>
              <a:t> 128 610l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4 hàng" panose="020B0603050302020204" pitchFamily="34" charset="-93"/>
              </a:rPr>
              <a:t>xăng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4 hàng" panose="020B0603050302020204" pitchFamily="34" charset="-93"/>
              </a:rPr>
              <a:t>vào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4 hàng" panose="020B0603050302020204" pitchFamily="34" charset="-93"/>
              </a:rPr>
              <a:t> 6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4 hàng" panose="020B0603050302020204" pitchFamily="34" charset="-93"/>
              </a:rPr>
              <a:t>bể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4 hàng" panose="020B0603050302020204" pitchFamily="34" charset="-93"/>
              </a:rPr>
              <a:t>.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4 hàng" panose="020B0603050302020204" pitchFamily="34" charset="-93"/>
              </a:rPr>
              <a:t>Hỏi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4 hàng" panose="020B0603050302020204" pitchFamily="34" charset="-93"/>
              </a:rPr>
              <a:t>mỗi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4 hàng" panose="020B0603050302020204" pitchFamily="34" charset="-93"/>
              </a:rPr>
              <a:t>bể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4 hàng" panose="020B0603050302020204" pitchFamily="34" charset="-93"/>
              </a:rPr>
              <a:t>có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4 hàng" panose="020B0603050302020204" pitchFamily="34" charset="-93"/>
              </a:rPr>
              <a:t>bao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4 hàng" panose="020B0603050302020204" pitchFamily="34" charset="-93"/>
              </a:rPr>
              <a:t>nhiêu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4 hàng" panose="020B0603050302020204" pitchFamily="34" charset="-93"/>
              </a:rPr>
              <a:t>lít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4 hàng" panose="020B0603050302020204" pitchFamily="34" charset="-93"/>
              </a:rPr>
              <a:t>xăng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4 hàng" panose="020B0603050302020204" pitchFamily="34" charset="-93"/>
              </a:rPr>
              <a:t>?</a:t>
            </a:r>
            <a:endParaRPr lang="en-US" altLang="en-US" sz="3600" b="1" dirty="0">
              <a:solidFill>
                <a:srgbClr val="0000FF"/>
              </a:solidFill>
              <a:latin typeface="HP001 4 hàng" panose="020B0603050302020204" pitchFamily="34" charset="-93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981200" y="2368640"/>
            <a:ext cx="297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u="sng" err="1">
                <a:solidFill>
                  <a:srgbClr val="CC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3200" u="sng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u="sng" smtClean="0">
                <a:solidFill>
                  <a:srgbClr val="CC0000"/>
                </a:solidFill>
                <a:latin typeface="Times New Roman" panose="02020603050405020304" pitchFamily="18" charset="0"/>
              </a:rPr>
              <a:t>tắt:</a:t>
            </a:r>
            <a:endParaRPr lang="en-US" altLang="en-US" sz="3200" u="sng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600200" y="3054441"/>
            <a:ext cx="3352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6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128 610 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l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xăng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529445" y="3500757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latin typeface="Comic Sans MS" panose="030F0702030302020204" pitchFamily="66" charset="0"/>
              </a:rPr>
              <a:t>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…….l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xăng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2294" name="Line 9"/>
          <p:cNvSpPr>
            <a:spLocks noChangeShapeType="1"/>
          </p:cNvSpPr>
          <p:nvPr/>
        </p:nvSpPr>
        <p:spPr bwMode="auto">
          <a:xfrm>
            <a:off x="5129816" y="2252040"/>
            <a:ext cx="3810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5867400" y="2292441"/>
            <a:ext cx="281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u="sng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u="sng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u="sng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3600" u="sng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5257800" y="3130640"/>
            <a:ext cx="502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Số lít xăng ở mỗi bể có </a:t>
            </a:r>
            <a:r>
              <a:rPr lang="en-US" altLang="en-US" sz="3200" smtClean="0">
                <a:solidFill>
                  <a:srgbClr val="0000FF"/>
                </a:solidFill>
                <a:latin typeface="Times New Roman" panose="02020603050405020304" pitchFamily="18" charset="0"/>
              </a:rPr>
              <a:t>là:</a:t>
            </a:r>
            <a:endParaRPr lang="en-US" altLang="en-US" sz="32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5426529" y="3963401"/>
            <a:ext cx="4953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128 610 : 6 = 21 435 ( 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l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5715000" y="4730841"/>
            <a:ext cx="46482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21 </a:t>
            </a:r>
            <a:r>
              <a:rPr lang="en-US" altLang="en-US" sz="3200" smtClean="0">
                <a:solidFill>
                  <a:srgbClr val="0000FF"/>
                </a:solidFill>
                <a:latin typeface="Times New Roman" panose="02020603050405020304" pitchFamily="18" charset="0"/>
              </a:rPr>
              <a:t>435 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xăng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7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5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/>
      <p:bldP spid="65542" grpId="0"/>
      <p:bldP spid="65546" grpId="0"/>
      <p:bldP spid="655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DE52B8-D1D9-43AE-964F-EA47B63A3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6" y="-92846"/>
            <a:ext cx="11857793" cy="68568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4728" y="603565"/>
            <a:ext cx="4338114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24" b="1" err="1" smtClean="0">
                <a:latin typeface="HP001 4 hàng" panose="020B0603050302020204" pitchFamily="34" charset="0"/>
              </a:rPr>
              <a:t>Bài</a:t>
            </a:r>
            <a:r>
              <a:rPr lang="en-US" sz="2724" b="1" smtClean="0">
                <a:latin typeface="HP001 4 hàng" panose="020B0603050302020204" pitchFamily="34" charset="0"/>
              </a:rPr>
              <a:t> 2</a:t>
            </a:r>
            <a:endParaRPr lang="en-US" sz="2724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4762" y="1098786"/>
            <a:ext cx="8000606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24" b="1" err="1" smtClean="0">
                <a:latin typeface="HP001 4 hàng" panose="020B0603050302020204" pitchFamily="34" charset="0"/>
              </a:rPr>
              <a:t>Bài</a:t>
            </a:r>
            <a:r>
              <a:rPr lang="en-US" sz="2724" b="1" smtClean="0">
                <a:latin typeface="HP001 4 hàng" panose="020B0603050302020204" pitchFamily="34" charset="0"/>
              </a:rPr>
              <a:t> giải:</a:t>
            </a:r>
            <a:endParaRPr lang="en-US" sz="2724" b="1" dirty="0">
              <a:latin typeface="HP001 4 hàng" panose="020B06030503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2032282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64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22" y="174864"/>
            <a:ext cx="8685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B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BZ" sz="2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BZ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426 </a:t>
            </a:r>
            <a:r>
              <a:rPr lang="en-B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127 :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6310" y="1676136"/>
            <a:ext cx="47853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213 063 (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1)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17387" y="1751408"/>
            <a:ext cx="4277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213 061 (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5)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17387" y="2589692"/>
            <a:ext cx="4147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213 061 (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6)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10-Point Star 18"/>
          <p:cNvSpPr/>
          <p:nvPr/>
        </p:nvSpPr>
        <p:spPr>
          <a:xfrm>
            <a:off x="9413110" y="22826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1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67512" y="2480855"/>
            <a:ext cx="4237506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213 062 (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3)</a:t>
            </a:r>
            <a:r>
              <a:rPr lang="nl-NL" sz="2800" dirty="0"/>
              <a:t>	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90311" y="1711350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340760" y="2578983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340761" y="1804182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44216" y="2529919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90311" y="1725200"/>
            <a:ext cx="745999" cy="640536"/>
          </a:xfrm>
          <a:prstGeom prst="ellipse">
            <a:avLst/>
          </a:prstGeom>
          <a:solidFill>
            <a:srgbClr val="C0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09099" y="4167057"/>
            <a:ext cx="3918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GIỎI LẮM!</a:t>
            </a:r>
          </a:p>
        </p:txBody>
      </p:sp>
      <p:sp>
        <p:nvSpPr>
          <p:cNvPr id="27" name="Smiley Face 26"/>
          <p:cNvSpPr/>
          <p:nvPr/>
        </p:nvSpPr>
        <p:spPr>
          <a:xfrm>
            <a:off x="2818834" y="4989201"/>
            <a:ext cx="966651" cy="757646"/>
          </a:xfrm>
          <a:prstGeom prst="smileyFac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10-Point Star 27"/>
          <p:cNvSpPr/>
          <p:nvPr/>
        </p:nvSpPr>
        <p:spPr>
          <a:xfrm>
            <a:off x="9437519" y="261682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2</a:t>
            </a:r>
          </a:p>
        </p:txBody>
      </p:sp>
      <p:sp>
        <p:nvSpPr>
          <p:cNvPr id="29" name="10-Point Star 28"/>
          <p:cNvSpPr/>
          <p:nvPr/>
        </p:nvSpPr>
        <p:spPr>
          <a:xfrm>
            <a:off x="9425302" y="218559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3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0" name="10-Point Star 29"/>
          <p:cNvSpPr/>
          <p:nvPr/>
        </p:nvSpPr>
        <p:spPr>
          <a:xfrm>
            <a:off x="9463351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4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1" name="10-Point Star 30"/>
          <p:cNvSpPr/>
          <p:nvPr/>
        </p:nvSpPr>
        <p:spPr>
          <a:xfrm>
            <a:off x="9450673" y="23517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5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2" name="10-Point Star 31"/>
          <p:cNvSpPr/>
          <p:nvPr/>
        </p:nvSpPr>
        <p:spPr>
          <a:xfrm>
            <a:off x="9461928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6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3" name="10-Point Star 32"/>
          <p:cNvSpPr/>
          <p:nvPr/>
        </p:nvSpPr>
        <p:spPr>
          <a:xfrm>
            <a:off x="9473183" y="22686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7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4" name="10-Point Star 33"/>
          <p:cNvSpPr/>
          <p:nvPr/>
        </p:nvSpPr>
        <p:spPr>
          <a:xfrm>
            <a:off x="9454856" y="236716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8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5" name="10-Point Star 34"/>
          <p:cNvSpPr/>
          <p:nvPr/>
        </p:nvSpPr>
        <p:spPr>
          <a:xfrm>
            <a:off x="9478914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9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6" name="10-Point Star 35"/>
          <p:cNvSpPr/>
          <p:nvPr/>
        </p:nvSpPr>
        <p:spPr>
          <a:xfrm>
            <a:off x="9473308" y="192053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10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8" name="Horizontal Scroll 37"/>
          <p:cNvSpPr/>
          <p:nvPr/>
        </p:nvSpPr>
        <p:spPr>
          <a:xfrm>
            <a:off x="8910271" y="144268"/>
            <a:ext cx="26873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orizontal Scroll 40"/>
          <p:cNvSpPr/>
          <p:nvPr/>
        </p:nvSpPr>
        <p:spPr>
          <a:xfrm>
            <a:off x="6524770" y="4034535"/>
            <a:ext cx="38961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CHÍNH XÁC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7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7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6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9" grpId="0" animBg="1"/>
      <p:bldP spid="19" grpId="1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22" y="174864"/>
            <a:ext cx="8685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B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B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B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B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10-Point Star 18"/>
          <p:cNvSpPr/>
          <p:nvPr/>
        </p:nvSpPr>
        <p:spPr>
          <a:xfrm>
            <a:off x="9413110" y="22826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1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583290" y="3156569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2" name="Oval 21"/>
          <p:cNvSpPr/>
          <p:nvPr/>
        </p:nvSpPr>
        <p:spPr>
          <a:xfrm>
            <a:off x="562236" y="1016500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606243" y="1242876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98861" y="2931142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583290" y="3142066"/>
            <a:ext cx="745999" cy="640536"/>
          </a:xfrm>
          <a:prstGeom prst="ellipse">
            <a:avLst/>
          </a:prstGeom>
          <a:solidFill>
            <a:srgbClr val="C0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75009" y="5004342"/>
            <a:ext cx="3918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GIỎI LẮM!</a:t>
            </a:r>
          </a:p>
        </p:txBody>
      </p:sp>
      <p:sp>
        <p:nvSpPr>
          <p:cNvPr id="27" name="Smiley Face 26"/>
          <p:cNvSpPr/>
          <p:nvPr/>
        </p:nvSpPr>
        <p:spPr>
          <a:xfrm>
            <a:off x="2684744" y="5826486"/>
            <a:ext cx="966651" cy="757646"/>
          </a:xfrm>
          <a:prstGeom prst="smileyFac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10-Point Star 27"/>
          <p:cNvSpPr/>
          <p:nvPr/>
        </p:nvSpPr>
        <p:spPr>
          <a:xfrm>
            <a:off x="9437519" y="261682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2</a:t>
            </a:r>
          </a:p>
        </p:txBody>
      </p:sp>
      <p:sp>
        <p:nvSpPr>
          <p:cNvPr id="29" name="10-Point Star 28"/>
          <p:cNvSpPr/>
          <p:nvPr/>
        </p:nvSpPr>
        <p:spPr>
          <a:xfrm>
            <a:off x="9425302" y="218559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3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0" name="10-Point Star 29"/>
          <p:cNvSpPr/>
          <p:nvPr/>
        </p:nvSpPr>
        <p:spPr>
          <a:xfrm>
            <a:off x="9463351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4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1" name="10-Point Star 30"/>
          <p:cNvSpPr/>
          <p:nvPr/>
        </p:nvSpPr>
        <p:spPr>
          <a:xfrm>
            <a:off x="9450673" y="23517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5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2" name="10-Point Star 31"/>
          <p:cNvSpPr/>
          <p:nvPr/>
        </p:nvSpPr>
        <p:spPr>
          <a:xfrm>
            <a:off x="9461928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6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3" name="10-Point Star 32"/>
          <p:cNvSpPr/>
          <p:nvPr/>
        </p:nvSpPr>
        <p:spPr>
          <a:xfrm>
            <a:off x="9473183" y="22686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7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4" name="10-Point Star 33"/>
          <p:cNvSpPr/>
          <p:nvPr/>
        </p:nvSpPr>
        <p:spPr>
          <a:xfrm>
            <a:off x="9454856" y="236716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8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5" name="10-Point Star 34"/>
          <p:cNvSpPr/>
          <p:nvPr/>
        </p:nvSpPr>
        <p:spPr>
          <a:xfrm>
            <a:off x="9478914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9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6" name="10-Point Star 35"/>
          <p:cNvSpPr/>
          <p:nvPr/>
        </p:nvSpPr>
        <p:spPr>
          <a:xfrm>
            <a:off x="9473308" y="192053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10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8" name="Horizontal Scroll 37"/>
          <p:cNvSpPr/>
          <p:nvPr/>
        </p:nvSpPr>
        <p:spPr>
          <a:xfrm>
            <a:off x="8910271" y="144268"/>
            <a:ext cx="26873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orizontal Scroll 40"/>
          <p:cNvSpPr/>
          <p:nvPr/>
        </p:nvSpPr>
        <p:spPr>
          <a:xfrm>
            <a:off x="6345578" y="5117048"/>
            <a:ext cx="38961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CHÍNH XÁC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ine 6"/>
          <p:cNvSpPr>
            <a:spLocks noChangeShapeType="1"/>
          </p:cNvSpPr>
          <p:nvPr/>
        </p:nvSpPr>
        <p:spPr bwMode="auto">
          <a:xfrm flipH="1">
            <a:off x="3554661" y="1401539"/>
            <a:ext cx="0" cy="685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3554661" y="1782539"/>
            <a:ext cx="457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1344860" y="990149"/>
            <a:ext cx="3661565" cy="15813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067	  57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   4</a:t>
            </a:r>
          </a:p>
        </p:txBody>
      </p:sp>
      <p:sp>
        <p:nvSpPr>
          <p:cNvPr id="42" name="Line 24"/>
          <p:cNvSpPr>
            <a:spLocks noChangeShapeType="1"/>
          </p:cNvSpPr>
          <p:nvPr/>
        </p:nvSpPr>
        <p:spPr bwMode="auto">
          <a:xfrm>
            <a:off x="3326061" y="1172939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25"/>
          <p:cNvSpPr>
            <a:spLocks noChangeShapeType="1"/>
          </p:cNvSpPr>
          <p:nvPr/>
        </p:nvSpPr>
        <p:spPr bwMode="auto">
          <a:xfrm>
            <a:off x="3326061" y="1477739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1381486" y="2965061"/>
            <a:ext cx="3598723" cy="157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067	   506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 13</a:t>
            </a:r>
          </a:p>
        </p:txBody>
      </p:sp>
      <p:sp>
        <p:nvSpPr>
          <p:cNvPr id="46" name="Line 28"/>
          <p:cNvSpPr>
            <a:spLocks noChangeShapeType="1"/>
          </p:cNvSpPr>
          <p:nvPr/>
        </p:nvSpPr>
        <p:spPr bwMode="auto">
          <a:xfrm>
            <a:off x="3443509" y="307936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29"/>
          <p:cNvSpPr>
            <a:spLocks noChangeShapeType="1"/>
          </p:cNvSpPr>
          <p:nvPr/>
        </p:nvSpPr>
        <p:spPr bwMode="auto">
          <a:xfrm>
            <a:off x="3456209" y="3422261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6491774" y="3156569"/>
            <a:ext cx="3124200" cy="157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0 67	  507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4       </a:t>
            </a:r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>
            <a:off x="8396774" y="3232769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396774" y="3613769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6494469" y="1168566"/>
            <a:ext cx="3124200" cy="157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0 67	  </a:t>
            </a:r>
            <a:r>
              <a:rPr lang="en-US" altLang="en-US" sz="2400" dirty="0" smtClean="0"/>
              <a:t>57</a:t>
            </a:r>
            <a:endParaRPr lang="en-US" altLang="en-US" sz="2400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</a:t>
            </a:r>
            <a:r>
              <a:rPr lang="en-US" altLang="en-US" sz="2400" dirty="0" smtClean="0"/>
              <a:t>5       </a:t>
            </a:r>
            <a:endParaRPr lang="en-US" altLang="en-US" sz="2400" dirty="0"/>
          </a:p>
        </p:txBody>
      </p:sp>
      <p:sp>
        <p:nvSpPr>
          <p:cNvPr id="55" name="Line 26"/>
          <p:cNvSpPr>
            <a:spLocks noChangeShapeType="1"/>
          </p:cNvSpPr>
          <p:nvPr/>
        </p:nvSpPr>
        <p:spPr bwMode="auto">
          <a:xfrm>
            <a:off x="8399469" y="1244766"/>
            <a:ext cx="0" cy="6858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Line 27"/>
          <p:cNvSpPr>
            <a:spLocks noChangeShapeType="1"/>
          </p:cNvSpPr>
          <p:nvPr/>
        </p:nvSpPr>
        <p:spPr bwMode="auto">
          <a:xfrm>
            <a:off x="8399469" y="1625766"/>
            <a:ext cx="6858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xit" presetSubtype="2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7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6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19" grpId="1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0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4" grpId="0" animBg="1"/>
      <p:bldP spid="55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=""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17" name="Picture 5" descr="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54" y="1944938"/>
            <a:ext cx="6948710" cy="487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102334" y="2718009"/>
            <a:ext cx="274404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7200" b="1" dirty="0" smtClean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Dặn dò</a:t>
            </a:r>
            <a:endParaRPr lang="en-US" sz="7200" b="1" dirty="0">
              <a:ln w="22225">
                <a:solidFill>
                  <a:srgbClr val="FD7F77">
                    <a:lumMod val="75000"/>
                  </a:srgbClr>
                </a:solidFill>
                <a:prstDash val="solid"/>
              </a:ln>
              <a:solidFill>
                <a:srgbClr val="FD7F77">
                  <a:lumMod val="60000"/>
                  <a:lumOff val="40000"/>
                </a:srgbClr>
              </a:solidFill>
              <a:latin typeface="iCiel Cadena" panose="02000503000000020004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616402" y="902934"/>
            <a:ext cx="5296154" cy="1815075"/>
            <a:chOff x="1804022" y="3652025"/>
            <a:chExt cx="8823534" cy="1056159"/>
          </a:xfrm>
        </p:grpSpPr>
        <p:sp>
          <p:nvSpPr>
            <p:cNvPr id="20" name="Rounded Rectangle 19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14482" y="3855397"/>
              <a:ext cx="6813076" cy="8059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Xem lại</a:t>
              </a:r>
              <a:r>
                <a:rPr kumimoji="0" lang="en-US" sz="2800" b="0" i="0" u="none" strike="noStrike" kern="1200" cap="none" spc="0" normalizeH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phần kiến thức vừa học</a:t>
              </a:r>
              <a:endParaRPr kumimoji="0" lang="en-US" sz="28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6402" y="3048464"/>
            <a:ext cx="5296154" cy="1815075"/>
            <a:chOff x="1804022" y="3652025"/>
            <a:chExt cx="8823534" cy="1056159"/>
          </a:xfrm>
        </p:grpSpPr>
        <p:sp>
          <p:nvSpPr>
            <p:cNvPr id="23" name="Rounded Rectangle 22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57656" y="3979588"/>
              <a:ext cx="7669902" cy="3984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Hoàn</a:t>
              </a:r>
              <a:r>
                <a:rPr kumimoji="0" lang="en-US" sz="2800" b="0" i="0" u="none" strike="noStrike" kern="1200" cap="none" spc="0" normalizeH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thành </a:t>
              </a:r>
              <a:r>
                <a:rPr lang="en-US" sz="2800" dirty="0" smtClean="0">
                  <a:ln w="0"/>
                  <a:solidFill>
                    <a:srgbClr val="00206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VBT Toán</a:t>
              </a:r>
              <a:r>
                <a:rPr kumimoji="0" lang="en-US" sz="2800" b="0" i="0" u="none" strike="noStrike" kern="1200" cap="none" spc="0" normalizeH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.</a:t>
              </a:r>
              <a:endParaRPr kumimoji="0" lang="en-US" sz="28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752A4-147A-43A0-A499-FB57DA165A32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09:29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54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46" y="571709"/>
            <a:ext cx="8501145" cy="47043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grpSp>
        <p:nvGrpSpPr>
          <p:cNvPr id="4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D79C07-16BD-4ECD-BA41-D87802FBB0BB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09:29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3350" y="3541508"/>
            <a:ext cx="8149935" cy="141175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570793"/>
              </a:avLst>
            </a:prstTxWarp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Hẹn</a:t>
            </a:r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gặp</a:t>
            </a:r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lại</a:t>
            </a:r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 </a:t>
            </a:r>
            <a:r>
              <a:rPr lang="en-US" sz="6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các</a:t>
            </a:r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HP001 4 hàng" panose="020B0603050302020204" pitchFamily="34" charset="-93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96021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245" y="1888431"/>
            <a:ext cx="12129756" cy="4665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=""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8785AB1A-D371-B84B-8854-AA85B6D3F139}"/>
              </a:ext>
            </a:extLst>
          </p:cNvPr>
          <p:cNvSpPr txBox="1">
            <a:spLocks/>
          </p:cNvSpPr>
          <p:nvPr/>
        </p:nvSpPr>
        <p:spPr>
          <a:xfrm>
            <a:off x="705393" y="3035828"/>
            <a:ext cx="91558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được phép chia một số có nhiều chữ số cho số có một chữ số (chia hết, chia có dư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A48A6690-26D0-9F47-AE1F-CEC5C2608B79}"/>
              </a:ext>
            </a:extLst>
          </p:cNvPr>
          <p:cNvSpPr txBox="1">
            <a:spLocks/>
          </p:cNvSpPr>
          <p:nvPr/>
        </p:nvSpPr>
        <p:spPr>
          <a:xfrm>
            <a:off x="705394" y="2291286"/>
            <a:ext cx="11486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chia số có nhiều chữ  số cho số có một chữ 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A6A57075-BC02-4444-8188-B3B7204CB8F0}"/>
              </a:ext>
            </a:extLst>
          </p:cNvPr>
          <p:cNvSpPr txBox="1">
            <a:spLocks/>
          </p:cNvSpPr>
          <p:nvPr/>
        </p:nvSpPr>
        <p:spPr>
          <a:xfrm>
            <a:off x="858778" y="4086406"/>
            <a:ext cx="8510509" cy="2081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PC, NL:</a:t>
            </a: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HS tích cực, cẩn thận khi làm bài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lực tự học, NL giải quyết vấn đề và sáng tạo, NL tư duy - lập luận logic.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A6923BA-ABC9-3B4D-AC07-0902F66DC3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1" b="92842" l="7270" r="94504">
                        <a14:foregroundMark x1="51064" y1="29067" x2="51064" y2="29067"/>
                        <a14:foregroundMark x1="60993" y1="30152" x2="60993" y2="30152"/>
                        <a14:foregroundMark x1="68972" y1="49241" x2="68972" y2="49241"/>
                        <a14:foregroundMark x1="67021" y1="44902" x2="83511" y2="42299"/>
                        <a14:foregroundMark x1="83511" y1="42299" x2="89007" y2="47505"/>
                        <a14:foregroundMark x1="89007" y1="47505" x2="88830" y2="55965"/>
                        <a14:foregroundMark x1="88830" y1="55965" x2="92376" y2="62907"/>
                        <a14:foregroundMark x1="92376" y1="62907" x2="87589" y2="68330"/>
                        <a14:foregroundMark x1="87589" y1="68330" x2="87411" y2="68330"/>
                        <a14:foregroundMark x1="68085" y1="44902" x2="77128" y2="43384"/>
                        <a14:foregroundMark x1="77128" y1="43384" x2="83865" y2="43601"/>
                        <a14:foregroundMark x1="83865" y1="43601" x2="89362" y2="48590"/>
                        <a14:foregroundMark x1="89362" y1="48590" x2="89539" y2="49241"/>
                        <a14:foregroundMark x1="69149" y1="45119" x2="83688" y2="40781"/>
                        <a14:foregroundMark x1="83688" y1="40781" x2="89716" y2="44469"/>
                        <a14:foregroundMark x1="89716" y1="44469" x2="89894" y2="49892"/>
                        <a14:foregroundMark x1="67908" y1="44252" x2="74645" y2="44469"/>
                        <a14:foregroundMark x1="74645" y1="44469" x2="89716" y2="40781"/>
                        <a14:foregroundMark x1="89716" y1="40781" x2="90426" y2="49892"/>
                        <a14:foregroundMark x1="90426" y1="49892" x2="89007" y2="58134"/>
                        <a14:foregroundMark x1="89007" y1="58134" x2="90248" y2="59002"/>
                        <a14:foregroundMark x1="73582" y1="39696" x2="76064" y2="31236"/>
                        <a14:foregroundMark x1="76064" y1="31236" x2="70922" y2="15184"/>
                        <a14:foregroundMark x1="70922" y1="15184" x2="65780" y2="9111"/>
                        <a14:foregroundMark x1="65780" y1="9111" x2="58511" y2="8026"/>
                        <a14:foregroundMark x1="58511" y1="8026" x2="51773" y2="9328"/>
                        <a14:foregroundMark x1="51773" y1="9328" x2="45922" y2="13449"/>
                        <a14:foregroundMark x1="45922" y1="13449" x2="39539" y2="36876"/>
                        <a14:foregroundMark x1="39539" y1="36876" x2="40071" y2="45119"/>
                        <a14:foregroundMark x1="40071" y1="45119" x2="35106" y2="29501"/>
                        <a14:foregroundMark x1="35106" y1="29501" x2="29255" y2="25380"/>
                        <a14:foregroundMark x1="29255" y1="25380" x2="28723" y2="33623"/>
                        <a14:foregroundMark x1="28723" y1="33623" x2="24291" y2="26898"/>
                        <a14:foregroundMark x1="24291" y1="26898" x2="18085" y2="22993"/>
                        <a14:foregroundMark x1="18085" y1="22993" x2="6383" y2="31453"/>
                        <a14:foregroundMark x1="6383" y1="31453" x2="7624" y2="42082"/>
                        <a14:foregroundMark x1="7624" y1="42082" x2="11348" y2="49458"/>
                        <a14:foregroundMark x1="11348" y1="49458" x2="11348" y2="57918"/>
                        <a14:foregroundMark x1="11348" y1="57918" x2="7270" y2="64642"/>
                        <a14:foregroundMark x1="7270" y1="64642" x2="10106" y2="68764"/>
                        <a14:foregroundMark x1="10816" y1="68980" x2="10993" y2="85683"/>
                        <a14:foregroundMark x1="10993" y1="85683" x2="12943" y2="69631"/>
                        <a14:foregroundMark x1="9752" y1="82213" x2="8865" y2="89805"/>
                        <a14:foregroundMark x1="14894" y1="88286" x2="11525" y2="88720"/>
                        <a14:foregroundMark x1="9043" y1="89805" x2="33688" y2="85683"/>
                        <a14:foregroundMark x1="33688" y1="85683" x2="54610" y2="86768"/>
                        <a14:foregroundMark x1="54610" y1="86768" x2="58688" y2="86551"/>
                        <a14:foregroundMark x1="12057" y1="90239" x2="29787" y2="92842"/>
                        <a14:foregroundMark x1="29787" y1="92842" x2="58865" y2="87852"/>
                        <a14:foregroundMark x1="58865" y1="87852" x2="60461" y2="87852"/>
                        <a14:foregroundMark x1="47340" y1="89805" x2="64184" y2="90022"/>
                        <a14:foregroundMark x1="64184" y1="90022" x2="78901" y2="86985"/>
                        <a14:foregroundMark x1="78901" y1="86985" x2="85284" y2="90022"/>
                        <a14:foregroundMark x1="85284" y1="90022" x2="92376" y2="88503"/>
                        <a14:foregroundMark x1="92376" y1="88503" x2="94326" y2="88937"/>
                        <a14:foregroundMark x1="64716" y1="90672" x2="78546" y2="89588"/>
                        <a14:foregroundMark x1="78546" y1="89588" x2="83688" y2="90889"/>
                        <a14:foregroundMark x1="92730" y1="86768" x2="89894" y2="78742"/>
                        <a14:foregroundMark x1="89894" y1="78742" x2="89716" y2="70282"/>
                        <a14:foregroundMark x1="89716" y1="70282" x2="93794" y2="62690"/>
                        <a14:foregroundMark x1="91489" y1="68980" x2="94326" y2="63774"/>
                        <a14:foregroundMark x1="91135" y1="69414" x2="93972" y2="63774"/>
                        <a14:foregroundMark x1="92199" y1="69197" x2="94504" y2="62473"/>
                        <a14:foregroundMark x1="17908" y1="68764" x2="18085" y2="79826"/>
                        <a14:foregroundMark x1="42553" y1="22777" x2="44681" y2="14534"/>
                        <a14:foregroundMark x1="44681" y1="14534" x2="45035" y2="14100"/>
                        <a14:foregroundMark x1="50887" y1="10629" x2="58511" y2="10846"/>
                        <a14:foregroundMark x1="58511" y1="10846" x2="65248" y2="9111"/>
                        <a14:foregroundMark x1="65248" y1="9111" x2="66489" y2="9978"/>
                        <a14:foregroundMark x1="27660" y1="50325" x2="28723" y2="41432"/>
                        <a14:foregroundMark x1="28723" y1="41432" x2="28369" y2="47289"/>
                        <a14:foregroundMark x1="19681" y1="50976" x2="13298" y2="47939"/>
                        <a14:foregroundMark x1="13298" y1="47939" x2="9574" y2="40564"/>
                        <a14:foregroundMark x1="9574" y1="40564" x2="10993" y2="32104"/>
                        <a14:foregroundMark x1="10993" y1="32104" x2="9752" y2="39479"/>
                        <a14:foregroundMark x1="50532" y1="70065" x2="50532" y2="79610"/>
                        <a14:foregroundMark x1="50532" y1="79610" x2="50532" y2="70499"/>
                        <a14:foregroundMark x1="50532" y1="70499" x2="50887" y2="75054"/>
                        <a14:foregroundMark x1="64894" y1="69631" x2="65426" y2="77874"/>
                        <a14:foregroundMark x1="65426" y1="77874" x2="65071" y2="69414"/>
                        <a14:foregroundMark x1="65071" y1="69414" x2="67553" y2="75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7" t="7683" r="4168" b="8316"/>
          <a:stretch/>
        </p:blipFill>
        <p:spPr>
          <a:xfrm>
            <a:off x="8966478" y="3805219"/>
            <a:ext cx="3075916" cy="25599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85FF556-51AE-4960-BF47-82EEEF0CD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771" y="-206565"/>
            <a:ext cx="3631819" cy="23572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3" y="2562322"/>
            <a:ext cx="633848" cy="633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9" y="3305607"/>
            <a:ext cx="633848" cy="633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9" y="4196333"/>
            <a:ext cx="633848" cy="6338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45833" y="287491"/>
            <a:ext cx="5423524" cy="13388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-93"/>
              </a:rPr>
              <a:t>Yêu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-93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-93"/>
              </a:rPr>
              <a:t>cầu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-93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-93"/>
              </a:rPr>
              <a:t>cần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-93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-93"/>
              </a:rPr>
              <a:t>đạt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P001 4 hàng" panose="020B0603050302020204" pitchFamily="34" charset="-93"/>
              </a:rPr>
              <a:t>: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4761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DE52B8-D1D9-43AE-964F-EA47B63A3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6" y="-92846"/>
            <a:ext cx="11857793" cy="6856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7756" y="598385"/>
            <a:ext cx="7202355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24" b="1" dirty="0" err="1">
                <a:latin typeface="HP001 4 hàng" panose="020B0603050302020204" pitchFamily="34" charset="0"/>
              </a:rPr>
              <a:t>Thứ</a:t>
            </a:r>
            <a:r>
              <a:rPr lang="en-US" sz="2724" b="1" dirty="0">
                <a:latin typeface="HP001 4 hàng" panose="020B0603050302020204" pitchFamily="34" charset="0"/>
              </a:rPr>
              <a:t> </a:t>
            </a:r>
            <a:r>
              <a:rPr lang="vi-VN" sz="2724" b="1" dirty="0" smtClean="0">
                <a:latin typeface="HP001 4 hàng" panose="020B0603050302020204" pitchFamily="34" charset="0"/>
              </a:rPr>
              <a:t>ba</a:t>
            </a:r>
            <a:r>
              <a:rPr lang="en-US" sz="2724" b="1" dirty="0" smtClean="0">
                <a:latin typeface="HP001 4 hàng" panose="020B0603050302020204" pitchFamily="34" charset="0"/>
              </a:rPr>
              <a:t> </a:t>
            </a:r>
            <a:r>
              <a:rPr lang="en-US" sz="2724" b="1" dirty="0" err="1">
                <a:latin typeface="HP001 4 hàng" panose="020B0603050302020204" pitchFamily="34" charset="0"/>
              </a:rPr>
              <a:t>ngày</a:t>
            </a:r>
            <a:r>
              <a:rPr lang="en-US" sz="2724" b="1" dirty="0">
                <a:latin typeface="HP001 4 hàng" panose="020B0603050302020204" pitchFamily="34" charset="0"/>
              </a:rPr>
              <a:t> </a:t>
            </a:r>
            <a:r>
              <a:rPr lang="vi-VN" sz="2724" b="1" dirty="0" smtClean="0">
                <a:latin typeface="HP001 4 hàng" panose="020B0603050302020204" pitchFamily="34" charset="0"/>
              </a:rPr>
              <a:t>7 </a:t>
            </a:r>
            <a:r>
              <a:rPr lang="en-US" sz="2724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2724" b="1" dirty="0" smtClean="0">
                <a:latin typeface="HP001 4 hàng" panose="020B0603050302020204" pitchFamily="34" charset="0"/>
              </a:rPr>
              <a:t> </a:t>
            </a:r>
            <a:r>
              <a:rPr lang="en-US" sz="2724" b="1" dirty="0" smtClean="0">
                <a:latin typeface="HP001 4 hàng" panose="020B0603050302020204" pitchFamily="34" charset="0"/>
              </a:rPr>
              <a:t>12 </a:t>
            </a:r>
            <a:r>
              <a:rPr lang="en-US" sz="2724" b="1" dirty="0">
                <a:latin typeface="HP001 4 hàng" panose="020B0603050302020204" pitchFamily="34" charset="0"/>
              </a:rPr>
              <a:t>năm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8794" y="1098173"/>
            <a:ext cx="4338114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24" b="1" dirty="0"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8898" y="1565228"/>
            <a:ext cx="8000606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24" b="1" dirty="0" smtClean="0">
                <a:latin typeface="HP001 4 hàng" panose="020B0603050302020204" pitchFamily="34" charset="0"/>
              </a:rPr>
              <a:t>Chia </a:t>
            </a:r>
            <a:r>
              <a:rPr lang="en-US" sz="2724" b="1" dirty="0" err="1" smtClean="0">
                <a:latin typeface="HP001 4 hàng" panose="020B0603050302020204" pitchFamily="34" charset="0"/>
              </a:rPr>
              <a:t>cho</a:t>
            </a:r>
            <a:r>
              <a:rPr lang="en-US" sz="2724" b="1" dirty="0" smtClean="0">
                <a:latin typeface="HP001 4 hàng" panose="020B0603050302020204" pitchFamily="34" charset="0"/>
              </a:rPr>
              <a:t> </a:t>
            </a:r>
            <a:r>
              <a:rPr lang="en-US" sz="2724" b="1" dirty="0" err="1" smtClean="0">
                <a:latin typeface="HP001 4 hàng" panose="020B0603050302020204" pitchFamily="34" charset="0"/>
              </a:rPr>
              <a:t>số</a:t>
            </a:r>
            <a:r>
              <a:rPr lang="en-US" sz="2724" b="1" dirty="0" smtClean="0">
                <a:latin typeface="HP001 4 hàng" panose="020B0603050302020204" pitchFamily="34" charset="0"/>
              </a:rPr>
              <a:t> </a:t>
            </a:r>
            <a:r>
              <a:rPr lang="en-US" sz="2724" b="1" dirty="0" err="1" smtClean="0">
                <a:latin typeface="HP001 4 hàng" panose="020B0603050302020204" pitchFamily="34" charset="0"/>
              </a:rPr>
              <a:t>có</a:t>
            </a:r>
            <a:r>
              <a:rPr lang="en-US" sz="2724" b="1" dirty="0" smtClean="0">
                <a:latin typeface="HP001 4 hàng" panose="020B0603050302020204" pitchFamily="34" charset="0"/>
              </a:rPr>
              <a:t> </a:t>
            </a:r>
            <a:r>
              <a:rPr lang="en-US" sz="2724" b="1" dirty="0" err="1" smtClean="0">
                <a:latin typeface="HP001 4 hàng" panose="020B0603050302020204" pitchFamily="34" charset="0"/>
              </a:rPr>
              <a:t>một</a:t>
            </a:r>
            <a:r>
              <a:rPr lang="en-US" sz="2724" b="1" dirty="0" smtClean="0">
                <a:latin typeface="HP001 4 hàng" panose="020B0603050302020204" pitchFamily="34" charset="0"/>
              </a:rPr>
              <a:t> </a:t>
            </a:r>
            <a:r>
              <a:rPr lang="en-US" sz="2724" b="1" err="1" smtClean="0">
                <a:latin typeface="HP001 4 hàng" panose="020B0603050302020204" pitchFamily="34" charset="0"/>
              </a:rPr>
              <a:t>chữ</a:t>
            </a:r>
            <a:r>
              <a:rPr lang="en-US" sz="2724" b="1" smtClean="0">
                <a:latin typeface="HP001 4 hàng" panose="020B0603050302020204" pitchFamily="34" charset="0"/>
              </a:rPr>
              <a:t> số</a:t>
            </a:r>
            <a:endParaRPr lang="en-US" sz="2724" b="1" dirty="0">
              <a:latin typeface="HP001 4 hàng" panose="020B06030503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2032282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45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=""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13716000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=""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=""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13716000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13716000"/>
            <a:ext cx="3483448" cy="32291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6207" y="3178487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Khởi</a:t>
            </a:r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động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2101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=""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=""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=""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6207" y="3178487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Khởi</a:t>
            </a:r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động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83003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=""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13716000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=""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=""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13716000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13716000"/>
            <a:ext cx="3483448" cy="32291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6207" y="3178487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P001 4 hàng" panose="020B0603050302020204" pitchFamily="34" charset="-93"/>
              </a:rPr>
              <a:t>Khám</a:t>
            </a:r>
            <a:r>
              <a:rPr lang="en-US" sz="9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96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P001 4 hàng" panose="020B0603050302020204" pitchFamily="34" charset="-93"/>
              </a:rPr>
              <a:t>phá</a:t>
            </a:r>
            <a:endParaRPr lang="en-US" sz="9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02095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=""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=""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=""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6207" y="3178487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P001 4 hàng" panose="020B0603050302020204" pitchFamily="34" charset="-93"/>
              </a:rPr>
              <a:t>Khám</a:t>
            </a:r>
            <a:r>
              <a:rPr lang="en-US" sz="9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96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P001 4 hàng" panose="020B0603050302020204" pitchFamily="34" charset="-93"/>
              </a:rPr>
              <a:t>phá</a:t>
            </a:r>
            <a:endParaRPr lang="en-US" sz="9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69612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=""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=""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=""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73" y="274103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9" name="Picture 18" descr="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43" y="13716000"/>
            <a:ext cx="4555216" cy="35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3049182" y="13716000"/>
            <a:ext cx="7256374" cy="3867808"/>
            <a:chOff x="838202" y="737756"/>
            <a:chExt cx="7619998" cy="5282044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=""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18">
              <a:extLst>
                <a:ext uri="{FF2B5EF4-FFF2-40B4-BE49-F238E27FC236}">
                  <a16:creationId xmlns=""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18" y="13716000"/>
            <a:ext cx="2773303" cy="171401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228277-2291-473F-9120-B0635941F926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09:50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79537" y="2761337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HP001 4 hàng" panose="020B0603050302020204" pitchFamily="34" charset="-93"/>
              </a:rPr>
              <a:t>Thực</a:t>
            </a:r>
            <a:r>
              <a:rPr lang="en-US" sz="9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HP001 4 hàng" panose="020B0603050302020204" pitchFamily="34" charset="-93"/>
              </a:rPr>
              <a:t> </a:t>
            </a:r>
            <a:r>
              <a:rPr lang="en-US" sz="9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HP001 4 hàng" panose="020B0603050302020204" pitchFamily="34" charset="-93"/>
              </a:rPr>
              <a:t>hành</a:t>
            </a:r>
            <a:endParaRPr lang="en-US" sz="96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50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3154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489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1489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9813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=""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=""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=""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73" y="274103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9" name="Picture 18" descr="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43" y="3145792"/>
            <a:ext cx="4555216" cy="35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3049182" y="920286"/>
            <a:ext cx="7256374" cy="3867808"/>
            <a:chOff x="838202" y="737756"/>
            <a:chExt cx="7619998" cy="5282044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=""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18">
              <a:extLst>
                <a:ext uri="{FF2B5EF4-FFF2-40B4-BE49-F238E27FC236}">
                  <a16:creationId xmlns=""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18" y="3074076"/>
            <a:ext cx="2773303" cy="171401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228277-2291-473F-9120-B0635941F926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09:50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79537" y="2761337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HP001 4 hàng" panose="020B0603050302020204" pitchFamily="34" charset="-93"/>
              </a:rPr>
              <a:t>Thực</a:t>
            </a:r>
            <a:r>
              <a:rPr lang="en-US" sz="9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HP001 4 hàng" panose="020B0603050302020204" pitchFamily="34" charset="-93"/>
              </a:rPr>
              <a:t> </a:t>
            </a:r>
            <a:r>
              <a:rPr lang="en-US" sz="9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HP001 4 hàng" panose="020B0603050302020204" pitchFamily="34" charset="-93"/>
              </a:rPr>
              <a:t>hành</a:t>
            </a:r>
            <a:endParaRPr lang="en-US" sz="96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50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139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489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1489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9813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22" y="13716000"/>
            <a:ext cx="8685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B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B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B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B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10-Point Star 18"/>
          <p:cNvSpPr/>
          <p:nvPr/>
        </p:nvSpPr>
        <p:spPr>
          <a:xfrm>
            <a:off x="9413110" y="13716000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1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583290" y="13716000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2" name="Oval 21"/>
          <p:cNvSpPr/>
          <p:nvPr/>
        </p:nvSpPr>
        <p:spPr>
          <a:xfrm>
            <a:off x="562236" y="13716000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606243" y="13716000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98861" y="13716000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583290" y="3142066"/>
            <a:ext cx="745999" cy="640536"/>
          </a:xfrm>
          <a:prstGeom prst="ellipse">
            <a:avLst/>
          </a:prstGeom>
          <a:solidFill>
            <a:srgbClr val="C0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75009" y="5004342"/>
            <a:ext cx="3918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GIỎI LẮM!</a:t>
            </a:r>
          </a:p>
        </p:txBody>
      </p:sp>
      <p:sp>
        <p:nvSpPr>
          <p:cNvPr id="27" name="Smiley Face 26"/>
          <p:cNvSpPr/>
          <p:nvPr/>
        </p:nvSpPr>
        <p:spPr>
          <a:xfrm>
            <a:off x="2684744" y="5826486"/>
            <a:ext cx="966651" cy="757646"/>
          </a:xfrm>
          <a:prstGeom prst="smileyFac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10-Point Star 27"/>
          <p:cNvSpPr/>
          <p:nvPr/>
        </p:nvSpPr>
        <p:spPr>
          <a:xfrm>
            <a:off x="9437519" y="13716000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2</a:t>
            </a:r>
          </a:p>
        </p:txBody>
      </p:sp>
      <p:sp>
        <p:nvSpPr>
          <p:cNvPr id="29" name="10-Point Star 28"/>
          <p:cNvSpPr/>
          <p:nvPr/>
        </p:nvSpPr>
        <p:spPr>
          <a:xfrm>
            <a:off x="9425302" y="13716000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3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0" name="10-Point Star 29"/>
          <p:cNvSpPr/>
          <p:nvPr/>
        </p:nvSpPr>
        <p:spPr>
          <a:xfrm>
            <a:off x="9463351" y="13716000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4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1" name="10-Point Star 30"/>
          <p:cNvSpPr/>
          <p:nvPr/>
        </p:nvSpPr>
        <p:spPr>
          <a:xfrm>
            <a:off x="9450673" y="13716000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5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2" name="10-Point Star 31"/>
          <p:cNvSpPr/>
          <p:nvPr/>
        </p:nvSpPr>
        <p:spPr>
          <a:xfrm>
            <a:off x="9461928" y="13716000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6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3" name="10-Point Star 32"/>
          <p:cNvSpPr/>
          <p:nvPr/>
        </p:nvSpPr>
        <p:spPr>
          <a:xfrm>
            <a:off x="9473183" y="13716000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7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4" name="10-Point Star 33"/>
          <p:cNvSpPr/>
          <p:nvPr/>
        </p:nvSpPr>
        <p:spPr>
          <a:xfrm>
            <a:off x="9454856" y="13716000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8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5" name="10-Point Star 34"/>
          <p:cNvSpPr/>
          <p:nvPr/>
        </p:nvSpPr>
        <p:spPr>
          <a:xfrm>
            <a:off x="9478914" y="13716000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9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6" name="10-Point Star 35"/>
          <p:cNvSpPr/>
          <p:nvPr/>
        </p:nvSpPr>
        <p:spPr>
          <a:xfrm>
            <a:off x="9473308" y="13716000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10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8" name="Horizontal Scroll 37"/>
          <p:cNvSpPr/>
          <p:nvPr/>
        </p:nvSpPr>
        <p:spPr>
          <a:xfrm>
            <a:off x="8910271" y="13716000"/>
            <a:ext cx="26873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orizontal Scroll 40"/>
          <p:cNvSpPr/>
          <p:nvPr/>
        </p:nvSpPr>
        <p:spPr>
          <a:xfrm>
            <a:off x="6345578" y="5117048"/>
            <a:ext cx="38961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CHÍNH XÁC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ine 6"/>
          <p:cNvSpPr>
            <a:spLocks noChangeShapeType="1"/>
          </p:cNvSpPr>
          <p:nvPr/>
        </p:nvSpPr>
        <p:spPr bwMode="auto">
          <a:xfrm flipH="1">
            <a:off x="3554661" y="1401539"/>
            <a:ext cx="0" cy="685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3554661" y="1782539"/>
            <a:ext cx="457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1344860" y="13716000"/>
            <a:ext cx="3661565" cy="15813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067	  57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   4</a:t>
            </a:r>
          </a:p>
        </p:txBody>
      </p:sp>
      <p:sp>
        <p:nvSpPr>
          <p:cNvPr id="42" name="Line 24"/>
          <p:cNvSpPr>
            <a:spLocks noChangeShapeType="1"/>
          </p:cNvSpPr>
          <p:nvPr/>
        </p:nvSpPr>
        <p:spPr bwMode="auto">
          <a:xfrm>
            <a:off x="3326061" y="13716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25"/>
          <p:cNvSpPr>
            <a:spLocks noChangeShapeType="1"/>
          </p:cNvSpPr>
          <p:nvPr/>
        </p:nvSpPr>
        <p:spPr bwMode="auto">
          <a:xfrm>
            <a:off x="3326061" y="13716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1381486" y="13716000"/>
            <a:ext cx="3598723" cy="157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067	   506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 13</a:t>
            </a:r>
          </a:p>
        </p:txBody>
      </p:sp>
      <p:sp>
        <p:nvSpPr>
          <p:cNvPr id="46" name="Line 28"/>
          <p:cNvSpPr>
            <a:spLocks noChangeShapeType="1"/>
          </p:cNvSpPr>
          <p:nvPr/>
        </p:nvSpPr>
        <p:spPr bwMode="auto">
          <a:xfrm>
            <a:off x="3443509" y="13716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29"/>
          <p:cNvSpPr>
            <a:spLocks noChangeShapeType="1"/>
          </p:cNvSpPr>
          <p:nvPr/>
        </p:nvSpPr>
        <p:spPr bwMode="auto">
          <a:xfrm>
            <a:off x="3456209" y="13716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6491774" y="13716000"/>
            <a:ext cx="3124200" cy="157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0 67	  507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4       </a:t>
            </a:r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>
            <a:off x="8396774" y="13716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396774" y="13716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6494469" y="13716000"/>
            <a:ext cx="3124200" cy="157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0 67	  </a:t>
            </a:r>
            <a:r>
              <a:rPr lang="en-US" altLang="en-US" sz="2400" dirty="0" smtClean="0"/>
              <a:t>57</a:t>
            </a:r>
            <a:endParaRPr lang="en-US" altLang="en-US" sz="2400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</a:t>
            </a:r>
            <a:r>
              <a:rPr lang="en-US" altLang="en-US" sz="2400" dirty="0" smtClean="0"/>
              <a:t>5       </a:t>
            </a:r>
            <a:endParaRPr lang="en-US" altLang="en-US" sz="2400" dirty="0"/>
          </a:p>
        </p:txBody>
      </p:sp>
      <p:sp>
        <p:nvSpPr>
          <p:cNvPr id="55" name="Line 26"/>
          <p:cNvSpPr>
            <a:spLocks noChangeShapeType="1"/>
          </p:cNvSpPr>
          <p:nvPr/>
        </p:nvSpPr>
        <p:spPr bwMode="auto">
          <a:xfrm>
            <a:off x="8399469" y="13716000"/>
            <a:ext cx="0" cy="6858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Line 27"/>
          <p:cNvSpPr>
            <a:spLocks noChangeShapeType="1"/>
          </p:cNvSpPr>
          <p:nvPr/>
        </p:nvSpPr>
        <p:spPr bwMode="auto">
          <a:xfrm>
            <a:off x="8399469" y="13716000"/>
            <a:ext cx="6858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xit" presetSubtype="2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7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6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19" grpId="1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0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4" grpId="0" animBg="1"/>
      <p:bldP spid="55" grpId="0" animBg="1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22" y="174864"/>
            <a:ext cx="8685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B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B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B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B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10-Point Star 18"/>
          <p:cNvSpPr/>
          <p:nvPr/>
        </p:nvSpPr>
        <p:spPr>
          <a:xfrm>
            <a:off x="9413110" y="22826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1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583290" y="3156569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2" name="Oval 21"/>
          <p:cNvSpPr/>
          <p:nvPr/>
        </p:nvSpPr>
        <p:spPr>
          <a:xfrm>
            <a:off x="562236" y="1016500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606243" y="1242876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98861" y="2931142"/>
            <a:ext cx="745999" cy="64053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583290" y="3142066"/>
            <a:ext cx="745999" cy="640536"/>
          </a:xfrm>
          <a:prstGeom prst="ellipse">
            <a:avLst/>
          </a:prstGeom>
          <a:solidFill>
            <a:srgbClr val="C0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75009" y="5004342"/>
            <a:ext cx="3918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GIỎI LẮM!</a:t>
            </a:r>
          </a:p>
        </p:txBody>
      </p:sp>
      <p:sp>
        <p:nvSpPr>
          <p:cNvPr id="27" name="Smiley Face 26"/>
          <p:cNvSpPr/>
          <p:nvPr/>
        </p:nvSpPr>
        <p:spPr>
          <a:xfrm>
            <a:off x="2684744" y="5826486"/>
            <a:ext cx="966651" cy="757646"/>
          </a:xfrm>
          <a:prstGeom prst="smileyFac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10-Point Star 27"/>
          <p:cNvSpPr/>
          <p:nvPr/>
        </p:nvSpPr>
        <p:spPr>
          <a:xfrm>
            <a:off x="9437519" y="261682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>
                <a:latin typeface="HP001 4 hàng" panose="020B0603050302020204" pitchFamily="34" charset="-93"/>
              </a:rPr>
              <a:t>2</a:t>
            </a:r>
          </a:p>
        </p:txBody>
      </p:sp>
      <p:sp>
        <p:nvSpPr>
          <p:cNvPr id="29" name="10-Point Star 28"/>
          <p:cNvSpPr/>
          <p:nvPr/>
        </p:nvSpPr>
        <p:spPr>
          <a:xfrm>
            <a:off x="9425302" y="218559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3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0" name="10-Point Star 29"/>
          <p:cNvSpPr/>
          <p:nvPr/>
        </p:nvSpPr>
        <p:spPr>
          <a:xfrm>
            <a:off x="9463351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4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1" name="10-Point Star 30"/>
          <p:cNvSpPr/>
          <p:nvPr/>
        </p:nvSpPr>
        <p:spPr>
          <a:xfrm>
            <a:off x="9450673" y="23517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5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2" name="10-Point Star 31"/>
          <p:cNvSpPr/>
          <p:nvPr/>
        </p:nvSpPr>
        <p:spPr>
          <a:xfrm>
            <a:off x="9461928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6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3" name="10-Point Star 32"/>
          <p:cNvSpPr/>
          <p:nvPr/>
        </p:nvSpPr>
        <p:spPr>
          <a:xfrm>
            <a:off x="9473183" y="226867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7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4" name="10-Point Star 33"/>
          <p:cNvSpPr/>
          <p:nvPr/>
        </p:nvSpPr>
        <p:spPr>
          <a:xfrm>
            <a:off x="9454856" y="236716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8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5" name="10-Point Star 34"/>
          <p:cNvSpPr/>
          <p:nvPr/>
        </p:nvSpPr>
        <p:spPr>
          <a:xfrm>
            <a:off x="9478914" y="218558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9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6" name="10-Point Star 35"/>
          <p:cNvSpPr/>
          <p:nvPr/>
        </p:nvSpPr>
        <p:spPr>
          <a:xfrm>
            <a:off x="9473308" y="192053"/>
            <a:ext cx="1632857" cy="1476103"/>
          </a:xfrm>
          <a:prstGeom prst="star10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7200" b="1" dirty="0" smtClean="0">
                <a:latin typeface="HP001 4 hàng" panose="020B0603050302020204" pitchFamily="34" charset="-93"/>
              </a:rPr>
              <a:t>10</a:t>
            </a:r>
            <a:endParaRPr lang="en-US" sz="7200" b="1" dirty="0">
              <a:latin typeface="HP001 4 hàng" panose="020B0603050302020204" pitchFamily="34" charset="-93"/>
            </a:endParaRPr>
          </a:p>
        </p:txBody>
      </p:sp>
      <p:sp>
        <p:nvSpPr>
          <p:cNvPr id="38" name="Horizontal Scroll 37"/>
          <p:cNvSpPr/>
          <p:nvPr/>
        </p:nvSpPr>
        <p:spPr>
          <a:xfrm>
            <a:off x="8910271" y="144268"/>
            <a:ext cx="26873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orizontal Scroll 40"/>
          <p:cNvSpPr/>
          <p:nvPr/>
        </p:nvSpPr>
        <p:spPr>
          <a:xfrm>
            <a:off x="6345578" y="5117048"/>
            <a:ext cx="3896152" cy="1418876"/>
          </a:xfrm>
          <a:prstGeom prst="horizontalScroll">
            <a:avLst/>
          </a:prstGeom>
          <a:ln>
            <a:solidFill>
              <a:srgbClr val="EE3D0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CHÍNH XÁC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ine 6"/>
          <p:cNvSpPr>
            <a:spLocks noChangeShapeType="1"/>
          </p:cNvSpPr>
          <p:nvPr/>
        </p:nvSpPr>
        <p:spPr bwMode="auto">
          <a:xfrm flipH="1">
            <a:off x="3554661" y="1401539"/>
            <a:ext cx="0" cy="685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3554661" y="1782539"/>
            <a:ext cx="457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1344860" y="990149"/>
            <a:ext cx="3661565" cy="15813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067	  57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   4</a:t>
            </a:r>
          </a:p>
        </p:txBody>
      </p:sp>
      <p:sp>
        <p:nvSpPr>
          <p:cNvPr id="42" name="Line 24"/>
          <p:cNvSpPr>
            <a:spLocks noChangeShapeType="1"/>
          </p:cNvSpPr>
          <p:nvPr/>
        </p:nvSpPr>
        <p:spPr bwMode="auto">
          <a:xfrm>
            <a:off x="3326061" y="1172939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25"/>
          <p:cNvSpPr>
            <a:spLocks noChangeShapeType="1"/>
          </p:cNvSpPr>
          <p:nvPr/>
        </p:nvSpPr>
        <p:spPr bwMode="auto">
          <a:xfrm>
            <a:off x="3326061" y="1477739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1381486" y="2965061"/>
            <a:ext cx="3598723" cy="157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067	   506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 13</a:t>
            </a:r>
          </a:p>
        </p:txBody>
      </p:sp>
      <p:sp>
        <p:nvSpPr>
          <p:cNvPr id="46" name="Line 28"/>
          <p:cNvSpPr>
            <a:spLocks noChangeShapeType="1"/>
          </p:cNvSpPr>
          <p:nvPr/>
        </p:nvSpPr>
        <p:spPr bwMode="auto">
          <a:xfrm>
            <a:off x="3443509" y="307936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29"/>
          <p:cNvSpPr>
            <a:spLocks noChangeShapeType="1"/>
          </p:cNvSpPr>
          <p:nvPr/>
        </p:nvSpPr>
        <p:spPr bwMode="auto">
          <a:xfrm>
            <a:off x="3456209" y="3422261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6491774" y="3156569"/>
            <a:ext cx="3124200" cy="157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0 67	  507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4       </a:t>
            </a:r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>
            <a:off x="8396774" y="3232769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396774" y="3613769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6494469" y="1168566"/>
            <a:ext cx="3124200" cy="1570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</a:rPr>
              <a:t>4567    9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0 67	  </a:t>
            </a:r>
            <a:r>
              <a:rPr lang="en-US" altLang="en-US" sz="2400" dirty="0" smtClean="0"/>
              <a:t>57</a:t>
            </a:r>
            <a:endParaRPr lang="en-US" altLang="en-US" sz="2400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	     </a:t>
            </a:r>
            <a:r>
              <a:rPr lang="en-US" altLang="en-US" sz="2400" dirty="0" smtClean="0"/>
              <a:t>5       </a:t>
            </a:r>
            <a:endParaRPr lang="en-US" altLang="en-US" sz="2400" dirty="0"/>
          </a:p>
        </p:txBody>
      </p:sp>
      <p:sp>
        <p:nvSpPr>
          <p:cNvPr id="55" name="Line 26"/>
          <p:cNvSpPr>
            <a:spLocks noChangeShapeType="1"/>
          </p:cNvSpPr>
          <p:nvPr/>
        </p:nvSpPr>
        <p:spPr bwMode="auto">
          <a:xfrm>
            <a:off x="8399469" y="1244766"/>
            <a:ext cx="0" cy="6858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Line 27"/>
          <p:cNvSpPr>
            <a:spLocks noChangeShapeType="1"/>
          </p:cNvSpPr>
          <p:nvPr/>
        </p:nvSpPr>
        <p:spPr bwMode="auto">
          <a:xfrm>
            <a:off x="8399469" y="1625766"/>
            <a:ext cx="6858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2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xit" presetSubtype="2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7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6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19" grpId="1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0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4" grpId="0" animBg="1"/>
      <p:bldP spid="55" grpId="0" animBg="1"/>
      <p:bldP spid="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=""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17" name="Picture 5" descr="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54" y="1944938"/>
            <a:ext cx="6948710" cy="487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102334" y="2718009"/>
            <a:ext cx="274404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7200" b="1" dirty="0" smtClean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Dặn dò</a:t>
            </a:r>
            <a:endParaRPr lang="en-US" sz="7200" b="1" dirty="0">
              <a:ln w="22225">
                <a:solidFill>
                  <a:srgbClr val="FD7F77">
                    <a:lumMod val="75000"/>
                  </a:srgbClr>
                </a:solidFill>
                <a:prstDash val="solid"/>
              </a:ln>
              <a:solidFill>
                <a:srgbClr val="FD7F77">
                  <a:lumMod val="60000"/>
                  <a:lumOff val="40000"/>
                </a:srgbClr>
              </a:solidFill>
              <a:latin typeface="iCiel Cadena" panose="02000503000000020004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616402" y="902934"/>
            <a:ext cx="5296154" cy="1815075"/>
            <a:chOff x="1804022" y="3652025"/>
            <a:chExt cx="8823534" cy="1056159"/>
          </a:xfrm>
        </p:grpSpPr>
        <p:sp>
          <p:nvSpPr>
            <p:cNvPr id="20" name="Rounded Rectangle 19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14482" y="3855397"/>
              <a:ext cx="6813076" cy="8059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Xem lại</a:t>
              </a:r>
              <a:r>
                <a:rPr kumimoji="0" lang="en-US" sz="2800" b="0" i="0" u="none" strike="noStrike" kern="1200" cap="none" spc="0" normalizeH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phần kiến thức vừa học</a:t>
              </a:r>
              <a:endParaRPr kumimoji="0" lang="en-US" sz="28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6402" y="13716000"/>
            <a:ext cx="5296154" cy="1815075"/>
            <a:chOff x="1804022" y="3652025"/>
            <a:chExt cx="8823534" cy="1056159"/>
          </a:xfrm>
        </p:grpSpPr>
        <p:sp>
          <p:nvSpPr>
            <p:cNvPr id="23" name="Rounded Rectangle 22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57656" y="3979588"/>
              <a:ext cx="7669902" cy="3984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Hoàn</a:t>
              </a:r>
              <a:r>
                <a:rPr kumimoji="0" lang="en-US" sz="2800" b="0" i="0" u="none" strike="noStrike" kern="1200" cap="none" spc="0" normalizeH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thành </a:t>
              </a:r>
              <a:r>
                <a:rPr lang="en-US" sz="2800" dirty="0" smtClean="0">
                  <a:ln w="0"/>
                  <a:solidFill>
                    <a:srgbClr val="00206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VBT Toán</a:t>
              </a:r>
              <a:r>
                <a:rPr kumimoji="0" lang="en-US" sz="2800" b="0" i="0" u="none" strike="noStrike" kern="1200" cap="none" spc="0" normalizeH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.</a:t>
              </a:r>
              <a:endParaRPr kumimoji="0" lang="en-US" sz="28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752A4-147A-43A0-A499-FB57DA165A32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09:56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615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=""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17" name="Picture 5" descr="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54" y="1944938"/>
            <a:ext cx="6948710" cy="487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102334" y="2718009"/>
            <a:ext cx="274404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7200" b="1" dirty="0" smtClean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Dặn dò</a:t>
            </a:r>
            <a:endParaRPr lang="en-US" sz="7200" b="1" dirty="0">
              <a:ln w="22225">
                <a:solidFill>
                  <a:srgbClr val="FD7F77">
                    <a:lumMod val="75000"/>
                  </a:srgbClr>
                </a:solidFill>
                <a:prstDash val="solid"/>
              </a:ln>
              <a:solidFill>
                <a:srgbClr val="FD7F77">
                  <a:lumMod val="60000"/>
                  <a:lumOff val="40000"/>
                </a:srgbClr>
              </a:solidFill>
              <a:latin typeface="iCiel Cadena" panose="02000503000000020004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616402" y="902934"/>
            <a:ext cx="5296154" cy="1815075"/>
            <a:chOff x="1804022" y="3652025"/>
            <a:chExt cx="8823534" cy="1056159"/>
          </a:xfrm>
        </p:grpSpPr>
        <p:sp>
          <p:nvSpPr>
            <p:cNvPr id="20" name="Rounded Rectangle 19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14482" y="3855397"/>
              <a:ext cx="6813076" cy="8059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Xem lại</a:t>
              </a:r>
              <a:r>
                <a:rPr kumimoji="0" lang="en-US" sz="2800" b="0" i="0" u="none" strike="noStrike" kern="1200" cap="none" spc="0" normalizeH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phần kiến thức vừa học</a:t>
              </a:r>
              <a:endParaRPr kumimoji="0" lang="en-US" sz="28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6402" y="3048464"/>
            <a:ext cx="5296154" cy="1815075"/>
            <a:chOff x="1804022" y="3652025"/>
            <a:chExt cx="8823534" cy="1056159"/>
          </a:xfrm>
        </p:grpSpPr>
        <p:sp>
          <p:nvSpPr>
            <p:cNvPr id="23" name="Rounded Rectangle 22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57656" y="3979588"/>
              <a:ext cx="7669902" cy="3984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Hoàn</a:t>
              </a:r>
              <a:r>
                <a:rPr kumimoji="0" lang="en-US" sz="2800" b="0" i="0" u="none" strike="noStrike" kern="1200" cap="none" spc="0" normalizeH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thành </a:t>
              </a:r>
              <a:r>
                <a:rPr lang="en-US" sz="2800" dirty="0" smtClean="0">
                  <a:ln w="0"/>
                  <a:solidFill>
                    <a:srgbClr val="00206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VBT Toán</a:t>
              </a:r>
              <a:r>
                <a:rPr kumimoji="0" lang="en-US" sz="2800" b="0" i="0" u="none" strike="noStrike" kern="1200" cap="none" spc="0" normalizeH="0" noProof="0" dirty="0" smtClean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.</a:t>
              </a:r>
              <a:endParaRPr kumimoji="0" lang="en-US" sz="28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752A4-147A-43A0-A499-FB57DA165A32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09:56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19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=""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=""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=""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6207" y="3178487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Khởi</a:t>
            </a:r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-93"/>
              </a:rPr>
              <a:t>động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571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5856206" y="197300"/>
            <a:ext cx="3017338" cy="1891171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6357706" y="901691"/>
            <a:ext cx="2670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(35 – 20) : 5</a:t>
            </a:r>
            <a:endParaRPr lang="en-US" altLang="en-US" sz="3200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67328" y="2321791"/>
            <a:ext cx="475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 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" y="17590"/>
            <a:ext cx="3634253" cy="21156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04" y="1269811"/>
            <a:ext cx="1742418" cy="18129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6869" y="747228"/>
            <a:ext cx="3371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13534" y="531784"/>
            <a:ext cx="221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1" descr="1-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" y="1248981"/>
            <a:ext cx="809074" cy="90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00085"/>
            <a:ext cx="12192000" cy="464049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403431" y="4359359"/>
            <a:ext cx="26974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A. 5</a:t>
            </a:r>
            <a:endParaRPr lang="en-US" altLang="en-US" sz="2800" baseline="300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16082" y="4685192"/>
            <a:ext cx="31120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B. 3</a:t>
            </a:r>
            <a:endParaRPr lang="en-US" altLang="en-US" sz="2800" baseline="300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777622" y="4685191"/>
            <a:ext cx="27942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C. 10</a:t>
            </a:r>
            <a:endParaRPr lang="en-US" altLang="en-US" sz="2800" baseline="300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913865" y="4694794"/>
            <a:ext cx="31120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</a:rPr>
              <a:t>B. 3</a:t>
            </a:r>
            <a:endParaRPr lang="en-US" altLang="en-US" sz="28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42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  <p:bldP spid="28" grpId="0"/>
      <p:bldP spid="30" grpId="0"/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=""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=""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=""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6207" y="3178487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P001 4 hàng" panose="020B0603050302020204" pitchFamily="34" charset="-93"/>
              </a:rPr>
              <a:t>Khám</a:t>
            </a:r>
            <a:r>
              <a:rPr lang="en-US" sz="9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P001 4 hàng" panose="020B0603050302020204" pitchFamily="34" charset="-93"/>
              </a:rPr>
              <a:t> </a:t>
            </a:r>
            <a:r>
              <a:rPr lang="en-US" sz="96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HP001 4 hàng" panose="020B0603050302020204" pitchFamily="34" charset="-93"/>
              </a:rPr>
              <a:t>phá</a:t>
            </a:r>
            <a:endParaRPr lang="en-US" sz="9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113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524000" y="1295401"/>
            <a:ext cx="25908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: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128 472 : 6 = ?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187575" y="2667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128472</a:t>
            </a:r>
          </a:p>
        </p:txBody>
      </p:sp>
      <p:sp>
        <p:nvSpPr>
          <p:cNvPr id="6148" name="Line 6"/>
          <p:cNvSpPr>
            <a:spLocks noChangeShapeType="1"/>
          </p:cNvSpPr>
          <p:nvPr/>
        </p:nvSpPr>
        <p:spPr bwMode="auto">
          <a:xfrm>
            <a:off x="4800600" y="20574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3429000" y="2743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>
            <a:off x="3429000" y="3048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3505200" y="2667000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5029201" y="1744663"/>
            <a:ext cx="5584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rgbClr val="CC0000"/>
                </a:solidFill>
                <a:latin typeface="Times New Roman" panose="02020603050405020304" pitchFamily="18" charset="0"/>
              </a:rPr>
              <a:t>Chia theo thứ tự từ trái sang phải :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4876800" y="2201863"/>
            <a:ext cx="4827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- 12 chia 6 được 2, viết 2.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3429000" y="29718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4876800" y="2582863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. 2 nhân 6 bằng 12;12 trừ 12 bằng 0, viết 0.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2362200" y="3048000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4953001" y="3040063"/>
            <a:ext cx="1419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-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Hạ 8;</a:t>
            </a:r>
            <a:r>
              <a:rPr lang="en-US" altLang="en-US" sz="2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6172201" y="3048000"/>
            <a:ext cx="3217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8 chia 6 được 1, viết 1.</a:t>
            </a:r>
          </a:p>
        </p:txBody>
      </p:sp>
      <p:sp>
        <p:nvSpPr>
          <p:cNvPr id="63505" name="Text Box 17"/>
          <p:cNvSpPr txBox="1">
            <a:spLocks noChangeArrowheads="1"/>
          </p:cNvSpPr>
          <p:nvPr/>
        </p:nvSpPr>
        <p:spPr bwMode="auto">
          <a:xfrm>
            <a:off x="3581400" y="2971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2514600" y="30480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4953000" y="3421063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 nhân 6 bằng 6; 8 trừ 6 bằng 2, viết 2.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2514600" y="34290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4953001" y="3878263"/>
            <a:ext cx="2365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 Hạ 4, được 24;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2667000" y="34290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7356476" y="3886200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24 chia 6 được 4, viết 4.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3733800" y="2971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3513" name="Text Box 25"/>
          <p:cNvSpPr txBox="1">
            <a:spLocks noChangeArrowheads="1"/>
          </p:cNvSpPr>
          <p:nvPr/>
        </p:nvSpPr>
        <p:spPr bwMode="auto">
          <a:xfrm>
            <a:off x="4953000" y="4259263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6 nhân 4 bằng 24; 24 trừ 24 bằng 0, viết 0.</a:t>
            </a:r>
          </a:p>
        </p:txBody>
      </p:sp>
      <p:sp>
        <p:nvSpPr>
          <p:cNvPr id="63514" name="Text Box 26"/>
          <p:cNvSpPr txBox="1">
            <a:spLocks noChangeArrowheads="1"/>
          </p:cNvSpPr>
          <p:nvPr/>
        </p:nvSpPr>
        <p:spPr bwMode="auto">
          <a:xfrm>
            <a:off x="2651125" y="3733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515" name="Text Box 27"/>
          <p:cNvSpPr txBox="1">
            <a:spLocks noChangeArrowheads="1"/>
          </p:cNvSpPr>
          <p:nvPr/>
        </p:nvSpPr>
        <p:spPr bwMode="auto">
          <a:xfrm>
            <a:off x="4953001" y="4640263"/>
            <a:ext cx="2176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-Hạ 7;</a:t>
            </a:r>
          </a:p>
        </p:txBody>
      </p:sp>
      <p:sp>
        <p:nvSpPr>
          <p:cNvPr id="63516" name="Text Box 28"/>
          <p:cNvSpPr txBox="1">
            <a:spLocks noChangeArrowheads="1"/>
          </p:cNvSpPr>
          <p:nvPr/>
        </p:nvSpPr>
        <p:spPr bwMode="auto">
          <a:xfrm>
            <a:off x="2819400" y="3733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63517" name="Text Box 29"/>
          <p:cNvSpPr txBox="1">
            <a:spLocks noChangeArrowheads="1"/>
          </p:cNvSpPr>
          <p:nvPr/>
        </p:nvSpPr>
        <p:spPr bwMode="auto">
          <a:xfrm>
            <a:off x="6096000" y="4648200"/>
            <a:ext cx="3881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7 chia 6 được 1, viết 1.</a:t>
            </a:r>
          </a:p>
        </p:txBody>
      </p:sp>
      <p:sp>
        <p:nvSpPr>
          <p:cNvPr id="63518" name="Text Box 30"/>
          <p:cNvSpPr txBox="1">
            <a:spLocks noChangeArrowheads="1"/>
          </p:cNvSpPr>
          <p:nvPr/>
        </p:nvSpPr>
        <p:spPr bwMode="auto">
          <a:xfrm>
            <a:off x="3886200" y="2971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3519" name="Text Box 31"/>
          <p:cNvSpPr txBox="1">
            <a:spLocks noChangeArrowheads="1"/>
          </p:cNvSpPr>
          <p:nvPr/>
        </p:nvSpPr>
        <p:spPr bwMode="auto">
          <a:xfrm>
            <a:off x="4953000" y="5029200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 nhân 6 bằng 6; 7 trừ 6 bằng 1, viết 1.</a:t>
            </a:r>
          </a:p>
        </p:txBody>
      </p:sp>
      <p:sp>
        <p:nvSpPr>
          <p:cNvPr id="63520" name="Text Box 32"/>
          <p:cNvSpPr txBox="1">
            <a:spLocks noChangeArrowheads="1"/>
          </p:cNvSpPr>
          <p:nvPr/>
        </p:nvSpPr>
        <p:spPr bwMode="auto">
          <a:xfrm>
            <a:off x="2819400" y="4038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3521" name="Text Box 33"/>
          <p:cNvSpPr txBox="1">
            <a:spLocks noChangeArrowheads="1"/>
          </p:cNvSpPr>
          <p:nvPr/>
        </p:nvSpPr>
        <p:spPr bwMode="auto">
          <a:xfrm>
            <a:off x="4953000" y="5402263"/>
            <a:ext cx="284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 Hạ 2, được 12;</a:t>
            </a:r>
          </a:p>
        </p:txBody>
      </p:sp>
      <p:sp>
        <p:nvSpPr>
          <p:cNvPr id="63522" name="Text Box 34"/>
          <p:cNvSpPr txBox="1">
            <a:spLocks noChangeArrowheads="1"/>
          </p:cNvSpPr>
          <p:nvPr/>
        </p:nvSpPr>
        <p:spPr bwMode="auto">
          <a:xfrm>
            <a:off x="2971800" y="40386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23" name="Text Box 35"/>
          <p:cNvSpPr txBox="1">
            <a:spLocks noChangeArrowheads="1"/>
          </p:cNvSpPr>
          <p:nvPr/>
        </p:nvSpPr>
        <p:spPr bwMode="auto">
          <a:xfrm>
            <a:off x="7315200" y="54102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12 chia 6 được 2, viết 2.</a:t>
            </a:r>
          </a:p>
        </p:txBody>
      </p:sp>
      <p:sp>
        <p:nvSpPr>
          <p:cNvPr id="63524" name="Text Box 36"/>
          <p:cNvSpPr txBox="1">
            <a:spLocks noChangeArrowheads="1"/>
          </p:cNvSpPr>
          <p:nvPr/>
        </p:nvSpPr>
        <p:spPr bwMode="auto">
          <a:xfrm>
            <a:off x="4953000" y="5859463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2 nhân 6 bằng 12; 12 trừ 12 bằng 0, viết 0.</a:t>
            </a:r>
          </a:p>
        </p:txBody>
      </p:sp>
      <p:sp>
        <p:nvSpPr>
          <p:cNvPr id="63525" name="Text Box 37"/>
          <p:cNvSpPr txBox="1">
            <a:spLocks noChangeArrowheads="1"/>
          </p:cNvSpPr>
          <p:nvPr/>
        </p:nvSpPr>
        <p:spPr bwMode="auto">
          <a:xfrm>
            <a:off x="4038600" y="29718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3526" name="Text Box 38"/>
          <p:cNvSpPr txBox="1">
            <a:spLocks noChangeArrowheads="1"/>
          </p:cNvSpPr>
          <p:nvPr/>
        </p:nvSpPr>
        <p:spPr bwMode="auto">
          <a:xfrm>
            <a:off x="2955925" y="4343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527" name="Text Box 39"/>
          <p:cNvSpPr txBox="1">
            <a:spLocks noChangeArrowheads="1"/>
          </p:cNvSpPr>
          <p:nvPr/>
        </p:nvSpPr>
        <p:spPr bwMode="auto">
          <a:xfrm>
            <a:off x="1905000" y="5021263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CC0000"/>
                </a:solidFill>
                <a:latin typeface="Times New Roman" panose="02020603050405020304" pitchFamily="18" charset="0"/>
              </a:rPr>
              <a:t>128472 : 6 = 21412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C51B8126-1F35-409F-8993-FFC782C53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6" y="248729"/>
            <a:ext cx="1534545" cy="1534545"/>
          </a:xfrm>
          <a:prstGeom prst="rect">
            <a:avLst/>
          </a:prstGeom>
        </p:spPr>
      </p:pic>
      <p:pic>
        <p:nvPicPr>
          <p:cNvPr id="41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820" y="5498485"/>
            <a:ext cx="1780427" cy="1429924"/>
          </a:xfrm>
          <a:prstGeom prst="rect">
            <a:avLst/>
          </a:prstGeom>
        </p:spPr>
      </p:pic>
      <p:pic>
        <p:nvPicPr>
          <p:cNvPr id="42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" y="5605774"/>
            <a:ext cx="1108577" cy="133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8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3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3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63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3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63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3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3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6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3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3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63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3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3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63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3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3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6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5" dur="500"/>
                                        <p:tgtEl>
                                          <p:spTgt spid="63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6" dur="500"/>
                                        <p:tgtEl>
                                          <p:spTgt spid="63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6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500"/>
                                        <p:tgtEl>
                                          <p:spTgt spid="63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6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6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  <p:bldP spid="63495" grpId="0" animBg="1"/>
      <p:bldP spid="63496" grpId="0" animBg="1"/>
      <p:bldP spid="63497" grpId="0"/>
      <p:bldP spid="63498" grpId="0"/>
      <p:bldP spid="63499" grpId="0"/>
      <p:bldP spid="63502" grpId="0"/>
      <p:bldP spid="63503" grpId="0"/>
      <p:bldP spid="63504" grpId="0"/>
      <p:bldP spid="63507" grpId="0"/>
      <p:bldP spid="63513" grpId="0"/>
      <p:bldP spid="63520" grpId="0"/>
      <p:bldP spid="63522" grpId="0"/>
      <p:bldP spid="63523" grpId="0"/>
      <p:bldP spid="635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1676400" y="1676401"/>
            <a:ext cx="350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   230 859 : 5 = ?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828800" y="31242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230859 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3124200" y="3124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>
            <a:off x="2971800" y="3200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>
            <a:off x="2971800" y="3505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1981200" y="3505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2133600" y="3886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2286000" y="4267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2438400" y="4648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2590800" y="5029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1676400" y="56388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230859 </a:t>
            </a: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2667000" y="5638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: 5</a:t>
            </a:r>
          </a:p>
        </p:txBody>
      </p:sp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3048000" y="5638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60433" name="Text Box 17"/>
          <p:cNvSpPr txBox="1">
            <a:spLocks noChangeArrowheads="1"/>
          </p:cNvSpPr>
          <p:nvPr/>
        </p:nvSpPr>
        <p:spPr bwMode="auto">
          <a:xfrm>
            <a:off x="2971800" y="3505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3276600" y="5638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46171( dư 4) </a:t>
            </a:r>
          </a:p>
        </p:txBody>
      </p:sp>
      <p:sp>
        <p:nvSpPr>
          <p:cNvPr id="7185" name="Line 19"/>
          <p:cNvSpPr>
            <a:spLocks noChangeShapeType="1"/>
          </p:cNvSpPr>
          <p:nvPr/>
        </p:nvSpPr>
        <p:spPr bwMode="auto">
          <a:xfrm>
            <a:off x="5105400" y="22098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6" name="Text Box 20"/>
          <p:cNvSpPr txBox="1">
            <a:spLocks noChangeArrowheads="1"/>
          </p:cNvSpPr>
          <p:nvPr/>
        </p:nvSpPr>
        <p:spPr bwMode="auto">
          <a:xfrm>
            <a:off x="5257800" y="1066801"/>
            <a:ext cx="510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Chia theo thứ tự từ trái sang phải</a:t>
            </a:r>
          </a:p>
        </p:txBody>
      </p:sp>
      <p:sp>
        <p:nvSpPr>
          <p:cNvPr id="60437" name="Text Box 21"/>
          <p:cNvSpPr txBox="1">
            <a:spLocks noChangeArrowheads="1"/>
          </p:cNvSpPr>
          <p:nvPr/>
        </p:nvSpPr>
        <p:spPr bwMode="auto">
          <a:xfrm>
            <a:off x="5257800" y="1676401"/>
            <a:ext cx="510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- 23 chia 5 được 4, viết 4;</a:t>
            </a:r>
          </a:p>
        </p:txBody>
      </p:sp>
      <p:sp>
        <p:nvSpPr>
          <p:cNvPr id="60438" name="Text Box 22"/>
          <p:cNvSpPr txBox="1">
            <a:spLocks noChangeArrowheads="1"/>
          </p:cNvSpPr>
          <p:nvPr/>
        </p:nvSpPr>
        <p:spPr bwMode="auto">
          <a:xfrm>
            <a:off x="5257800" y="2209801"/>
            <a:ext cx="541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4 nhân 5 bằng 20; 23 trừ 20 bằng 3, viết 3.</a:t>
            </a:r>
          </a:p>
        </p:txBody>
      </p:sp>
      <p:sp>
        <p:nvSpPr>
          <p:cNvPr id="60439" name="Text Box 23"/>
          <p:cNvSpPr txBox="1">
            <a:spLocks noChangeArrowheads="1"/>
          </p:cNvSpPr>
          <p:nvPr/>
        </p:nvSpPr>
        <p:spPr bwMode="auto">
          <a:xfrm>
            <a:off x="5181600" y="2743201"/>
            <a:ext cx="518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Hạ 0; 30 chia 5 được 6, viết 6;</a:t>
            </a:r>
          </a:p>
        </p:txBody>
      </p:sp>
      <p:sp>
        <p:nvSpPr>
          <p:cNvPr id="60440" name="Text Box 24"/>
          <p:cNvSpPr txBox="1">
            <a:spLocks noChangeArrowheads="1"/>
          </p:cNvSpPr>
          <p:nvPr/>
        </p:nvSpPr>
        <p:spPr bwMode="auto">
          <a:xfrm>
            <a:off x="5257800" y="3352801"/>
            <a:ext cx="541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6 nhân 5 bằng 30; 30 trừ 30 bằng 0, viết 0.</a:t>
            </a:r>
          </a:p>
        </p:txBody>
      </p:sp>
      <p:sp>
        <p:nvSpPr>
          <p:cNvPr id="60441" name="Text Box 25"/>
          <p:cNvSpPr txBox="1">
            <a:spLocks noChangeArrowheads="1"/>
          </p:cNvSpPr>
          <p:nvPr/>
        </p:nvSpPr>
        <p:spPr bwMode="auto">
          <a:xfrm>
            <a:off x="5257800" y="39624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Hạ 8; 8 chia 5 được 1, viết 1;</a:t>
            </a:r>
          </a:p>
        </p:txBody>
      </p:sp>
      <p:sp>
        <p:nvSpPr>
          <p:cNvPr id="60442" name="Text Box 26"/>
          <p:cNvSpPr txBox="1">
            <a:spLocks noChangeArrowheads="1"/>
          </p:cNvSpPr>
          <p:nvPr/>
        </p:nvSpPr>
        <p:spPr bwMode="auto">
          <a:xfrm>
            <a:off x="5257800" y="44196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 nhân 5 bằng 5; 8 trừ 5 bằng 3, viết 3.</a:t>
            </a:r>
          </a:p>
        </p:txBody>
      </p:sp>
      <p:sp>
        <p:nvSpPr>
          <p:cNvPr id="60443" name="Text Box 27"/>
          <p:cNvSpPr txBox="1">
            <a:spLocks noChangeArrowheads="1"/>
          </p:cNvSpPr>
          <p:nvPr/>
        </p:nvSpPr>
        <p:spPr bwMode="auto">
          <a:xfrm>
            <a:off x="5257800" y="48006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Hạ 5,được 35; 35 chia 5 được 7, viết 7;</a:t>
            </a:r>
          </a:p>
        </p:txBody>
      </p:sp>
      <p:sp>
        <p:nvSpPr>
          <p:cNvPr id="60444" name="Text Box 28"/>
          <p:cNvSpPr txBox="1">
            <a:spLocks noChangeArrowheads="1"/>
          </p:cNvSpPr>
          <p:nvPr/>
        </p:nvSpPr>
        <p:spPr bwMode="auto">
          <a:xfrm>
            <a:off x="5257800" y="52578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7 nhân 5 bằng 35; 35 trừ 35 bằng 0, viết 0.</a:t>
            </a:r>
          </a:p>
        </p:txBody>
      </p:sp>
      <p:sp>
        <p:nvSpPr>
          <p:cNvPr id="60445" name="Text Box 29"/>
          <p:cNvSpPr txBox="1">
            <a:spLocks noChangeArrowheads="1"/>
          </p:cNvSpPr>
          <p:nvPr/>
        </p:nvSpPr>
        <p:spPr bwMode="auto">
          <a:xfrm>
            <a:off x="5257800" y="57150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Hạ 9; 9 chia 5 được1, viết 1;</a:t>
            </a:r>
          </a:p>
        </p:txBody>
      </p:sp>
      <p:sp>
        <p:nvSpPr>
          <p:cNvPr id="60446" name="Text Box 30"/>
          <p:cNvSpPr txBox="1">
            <a:spLocks noChangeArrowheads="1"/>
          </p:cNvSpPr>
          <p:nvPr/>
        </p:nvSpPr>
        <p:spPr bwMode="auto">
          <a:xfrm>
            <a:off x="5257800" y="60960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 nhân 5 bằng 5; 9 trừ 5 bằng 4, viết 4.</a:t>
            </a:r>
          </a:p>
        </p:txBody>
      </p:sp>
      <p:sp>
        <p:nvSpPr>
          <p:cNvPr id="60448" name="Text Box 32"/>
          <p:cNvSpPr txBox="1">
            <a:spLocks noChangeArrowheads="1"/>
          </p:cNvSpPr>
          <p:nvPr/>
        </p:nvSpPr>
        <p:spPr bwMode="auto">
          <a:xfrm>
            <a:off x="2133600" y="3505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0449" name="Text Box 33"/>
          <p:cNvSpPr txBox="1">
            <a:spLocks noChangeArrowheads="1"/>
          </p:cNvSpPr>
          <p:nvPr/>
        </p:nvSpPr>
        <p:spPr bwMode="auto">
          <a:xfrm>
            <a:off x="2286000" y="3886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60450" name="Text Box 34"/>
          <p:cNvSpPr txBox="1">
            <a:spLocks noChangeArrowheads="1"/>
          </p:cNvSpPr>
          <p:nvPr/>
        </p:nvSpPr>
        <p:spPr bwMode="auto">
          <a:xfrm>
            <a:off x="2438400" y="4267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0451" name="Text Box 35"/>
          <p:cNvSpPr txBox="1">
            <a:spLocks noChangeArrowheads="1"/>
          </p:cNvSpPr>
          <p:nvPr/>
        </p:nvSpPr>
        <p:spPr bwMode="auto">
          <a:xfrm>
            <a:off x="2590800" y="4648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60452" name="Text Box 36"/>
          <p:cNvSpPr txBox="1">
            <a:spLocks noChangeArrowheads="1"/>
          </p:cNvSpPr>
          <p:nvPr/>
        </p:nvSpPr>
        <p:spPr bwMode="auto">
          <a:xfrm>
            <a:off x="3124200" y="3505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60453" name="Text Box 37"/>
          <p:cNvSpPr txBox="1">
            <a:spLocks noChangeArrowheads="1"/>
          </p:cNvSpPr>
          <p:nvPr/>
        </p:nvSpPr>
        <p:spPr bwMode="auto">
          <a:xfrm>
            <a:off x="3276600" y="3505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0454" name="Text Box 38"/>
          <p:cNvSpPr txBox="1">
            <a:spLocks noChangeArrowheads="1"/>
          </p:cNvSpPr>
          <p:nvPr/>
        </p:nvSpPr>
        <p:spPr bwMode="auto">
          <a:xfrm>
            <a:off x="3429000" y="35052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60455" name="Text Box 39"/>
          <p:cNvSpPr txBox="1">
            <a:spLocks noChangeArrowheads="1"/>
          </p:cNvSpPr>
          <p:nvPr/>
        </p:nvSpPr>
        <p:spPr bwMode="auto">
          <a:xfrm>
            <a:off x="3581400" y="3505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205" name="TextBox 42"/>
          <p:cNvSpPr txBox="1">
            <a:spLocks noChangeArrowheads="1"/>
          </p:cNvSpPr>
          <p:nvPr/>
        </p:nvSpPr>
        <p:spPr bwMode="auto">
          <a:xfrm>
            <a:off x="1828800" y="990601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2: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C51B8126-1F35-409F-8993-FFC782C53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6" y="248729"/>
            <a:ext cx="1534545" cy="1534545"/>
          </a:xfrm>
          <a:prstGeom prst="rect">
            <a:avLst/>
          </a:prstGeom>
        </p:spPr>
      </p:pic>
      <p:pic>
        <p:nvPicPr>
          <p:cNvPr id="39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" y="5605774"/>
            <a:ext cx="1108577" cy="1337938"/>
          </a:xfrm>
          <a:prstGeom prst="rect">
            <a:avLst/>
          </a:prstGeom>
        </p:spPr>
      </p:pic>
      <p:pic>
        <p:nvPicPr>
          <p:cNvPr id="4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820" y="5498485"/>
            <a:ext cx="1780427" cy="142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4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60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0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2000"/>
                                        <p:tgtEl>
                                          <p:spTgt spid="60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60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0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2000"/>
                                        <p:tgtEl>
                                          <p:spTgt spid="60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60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2000"/>
                                        <p:tgtEl>
                                          <p:spTgt spid="60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2000"/>
                                        <p:tgtEl>
                                          <p:spTgt spid="60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60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60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60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60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2000"/>
                                        <p:tgtEl>
                                          <p:spTgt spid="60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2000"/>
                                        <p:tgtEl>
                                          <p:spTgt spid="60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60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60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2000"/>
                                        <p:tgtEl>
                                          <p:spTgt spid="60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2000"/>
                                        <p:tgtEl>
                                          <p:spTgt spid="60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2000"/>
                                        <p:tgtEl>
                                          <p:spTgt spid="60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20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0" dur="20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60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/>
      <p:bldP spid="60421" grpId="0"/>
      <p:bldP spid="60422" grpId="0"/>
      <p:bldP spid="60423" grpId="0" animBg="1"/>
      <p:bldP spid="60424" grpId="0" animBg="1"/>
      <p:bldP spid="60425" grpId="0"/>
      <p:bldP spid="60426" grpId="0"/>
      <p:bldP spid="60427" grpId="0"/>
      <p:bldP spid="60428" grpId="0"/>
      <p:bldP spid="60429" grpId="0"/>
      <p:bldP spid="60430" grpId="0"/>
      <p:bldP spid="60431" grpId="0"/>
      <p:bldP spid="60432" grpId="0"/>
      <p:bldP spid="60433" grpId="0"/>
      <p:bldP spid="60434" grpId="0"/>
      <p:bldP spid="60436" grpId="0"/>
      <p:bldP spid="60437" grpId="0"/>
      <p:bldP spid="60438" grpId="0"/>
      <p:bldP spid="60439" grpId="0"/>
      <p:bldP spid="60440" grpId="0"/>
      <p:bldP spid="60441" grpId="0"/>
      <p:bldP spid="60442" grpId="0"/>
      <p:bldP spid="60443" grpId="0"/>
      <p:bldP spid="60444" grpId="0"/>
      <p:bldP spid="60445" grpId="0"/>
      <p:bldP spid="60446" grpId="0"/>
      <p:bldP spid="60448" grpId="0"/>
      <p:bldP spid="60448" grpId="1"/>
      <p:bldP spid="60449" grpId="0"/>
      <p:bldP spid="60450" grpId="0"/>
      <p:bldP spid="60451" grpId="0"/>
      <p:bldP spid="60452" grpId="0"/>
      <p:bldP spid="60453" grpId="0"/>
      <p:bldP spid="60454" grpId="0"/>
      <p:bldP spid="604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905000" y="1600201"/>
            <a:ext cx="3810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128472  6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08        21412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24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07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12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0</a:t>
            </a: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3124200" y="1600200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3124200" y="20574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7010400" y="1524001"/>
            <a:ext cx="3581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230859  5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30        46171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08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35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  09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    4                               </a:t>
            </a:r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>
            <a:off x="8229600" y="16002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9"/>
          <p:cNvSpPr>
            <a:spLocks noChangeShapeType="1"/>
          </p:cNvSpPr>
          <p:nvPr/>
        </p:nvSpPr>
        <p:spPr bwMode="auto">
          <a:xfrm>
            <a:off x="8229600" y="20574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828800" y="4122738"/>
            <a:ext cx="8610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</a:rPr>
              <a:t>So sánh phép chia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128472 : 6 </a:t>
            </a:r>
            <a:r>
              <a:rPr lang="en-US" altLang="en-US" sz="2400" b="1">
                <a:latin typeface="Times New Roman" panose="02020603050405020304" pitchFamily="18" charset="0"/>
              </a:rPr>
              <a:t>và phép chia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230859 : 5</a:t>
            </a:r>
            <a:r>
              <a:rPr lang="en-US" altLang="en-US" sz="2400" b="1">
                <a:latin typeface="Times New Roman" panose="02020603050405020304" pitchFamily="18" charset="0"/>
              </a:rPr>
              <a:t> có điểm gì giống và khác nhau?</a:t>
            </a:r>
            <a:endParaRPr lang="en-US" altLang="en-US" sz="2400" b="1">
              <a:latin typeface=".VnTime" pitchFamily="34" charset="0"/>
            </a:endParaRPr>
          </a:p>
        </p:txBody>
      </p:sp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1676400" y="4948238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2400" b="1" u="sng" dirty="0">
                <a:latin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endParaRPr lang="en-US" altLang="en-US" sz="24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7437" name="Text Box 29"/>
          <p:cNvSpPr txBox="1">
            <a:spLocks noChangeArrowheads="1"/>
          </p:cNvSpPr>
          <p:nvPr/>
        </p:nvSpPr>
        <p:spPr bwMode="auto">
          <a:xfrm>
            <a:off x="1676400" y="5418139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u="sng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400" b="1" u="sng" dirty="0">
                <a:latin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128472 : 6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0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230859 : 5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4.</a:t>
            </a:r>
            <a:endParaRPr lang="en-US" altLang="en-US" sz="2400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905000" y="4427538"/>
            <a:ext cx="8229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ý:Trong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</a:t>
            </a:r>
            <a:endParaRPr lang="en-US" altLang="en-US" sz="24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1" y="-19470"/>
            <a:ext cx="2362199" cy="2362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0664">
            <a:off x="496921" y="3533192"/>
            <a:ext cx="2103160" cy="261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92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/>
      <p:bldP spid="17420" grpId="1"/>
      <p:bldP spid="17436" grpId="0"/>
      <p:bldP spid="17436" grpId="1"/>
      <p:bldP spid="17437" grpId="0"/>
      <p:bldP spid="1743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=""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=""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=""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73" y="274103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9" name="Picture 18" descr="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43" y="3145792"/>
            <a:ext cx="4555216" cy="35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3049182" y="920286"/>
            <a:ext cx="7256374" cy="3867808"/>
            <a:chOff x="838202" y="737756"/>
            <a:chExt cx="7619998" cy="5282044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=""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18">
              <a:extLst>
                <a:ext uri="{FF2B5EF4-FFF2-40B4-BE49-F238E27FC236}">
                  <a16:creationId xmlns=""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18" y="3074076"/>
            <a:ext cx="2773303" cy="171401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228277-2291-473F-9120-B0635941F926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09:29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79537" y="2761337"/>
            <a:ext cx="66260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HP001 4 hàng" panose="020B0603050302020204" pitchFamily="34" charset="-93"/>
              </a:rPr>
              <a:t>Thực</a:t>
            </a:r>
            <a:r>
              <a:rPr lang="en-US" sz="9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HP001 4 hàng" panose="020B0603050302020204" pitchFamily="34" charset="-93"/>
              </a:rPr>
              <a:t> </a:t>
            </a:r>
            <a:r>
              <a:rPr lang="en-US" sz="9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latin typeface="HP001 4 hàng" panose="020B0603050302020204" pitchFamily="34" charset="-93"/>
              </a:rPr>
              <a:t>hành</a:t>
            </a:r>
            <a:endParaRPr lang="en-US" sz="96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50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84631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489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1489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9813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929424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1095</Words>
  <Application>Microsoft Office PowerPoint</Application>
  <PresentationFormat>Custom</PresentationFormat>
  <Paragraphs>320</Paragraphs>
  <Slides>29</Slides>
  <Notes>14</Notes>
  <HiddenSlides>10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thinh</dc:creator>
  <cp:lastModifiedBy>HP</cp:lastModifiedBy>
  <cp:revision>18</cp:revision>
  <dcterms:created xsi:type="dcterms:W3CDTF">2021-11-30T13:59:13Z</dcterms:created>
  <dcterms:modified xsi:type="dcterms:W3CDTF">2021-12-07T04:41:27Z</dcterms:modified>
</cp:coreProperties>
</file>