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8" r:id="rId3"/>
  </p:sldMasterIdLst>
  <p:notesMasterIdLst>
    <p:notesMasterId r:id="rId21"/>
  </p:notesMasterIdLst>
  <p:sldIdLst>
    <p:sldId id="313" r:id="rId4"/>
    <p:sldId id="257" r:id="rId5"/>
    <p:sldId id="292" r:id="rId6"/>
    <p:sldId id="258" r:id="rId7"/>
    <p:sldId id="277" r:id="rId8"/>
    <p:sldId id="293" r:id="rId9"/>
    <p:sldId id="280" r:id="rId10"/>
    <p:sldId id="281" r:id="rId11"/>
    <p:sldId id="282" r:id="rId12"/>
    <p:sldId id="294" r:id="rId13"/>
    <p:sldId id="284" r:id="rId14"/>
    <p:sldId id="290" r:id="rId15"/>
    <p:sldId id="291" r:id="rId16"/>
    <p:sldId id="286" r:id="rId17"/>
    <p:sldId id="287" r:id="rId18"/>
    <p:sldId id="288" r:id="rId19"/>
    <p:sldId id="263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B50"/>
    <a:srgbClr val="FAC67A"/>
    <a:srgbClr val="FBD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4" autoAdjust="0"/>
    <p:restoredTop sz="94660"/>
  </p:normalViewPr>
  <p:slideViewPr>
    <p:cSldViewPr>
      <p:cViewPr varScale="1">
        <p:scale>
          <a:sx n="80" d="100"/>
          <a:sy n="80" d="100"/>
        </p:scale>
        <p:origin x="90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5BED5-E868-407B-BBEE-533CCA9D30F6}" type="datetimeFigureOut">
              <a:rPr lang="vi-VN" smtClean="0"/>
              <a:t>25/12/2021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6F453-38AC-4A40-B5DE-E7BFD2AA32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02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61F2D0A-00F5-4EA0-8740-B621594DE87F}" type="slidenum">
              <a:rPr lang="en-US" altLang="en-US" sz="1200" i="0" smtClean="0">
                <a:solidFill>
                  <a:prstClr val="black"/>
                </a:solidFill>
                <a:latin typeface=".VnAristote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 i="0">
              <a:solidFill>
                <a:prstClr val="black"/>
              </a:solidFill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5F0C9AE-5493-4129-AB5C-C17698375333}" type="slidenum">
              <a:rPr lang="en-US" sz="1200" i="0" smtClean="0">
                <a:solidFill>
                  <a:prstClr val="black"/>
                </a:solidFill>
                <a:latin typeface=".VnAristote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i="0">
              <a:solidFill>
                <a:prstClr val="black"/>
              </a:solidFill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B02D76-EF1F-474C-8785-825CECBEE5A1}" type="slidenum">
              <a:rPr lang="en-US" altLang="vi-VN" i="0">
                <a:latin typeface=".VnAristote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vi-VN" i="0">
              <a:latin typeface=".VnAristot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71EBDC-FCEB-4AB5-BC6A-110309BC686B}" type="slidenum">
              <a:rPr lang="en-US" altLang="vi-VN" i="0">
                <a:latin typeface=".VnAristote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vi-VN" i="0">
              <a:latin typeface=".VnAristot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B1753-9674-4DE8-98D0-783A46508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0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1690-724A-413D-8DA1-328A27D715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2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B2A1-577B-4CFF-9561-33BEB21788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9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0606-2CCA-4299-882D-22B49D02EA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49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EA737-2183-4CD2-9973-AB48CE91EE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8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0825-9C78-4BB9-87C7-C6BEFF7D7B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16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70974-4DE9-4FB3-9E61-312A69B7EB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7B984-449E-4C9C-9795-2E929B545D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80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A595F-1948-4C13-A632-FE972DAF1C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9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7C96F-13AA-4132-8BFF-0BC30A0A83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6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3DE0-0907-46F4-8A36-82F95E21EA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18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6547-EC78-4EF5-B964-790FA32491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82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47DAD-845A-4A7F-88D1-4F10F72113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4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30C9-3483-488F-B973-CD1791768A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98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D5221-38C5-4F54-9DD3-8A59A2B18A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6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A950-5EEE-460C-9AE6-E4B4DC7C2B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24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B1132-8323-44AC-B51C-98B11BD56E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27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5DFA-E9FF-47DE-A41D-88EBC33E8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81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6E320-EED0-49C6-9F65-905E843AA6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33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8BFA0-546F-441B-A085-80E185192B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A8F4-557B-4A38-8CF6-0C6B823B0F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2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7AF3C-1D51-4E65-AEA9-B5878C0AF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68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2CE0-7283-4C8F-862B-3A11F2B01E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5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A887-03F9-47D8-BE59-054BAE812535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D1DD-BBAC-4CEB-84BD-CEB9C588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6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5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5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7310F-4528-48EB-9B49-E363CB702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5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A887-03F9-47D8-BE59-054BAE812535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48CB-6AEC-4137-B868-166E7626F5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2" r:id="rId7"/>
    <p:sldLayoutId id="2147483681" r:id="rId8"/>
    <p:sldLayoutId id="2147483680" r:id="rId9"/>
    <p:sldLayoutId id="214748365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B06EF-34A2-4747-A5E2-4CB4FF075D7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6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1F889E-6F87-4664-974B-9FC11D324DF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2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0.xml"/><Relationship Id="rId1" Type="http://schemas.openxmlformats.org/officeDocument/2006/relationships/audio" Target="file:///D:\MUSIC\nhac%20nhay\Ao%20Trang%20Den%20Truong%20-%20Hoang%20Thuy%20Linh.mp3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l_fi" descr="attachment">
            <a:extLst>
              <a:ext uri="{FF2B5EF4-FFF2-40B4-BE49-F238E27FC236}">
                <a16:creationId xmlns:a16="http://schemas.microsoft.com/office/drawing/2014/main" id="{76D595B5-2E19-490B-B30B-77F30E1F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"/>
            <a:ext cx="9144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Ao Trang Den Truong - Hoang Thuy Linh.mp3">
            <a:hlinkClick r:id="" action="ppaction://media"/>
            <a:extLst>
              <a:ext uri="{FF2B5EF4-FFF2-40B4-BE49-F238E27FC236}">
                <a16:creationId xmlns:a16="http://schemas.microsoft.com/office/drawing/2014/main" id="{4528B741-95D4-4C4E-BFAC-5222B6E476E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6" y="3632597"/>
            <a:ext cx="1285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8">
            <a:extLst>
              <a:ext uri="{FF2B5EF4-FFF2-40B4-BE49-F238E27FC236}">
                <a16:creationId xmlns:a16="http://schemas.microsoft.com/office/drawing/2014/main" id="{318AF026-B341-47D8-A905-6E57F4A6E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7300" y="816175"/>
            <a:ext cx="5243513" cy="7268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519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  <a:endParaRPr lang="en-US" sz="1519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WordArt 9">
            <a:extLst>
              <a:ext uri="{FF2B5EF4-FFF2-40B4-BE49-F238E27FC236}">
                <a16:creationId xmlns:a16="http://schemas.microsoft.com/office/drawing/2014/main" id="{9402FD8E-F7A8-4C27-A278-61EA89B7ED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36069" y="1983284"/>
            <a:ext cx="1808262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519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2" name="WordArt 10">
            <a:extLst>
              <a:ext uri="{FF2B5EF4-FFF2-40B4-BE49-F238E27FC236}">
                <a16:creationId xmlns:a16="http://schemas.microsoft.com/office/drawing/2014/main" id="{6EC8C029-4361-49A0-8AC4-5B6FB163DD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3150" y="2725341"/>
            <a:ext cx="3371850" cy="6750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519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N  (TIẾP THEO)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95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5" descr="T6     IMG_8228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t="10828" r="80968" b="84621"/>
          <a:stretch>
            <a:fillRect/>
          </a:stretch>
        </p:blipFill>
        <p:spPr bwMode="auto">
          <a:xfrm>
            <a:off x="381000" y="1449388"/>
            <a:ext cx="38862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8"/>
          <p:cNvSpPr>
            <a:spLocks noChangeArrowheads="1"/>
          </p:cNvSpPr>
          <p:nvPr/>
        </p:nvSpPr>
        <p:spPr bwMode="auto">
          <a:xfrm>
            <a:off x="2438400" y="1428750"/>
            <a:ext cx="671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>
              <a:solidFill>
                <a:srgbClr val="000000"/>
              </a:solidFill>
              <a:latin typeface=".VnAristote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8918" y="240632"/>
            <a:ext cx="4170363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viết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Đ </a:t>
            </a: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4552347" y="937320"/>
            <a:ext cx="4495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N1: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lượn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2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đầu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nối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liền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cong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phải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vòng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xoắn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chân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đường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kẻ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ngang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N2: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N1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lia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xuống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ĐK2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ngang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ngắn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trái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 sang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</a:rPr>
              <a:t>phải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1828800" y="2495550"/>
            <a:ext cx="671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>
              <a:solidFill>
                <a:srgbClr val="00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3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C -0.00122 0.0074 -0.00313 0.01327 -0.00556 0.01944 C -0.00816 0.03425 -0.00434 0.01666 -0.0099 0.02931 C -0.01128 0.03271 -0.01146 0.03702 -0.01215 0.04104 C -0.01458 0.0543 -0.01424 0.07066 -0.01875 0.08176 C -0.0217 0.10984 -0.02274 0.13823 -0.02639 0.166 C -0.02674 0.2129 -0.02569 0.2598 -0.02743 0.30639 C -0.02778 0.31688 -0.03142 0.3178 -0.03507 0.32027 C -0.03767 0.32706 -0.03958 0.32922 -0.04392 0.332 C -0.04844 0.34372 -0.0434 0.33323 -0.05052 0.33971 C -0.05208 0.34125 -0.0533 0.34403 -0.05486 0.34557 C -0.06076 0.35143 -0.0717 0.3502 -0.07795 0.35143 C -0.08576 0.35298 -0.09323 0.35575 -0.10104 0.3573 C -0.10538 0.35668 -0.11007 0.35761 -0.11424 0.35545 C -0.11667 0.35421 -0.11736 0.3465 -0.11545 0.34372 C -0.11215 0.33909 -0.09201 0.33323 -0.08785 0.332 C -0.08715 0.3323 -0.07847 0.33446 -0.07691 0.3357 C -0.06389 0.34742 -0.07569 0.34125 -0.06597 0.34557 C -0.06493 0.34681 -0.06389 0.34866 -0.06267 0.34958 C -0.06059 0.35113 -0.05608 0.35329 -0.05608 0.35329 C -0.05035 0.36007 -0.04531 0.35976 -0.03837 0.36131 C -0.02083 0.36069 -0.0033 0.36038 0.01424 0.35915 C 0.01858 0.35884 0.02448 0.3502 0.02865 0.34742 C 0.03073 0.34588 0.03524 0.34372 0.03524 0.34372 C 0.04253 0.33477 0.04878 0.33076 0.05382 0.31626 C 0.05503 0.30855 0.05573 0.3033 0.05833 0.29682 C 0.05955 0.28695 0.05955 0.28078 0.06372 0.27337 C 0.06684 0.25825 0.07049 0.24437 0.07257 0.22832 C 0.07205 0.20827 0.07448 0.17525 0.06701 0.15612 C 0.06615 0.14934 0.0651 0.14317 0.06372 0.13669 C 0.06337 0.12126 0.06684 0.08362 0.05382 0.07621 C 0.0467 0.05646 0.05712 0.08392 0.04844 0.06634 C 0.04115 0.05184 0.0474 0.05646 0.04062 0.05276 C 0.03316 0.0435 0.03663 0.04628 0.03073 0.04289 C 0.02674 0.03795 0.02222 0.03579 0.01753 0.03301 C 0.01528 0.03178 0.01094 0.02931 0.01094 0.02931 C 0.0066 0.02407 0.00156 0.02221 -0.0033 0.01944 C -0.01563 0.00494 -0.02292 0.0074 -0.03958 0.00586 C -0.09358 0.00833 -0.06875 0.00216 -0.09236 0.01543 C -0.10208 0.02715 -0.10486 0.03733 -0.11094 0.05461 C -0.11267 0.06541 -0.11406 0.07621 -0.11753 0.08578 C -0.11701 0.10089 -0.12014 0.12311 -0.11215 0.13267 C -0.10903 0.14779 -0.11354 0.12835 -0.10764 0.1444 C -0.10694 0.14625 -0.10729 0.14872 -0.1066 0.15026 C -0.1033 0.15798 -0.09497 0.16044 -0.0901 0.16199 C -0.07726 0.16137 -0.06424 0.16415 -0.05156 0.16014 C -0.04774 0.1589 -0.04497 0.14255 -0.04497 0.14255 C -0.04392 0.12589 -0.04392 0.10583 -0.03837 0.09164 C -0.03958 0.0793 -0.03958 0.08392 -0.03958 0.07806 " pathEditMode="relative" ptsTypes="ffffffffffffffffffffffffffffffffffffffffffffffffA">
                                      <p:cBhvr>
                                        <p:cTn id="22" dur="17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1132E-6 C 0.0099 -0.00216 0.01997 -0.00216 0.02969 -0.00586 C 0.04653 -0.00525 0.08021 -0.0037 0.08021 -0.0037 " pathEditMode="relative" ptsTypes="ff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39953" grpId="0"/>
      <p:bldP spid="15" grpId="0"/>
      <p:bldP spid="15" grpId="1"/>
      <p:bldP spid="1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194294" y="2496716"/>
            <a:ext cx="7617312" cy="5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Từ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“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Ngô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Quyền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” gồm mấy chữ ?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184887" y="3108697"/>
            <a:ext cx="8815224" cy="5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Từ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“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Ngô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Quyền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” có những con chữ nào cao 2 li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ǟưǫ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?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94295" y="3824262"/>
            <a:ext cx="7258025" cy="5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 Những chữ nào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đư</a:t>
            </a:r>
            <a:r>
              <a:rPr lang="el-GR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ϑ 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viết h</a:t>
            </a:r>
            <a:r>
              <a:rPr lang="el-GR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Ξ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?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79513" y="4371950"/>
            <a:ext cx="8568952" cy="5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 Khoảng cách giữa các chữ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đư</a:t>
            </a:r>
            <a:r>
              <a:rPr lang="el-GR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ϑ 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viết như thế nào ?</a:t>
            </a:r>
          </a:p>
        </p:txBody>
      </p:sp>
      <p:pic>
        <p:nvPicPr>
          <p:cNvPr id="10" name="Picture 3" descr="ngô.jpg">
            <a:extLst>
              <a:ext uri="{FF2B5EF4-FFF2-40B4-BE49-F238E27FC236}">
                <a16:creationId xmlns:a16="http://schemas.microsoft.com/office/drawing/2014/main" id="{79D6EA4A-78AB-4E65-97F5-AB0D4BD74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78"/>
            <a:ext cx="5976664" cy="221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1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00" y="1419622"/>
            <a:ext cx="3352800" cy="3605213"/>
            <a:chOff x="192" y="1344"/>
            <a:chExt cx="2112" cy="3028"/>
          </a:xfrm>
        </p:grpSpPr>
        <p:pic>
          <p:nvPicPr>
            <p:cNvPr id="14343" name="Picture 16" descr="ngo-quyen_5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44"/>
              <a:ext cx="211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Text Box 17"/>
            <p:cNvSpPr txBox="1">
              <a:spLocks noChangeArrowheads="1"/>
            </p:cNvSpPr>
            <p:nvPr/>
          </p:nvSpPr>
          <p:spPr bwMode="auto">
            <a:xfrm>
              <a:off x="528" y="3984"/>
              <a:ext cx="120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( 898 – 944)</a:t>
              </a:r>
            </a:p>
          </p:txBody>
        </p:sp>
      </p:grp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04800" y="51955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/>
              <a:t>	</a:t>
            </a:r>
            <a:r>
              <a:rPr lang="en-US" dirty="0" err="1"/>
              <a:t>Ngô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hùng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ta. </a:t>
            </a:r>
            <a:r>
              <a:rPr lang="en-US" dirty="0" err="1"/>
              <a:t>Năm</a:t>
            </a:r>
            <a:r>
              <a:rPr lang="en-US" dirty="0"/>
              <a:t> 938,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bại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Nam </a:t>
            </a:r>
            <a:r>
              <a:rPr lang="en-US" dirty="0" err="1"/>
              <a:t>Hán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Đằng</a:t>
            </a:r>
            <a:r>
              <a:rPr lang="en-US" dirty="0"/>
              <a:t>,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ta.</a:t>
            </a: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4211960" y="1714500"/>
            <a:ext cx="4824536" cy="2857500"/>
          </a:xfrm>
          <a:prstGeom prst="cloudCallout">
            <a:avLst>
              <a:gd name="adj1" fmla="val -58995"/>
              <a:gd name="adj2" fmla="val 60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6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58" grpId="1"/>
      <p:bldP spid="102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31bNgoQu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231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Bac co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231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ruoc co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498"/>
            <a:ext cx="4419600" cy="28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2012-07-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32498"/>
            <a:ext cx="4724400" cy="28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1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ộp_Văn_Bản 1"/>
          <p:cNvSpPr txBox="1">
            <a:spLocks noChangeArrowheads="1"/>
          </p:cNvSpPr>
          <p:nvPr/>
        </p:nvSpPr>
        <p:spPr bwMode="auto">
          <a:xfrm>
            <a:off x="190164" y="195486"/>
            <a:ext cx="8630624" cy="118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vi-VN" sz="3600" b="1" i="0" dirty="0" err="1">
                <a:latin typeface="HP001 5 hàng 1 ô ly" pitchFamily="34" charset="-93"/>
              </a:rPr>
              <a:t>ĐưŊg</a:t>
            </a:r>
            <a:r>
              <a:rPr lang="vi-VN" sz="3600" b="1" i="0" dirty="0">
                <a:latin typeface="HP001 5 hàng 1 ô ly" pitchFamily="34" charset="-93"/>
              </a:rPr>
              <a:t> vô </a:t>
            </a:r>
            <a:r>
              <a:rPr lang="vi-VN" sz="3600" b="1" i="0" dirty="0" err="1">
                <a:latin typeface="HP001 5 hàng 1 ô ly" pitchFamily="34" charset="-93"/>
              </a:rPr>
              <a:t>xứ</a:t>
            </a:r>
            <a:r>
              <a:rPr lang="vi-VN" sz="3600" b="1" i="0" dirty="0">
                <a:latin typeface="HP001 5 hàng 1 ô ly" pitchFamily="34" charset="-93"/>
              </a:rPr>
              <a:t> NΉŃ </a:t>
            </a:r>
            <a:r>
              <a:rPr lang="vi-VN" sz="3600" b="1" i="0" dirty="0" err="1">
                <a:latin typeface="HP001 5 hàng 1 ô ly" pitchFamily="34" charset="-93"/>
              </a:rPr>
              <a:t>Ǖίaζ</a:t>
            </a:r>
            <a:r>
              <a:rPr lang="vi-VN" sz="3600" b="1" i="0" dirty="0">
                <a:latin typeface="HP001 5 hàng 1 ô ly" pitchFamily="34" charset="-93"/>
              </a:rPr>
              <a:t> </a:t>
            </a:r>
            <a:r>
              <a:rPr lang="vi-VN" sz="3600" b="1" i="0" dirty="0" err="1">
                <a:latin typeface="HP001 5 hàng 1 ô ly" pitchFamily="34" charset="-93"/>
              </a:rPr>
              <a:t>Ǖίaζ</a:t>
            </a:r>
            <a:endParaRPr lang="vi-VN" sz="3600" i="0" dirty="0">
              <a:latin typeface="HP001 5 hàng 1 ô ly" pitchFamily="34" charset="-93"/>
            </a:endParaRPr>
          </a:p>
          <a:p>
            <a:pPr algn="ctr"/>
            <a:r>
              <a:rPr lang="vi-VN" sz="3600" b="1" i="0" dirty="0">
                <a:latin typeface="HP001 5 hàng 1 ô ly" pitchFamily="34" charset="-93"/>
              </a:rPr>
              <a:t>NΪ </a:t>
            </a:r>
            <a:r>
              <a:rPr lang="vi-VN" sz="3600" b="1" i="0" dirty="0" err="1">
                <a:latin typeface="HP001 5 hàng 1 ô ly" pitchFamily="34" charset="-93"/>
              </a:rPr>
              <a:t>xaζ</a:t>
            </a:r>
            <a:r>
              <a:rPr lang="vi-VN" sz="3600" b="1" i="0" dirty="0">
                <a:latin typeface="HP001 5 hàng 1 ô ly" pitchFamily="34" charset="-93"/>
              </a:rPr>
              <a:t> </a:t>
            </a:r>
            <a:r>
              <a:rPr lang="vi-VN" sz="3600" b="1" i="0" dirty="0" err="1">
                <a:latin typeface="HP001 5 hàng 1 ô ly" pitchFamily="34" charset="-93"/>
              </a:rPr>
              <a:t>wưϐ</a:t>
            </a:r>
            <a:r>
              <a:rPr lang="vi-VN" sz="3600" b="1" i="0" dirty="0">
                <a:latin typeface="HP001 5 hàng 1 ô ly" pitchFamily="34" charset="-93"/>
              </a:rPr>
              <a:t> </a:t>
            </a:r>
            <a:r>
              <a:rPr lang="vi-VN" sz="3600" b="1" i="0" dirty="0" err="1">
                <a:latin typeface="HP001 5 hàng 1 ô ly" pitchFamily="34" charset="-93"/>
              </a:rPr>
              <a:t>λμĞc</a:t>
            </a:r>
            <a:r>
              <a:rPr lang="vi-VN" sz="3600" b="1" i="0" dirty="0">
                <a:latin typeface="HP001 5 hàng 1 ô ly" pitchFamily="34" charset="-93"/>
              </a:rPr>
              <a:t> </a:t>
            </a:r>
            <a:r>
              <a:rPr lang="vi-VN" sz="3600" b="1" i="0" dirty="0" err="1">
                <a:latin typeface="HP001 5 hàng 1 ô ly" pitchFamily="34" charset="-93"/>
              </a:rPr>
              <a:t>ηư</a:t>
            </a:r>
            <a:r>
              <a:rPr lang="vi-VN" sz="3600" b="1" i="0" dirty="0">
                <a:latin typeface="HP001 5 hàng 1 ô ly" pitchFamily="34" charset="-93"/>
              </a:rPr>
              <a:t> </a:t>
            </a:r>
            <a:r>
              <a:rPr lang="vi-VN" sz="3600" b="1" i="0" dirty="0" err="1">
                <a:latin typeface="HP001 5 hàng 1 ô ly" pitchFamily="34" charset="-93"/>
              </a:rPr>
              <a:t>Ǉraζ</a:t>
            </a:r>
            <a:r>
              <a:rPr lang="vi-VN" sz="3600" b="1" i="0" dirty="0">
                <a:latin typeface="HP001 5 hàng 1 ô ly" pitchFamily="34" charset="-93"/>
              </a:rPr>
              <a:t> </a:t>
            </a:r>
            <a:r>
              <a:rPr lang="vi-VN" sz="3600" b="1" i="0" dirty="0" err="1">
                <a:latin typeface="HP001 5 hàng 1 ô ly" pitchFamily="34" charset="-93"/>
              </a:rPr>
              <a:t>hĲ</a:t>
            </a:r>
            <a:r>
              <a:rPr lang="vi-VN" sz="3600" b="1" i="0" dirty="0">
                <a:latin typeface="HP001 5 hàng 1 ô ly" pitchFamily="34" charset="-93"/>
              </a:rPr>
              <a:t> </a:t>
            </a:r>
            <a:r>
              <a:rPr lang="vi-VN" sz="3600" b="1" i="0" dirty="0" err="1">
                <a:latin typeface="HP001 5 hàng 1 ô ly" pitchFamily="34" charset="-93"/>
              </a:rPr>
              <a:t>đồ</a:t>
            </a:r>
            <a:r>
              <a:rPr lang="vi-VN" sz="3600" b="1" i="0" dirty="0">
                <a:latin typeface="HP001 5 hàng 1 ô ly" pitchFamily="34" charset="-93"/>
              </a:rPr>
              <a:t>.</a:t>
            </a:r>
            <a:endParaRPr lang="vi-VN" sz="3600" i="0" dirty="0">
              <a:latin typeface="HP001 5 hàng 1 ô ly" pitchFamily="34" charset="-93"/>
            </a:endParaRPr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159023" y="1569218"/>
            <a:ext cx="9005577" cy="9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 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Câu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ứng dụng trên có những con chữ nào cao 2 ô li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ǟưǫ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?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23528" y="2450420"/>
            <a:ext cx="8512830" cy="9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 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Những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con chữ nào cao 1 ô li? Con chữ nào cao 1 ô li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ǟưǫ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?</a:t>
            </a: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74593" y="3507854"/>
            <a:ext cx="6429201" cy="5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- 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Những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chữ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nào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đư</a:t>
            </a:r>
            <a:r>
              <a:rPr lang="el-GR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ϑ 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viết h</a:t>
            </a:r>
            <a:r>
              <a:rPr lang="el-GR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Ξ</a:t>
            </a:r>
            <a:r>
              <a:rPr lang="en-US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?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74593" y="4155926"/>
            <a:ext cx="8661765" cy="5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16" tIns="53258" rIns="106516" bIns="5325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4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4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-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Khoảng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cáε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giữa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các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εữ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đưϑ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νμĞt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ηư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Όı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vi-VN" altLang="vi-VN" sz="28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wào</a:t>
            </a:r>
            <a:r>
              <a:rPr lang="vi-VN" altLang="vi-VN" sz="28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? </a:t>
            </a:r>
            <a:endParaRPr lang="en-US" altLang="vi-VN" sz="2800" b="1" dirty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5070" y="342900"/>
            <a:ext cx="5028931" cy="241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 b="1">
                <a:latin typeface="Times New Roman" pitchFamily="18" charset="0"/>
              </a:rPr>
              <a:t>1- </a:t>
            </a:r>
            <a:r>
              <a:rPr lang="en-US" altLang="vi-VN" sz="1900" b="1" u="sng">
                <a:latin typeface="Times New Roman" pitchFamily="18" charset="0"/>
              </a:rPr>
              <a:t>Tư thế ngồi viết: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Lưng thẳng, không tì ngực vào bàn.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Đầu hơi cúi.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Mắt cách vở khoảng 25 đến 30 cm.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Tay phải cầm bút.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Tay trái tì nhẹ lên mép vở để giữ.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Hai chân để song song thoải mái.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vi-VN" sz="19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5069" y="2609850"/>
            <a:ext cx="5562465" cy="212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 b="1">
                <a:latin typeface="Times New Roman" pitchFamily="18" charset="0"/>
              </a:rPr>
              <a:t>2- </a:t>
            </a:r>
            <a:r>
              <a:rPr lang="en-US" altLang="vi-VN" sz="1900" b="1" u="sng">
                <a:latin typeface="Times New Roman" pitchFamily="18" charset="0"/>
              </a:rPr>
              <a:t>Cách cầm bút: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Cầm bút bằng 3 ngón tay: ngón cái, ngón trỏ, ngón giữa.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90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04" y="2737247"/>
            <a:ext cx="2896137" cy="21193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5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6019398" y="342900"/>
            <a:ext cx="2819534" cy="20002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6571746" y="754857"/>
            <a:ext cx="2572254" cy="284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975" tIns="36987" rIns="73975" bIns="36987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en-US" altLang="vi-VN" sz="2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.VnTimeH" pitchFamily="34" charset="0"/>
              </a:rPr>
              <a:t>HỌC SINH 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US" altLang="vi-VN" sz="2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.VnTimeH" pitchFamily="34" charset="0"/>
              </a:rPr>
              <a:t>VIẾT VỞ 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US" altLang="vi-VN" sz="2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.VnTimeH" pitchFamily="34" charset="0"/>
              </a:rPr>
              <a:t>TẬP VIẾT</a:t>
            </a:r>
          </a:p>
        </p:txBody>
      </p:sp>
      <p:pic>
        <p:nvPicPr>
          <p:cNvPr id="5" name="Picture 3" descr="t17.jpg">
            <a:extLst>
              <a:ext uri="{FF2B5EF4-FFF2-40B4-BE49-F238E27FC236}">
                <a16:creationId xmlns:a16="http://schemas.microsoft.com/office/drawing/2014/main" id="{0A694706-EFAE-49E1-82D2-5E66046EC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4257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064223"/>
      </p:ext>
    </p:extLst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1" y="1"/>
            <a:ext cx="1381545" cy="145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784" y="2135982"/>
            <a:ext cx="1382888" cy="145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655436" y="1178149"/>
            <a:ext cx="7877877" cy="2075244"/>
          </a:xfrm>
          <a:prstGeom prst="rect">
            <a:avLst/>
          </a:prstGeom>
          <a:noFill/>
        </p:spPr>
        <p:txBody>
          <a:bodyPr lIns="73975" tIns="36987" rIns="73975" bIns="3698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5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CHÀO TẠM BIỆT CÁC EM</a:t>
            </a:r>
            <a:endParaRPr lang="vi-VN" sz="65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31" y="278517"/>
            <a:ext cx="3756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n w="12700">
                  <a:solidFill>
                    <a:srgbClr val="FFFF00"/>
                  </a:solidFill>
                </a:ln>
                <a:solidFill>
                  <a:srgbClr val="E94B50"/>
                </a:solidFill>
                <a:latin typeface="UVN Banh Mi" pitchFamily="2" charset="0"/>
              </a:rPr>
              <a:t>KHỞI ĐỘNG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531937" y="1438456"/>
            <a:ext cx="6817228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sz="40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NÉP ĐẸP DÁNG XINH</a:t>
            </a:r>
          </a:p>
        </p:txBody>
      </p:sp>
      <p:pic>
        <p:nvPicPr>
          <p:cNvPr id="24" name="Ảnh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7964" r="15672" b="7222"/>
          <a:stretch>
            <a:fillRect/>
          </a:stretch>
        </p:blipFill>
        <p:spPr bwMode="auto">
          <a:xfrm>
            <a:off x="295275" y="3038656"/>
            <a:ext cx="1676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̉nh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524056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Hộp_Văn_Bản 11"/>
          <p:cNvSpPr txBox="1">
            <a:spLocks noChangeArrowheads="1"/>
          </p:cNvSpPr>
          <p:nvPr/>
        </p:nvSpPr>
        <p:spPr bwMode="auto">
          <a:xfrm>
            <a:off x="2390775" y="3191056"/>
            <a:ext cx="5943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6600" i="0" dirty="0" err="1">
                <a:solidFill>
                  <a:srgbClr val="FF0000"/>
                </a:solidFill>
                <a:latin typeface="HP001 5 hàng 1 ô ly" pitchFamily="34" charset="-93"/>
              </a:rPr>
              <a:t>Mạc</a:t>
            </a:r>
            <a:r>
              <a:rPr lang="en-US" altLang="vi-VN" sz="6600" i="0" dirty="0">
                <a:solidFill>
                  <a:srgbClr val="FF0000"/>
                </a:solidFill>
                <a:latin typeface="HP001 5 hàng 1 ô ly" pitchFamily="34" charset="-93"/>
              </a:rPr>
              <a:t> </a:t>
            </a:r>
            <a:r>
              <a:rPr lang="en-US" altLang="vi-VN" sz="6600" i="0" dirty="0" err="1">
                <a:solidFill>
                  <a:srgbClr val="FF0000"/>
                </a:solidFill>
                <a:latin typeface="HP001 5 hàng 1 ô ly" pitchFamily="34" charset="-93"/>
              </a:rPr>
              <a:t>Thị</a:t>
            </a:r>
            <a:r>
              <a:rPr lang="en-US" altLang="vi-VN" sz="6600" i="0" dirty="0">
                <a:solidFill>
                  <a:srgbClr val="FF0000"/>
                </a:solidFill>
                <a:latin typeface="HP001 5 hàng 1 ô ly" pitchFamily="34" charset="-93"/>
              </a:rPr>
              <a:t> </a:t>
            </a:r>
            <a:r>
              <a:rPr lang="en-US" altLang="vi-VN" sz="6600" i="0" dirty="0" err="1">
                <a:solidFill>
                  <a:srgbClr val="FF0000"/>
                </a:solidFill>
                <a:latin typeface="HP001 5 hàng 1 ô ly" pitchFamily="34" charset="-93"/>
              </a:rPr>
              <a:t>Bư</a:t>
            </a:r>
            <a:r>
              <a:rPr lang="en-US" altLang="vi-VN" sz="6600" i="0" dirty="0">
                <a:solidFill>
                  <a:srgbClr val="FF0000"/>
                </a:solidFill>
                <a:latin typeface="HP001 5 hàng 1 ô ly" pitchFamily="34" charset="-93"/>
              </a:rPr>
              <a:t>▫</a:t>
            </a:r>
            <a:endParaRPr lang="vi-VN" altLang="vi-VN" sz="6600" i="0" dirty="0">
              <a:solidFill>
                <a:srgbClr val="FF0000"/>
              </a:solidFill>
              <a:latin typeface="HP001 5 hàng 1 ô ly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433552" y="699542"/>
            <a:ext cx="2316434" cy="825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>
                    <a:alpha val="83136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TẬP VIẾT</a:t>
            </a: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05052"/>
            <a:ext cx="3052217" cy="845958"/>
          </a:xfrm>
          <a:prstGeom prst="rect">
            <a:avLst/>
          </a:prstGeom>
        </p:spPr>
      </p:pic>
      <p:sp>
        <p:nvSpPr>
          <p:cNvPr id="7" name="Hộp_Văn_Bản 11"/>
          <p:cNvSpPr txBox="1">
            <a:spLocks noChangeArrowheads="1"/>
          </p:cNvSpPr>
          <p:nvPr/>
        </p:nvSpPr>
        <p:spPr bwMode="auto">
          <a:xfrm>
            <a:off x="619969" y="1823794"/>
            <a:ext cx="5943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6600" i="0" dirty="0" err="1">
                <a:solidFill>
                  <a:srgbClr val="FF0000"/>
                </a:solidFill>
                <a:latin typeface="HP001 5 hàng 1 ô ly" pitchFamily="34" charset="-93"/>
              </a:rPr>
              <a:t>Ôn</a:t>
            </a:r>
            <a:r>
              <a:rPr lang="en-US" altLang="vi-VN" sz="6600" i="0" dirty="0">
                <a:solidFill>
                  <a:srgbClr val="FF0000"/>
                </a:solidFill>
                <a:latin typeface="HP001 5 hàng 1 ô ly" pitchFamily="34" charset="-93"/>
              </a:rPr>
              <a:t> </a:t>
            </a:r>
            <a:r>
              <a:rPr lang="en-US" altLang="vi-VN" sz="6600" i="0" dirty="0" err="1">
                <a:solidFill>
                  <a:srgbClr val="FF0000"/>
                </a:solidFill>
                <a:latin typeface="HP001 5 hàng 1 ô ly" pitchFamily="34" charset="-93"/>
              </a:rPr>
              <a:t>chữ</a:t>
            </a:r>
            <a:r>
              <a:rPr lang="en-US" altLang="vi-VN" sz="6600" i="0" dirty="0">
                <a:solidFill>
                  <a:srgbClr val="FF0000"/>
                </a:solidFill>
                <a:latin typeface="HP001 5 hàng 1 ô ly" pitchFamily="34" charset="-93"/>
              </a:rPr>
              <a:t> </a:t>
            </a:r>
            <a:r>
              <a:rPr lang="en-US" altLang="vi-VN" sz="6600" i="0" dirty="0" err="1">
                <a:solidFill>
                  <a:srgbClr val="FF0000"/>
                </a:solidFill>
                <a:latin typeface="HP001 5 hàng 1 ô ly" pitchFamily="34" charset="-93"/>
              </a:rPr>
              <a:t>hoa</a:t>
            </a:r>
            <a:r>
              <a:rPr lang="en-US" altLang="vi-VN" sz="6600" i="0" dirty="0">
                <a:solidFill>
                  <a:srgbClr val="FF0000"/>
                </a:solidFill>
                <a:latin typeface="HP001 5 hàng 1 ô ly" pitchFamily="34" charset="-93"/>
              </a:rPr>
              <a:t> N</a:t>
            </a:r>
            <a:endParaRPr lang="vi-VN" altLang="vi-VN" sz="6600" i="0" dirty="0">
              <a:solidFill>
                <a:srgbClr val="FF0000"/>
              </a:solidFill>
              <a:latin typeface="HP001 5 hàng 1 ô ly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086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17.jpg">
            <a:extLst>
              <a:ext uri="{FF2B5EF4-FFF2-40B4-BE49-F238E27FC236}">
                <a16:creationId xmlns:a16="http://schemas.microsoft.com/office/drawing/2014/main" id="{9847470F-C32B-453C-A9CA-6AE021503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0"/>
            <a:ext cx="42576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BFC238-4452-4849-BAD0-96A60087C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1" y="22363"/>
            <a:ext cx="39324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</a:rPr>
              <a:t>-  </a:t>
            </a:r>
            <a:r>
              <a:rPr lang="en-US" altLang="en-US" sz="21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100" dirty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100" dirty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100" dirty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100" dirty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</a:rPr>
              <a:t>hoa</a:t>
            </a:r>
            <a:r>
              <a:rPr lang="en-US" altLang="en-US" sz="2100" dirty="0"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100" dirty="0">
                <a:latin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0" y="965597"/>
            <a:ext cx="8488169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>
              <a:defRPr/>
            </a:pP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tạo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bởi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mấy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4038600" y="1548556"/>
            <a:ext cx="2514600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 algn="just">
              <a:defRPr/>
            </a:pPr>
            <a:r>
              <a:rPr lang="en-US" sz="26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-93"/>
              </a:rPr>
              <a:t>Gồm</a:t>
            </a:r>
            <a:r>
              <a:rPr lang="en-US" sz="2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-93"/>
              </a:rPr>
              <a:t> 3 </a:t>
            </a:r>
            <a:r>
              <a:rPr lang="en-US" sz="26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-93"/>
              </a:rPr>
              <a:t>nét</a:t>
            </a:r>
            <a:r>
              <a:rPr lang="en-US" sz="2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-93"/>
              </a:rPr>
              <a:t>: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522276" y="2970437"/>
            <a:ext cx="4115069" cy="78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altLang="vi-VN" sz="23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vi-VN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4522276" y="2005013"/>
            <a:ext cx="4725206" cy="8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altLang="vi-VN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4522276" y="3651870"/>
            <a:ext cx="4343534" cy="79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3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altLang="vi-VN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3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 xuôi </a:t>
            </a:r>
            <a:r>
              <a:rPr lang="vi-VN" sz="23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altLang="vi-VN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19201" y="179785"/>
            <a:ext cx="6629400" cy="567139"/>
          </a:xfrm>
          <a:prstGeom prst="rect">
            <a:avLst/>
          </a:prstGeom>
          <a:noFill/>
          <a:ln>
            <a:noFill/>
          </a:ln>
          <a:effectLst/>
        </p:spPr>
        <p:txBody>
          <a:bodyPr lIns="73975" tIns="36987" rIns="73975" bIns="36987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 Quan sát, </a:t>
            </a:r>
            <a:r>
              <a:rPr lang="el-G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η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ận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l-G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Κ˛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t </a:t>
            </a:r>
            <a:r>
              <a:rPr lang="el-G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ε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ữ h</a:t>
            </a:r>
            <a:r>
              <a:rPr lang="el-G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Ξ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N</a:t>
            </a:r>
          </a:p>
        </p:txBody>
      </p:sp>
      <p:sp>
        <p:nvSpPr>
          <p:cNvPr id="5128" name="Rectangle 25"/>
          <p:cNvSpPr>
            <a:spLocks noChangeArrowheads="1"/>
          </p:cNvSpPr>
          <p:nvPr/>
        </p:nvSpPr>
        <p:spPr bwMode="auto">
          <a:xfrm>
            <a:off x="580571" y="3186113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2100" b="1">
              <a:solidFill>
                <a:schemeClr val="hlink"/>
              </a:solidFill>
              <a:latin typeface="HP001 4H"/>
            </a:endParaRPr>
          </a:p>
        </p:txBody>
      </p:sp>
      <p:pic>
        <p:nvPicPr>
          <p:cNvPr id="2" name="Ảnh 1" descr="Clip Màn hìn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7" y="1548556"/>
            <a:ext cx="3295830" cy="327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5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/>
      <p:bldP spid="4133" grpId="0"/>
      <p:bldP spid="4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4754" y="34855"/>
            <a:ext cx="4170363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N </a:t>
            </a:r>
          </a:p>
        </p:txBody>
      </p:sp>
      <p:sp>
        <p:nvSpPr>
          <p:cNvPr id="33795" name="Rectangle 14"/>
          <p:cNvSpPr>
            <a:spLocks noChangeArrowheads="1"/>
          </p:cNvSpPr>
          <p:nvPr/>
        </p:nvSpPr>
        <p:spPr bwMode="auto">
          <a:xfrm>
            <a:off x="4572000" y="1885950"/>
            <a:ext cx="209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33796" name="Rectangle 61"/>
          <p:cNvSpPr>
            <a:spLocks noChangeArrowheads="1"/>
          </p:cNvSpPr>
          <p:nvPr/>
        </p:nvSpPr>
        <p:spPr bwMode="auto">
          <a:xfrm>
            <a:off x="1676400" y="752475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.VnAristote" pitchFamily="34" charset="0"/>
              </a:rPr>
              <a:t> 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338638" y="177000"/>
            <a:ext cx="46482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- N1: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Đặt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giữ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ĐK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ngang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2,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móc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ngược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hơi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lượn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sang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phải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giữ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ĐK 3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4.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N2: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1,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chuyển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hướng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đầu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thẳng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xiên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ở DDK1.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- N3: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điểm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2,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chuyển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hướng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đầu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nét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móc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xuôi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phải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dưới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lên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hơi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nghiêng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sang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phải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đến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giữa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ĐK3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4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thì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lượn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cong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xuống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dừng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bút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ở ĐK3</a:t>
            </a:r>
          </a:p>
        </p:txBody>
      </p:sp>
      <p:pic>
        <p:nvPicPr>
          <p:cNvPr id="33799" name="Picture 15" descr="T4    IMG_8226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1" t="9395" r="45683" b="84380"/>
          <a:stretch>
            <a:fillRect/>
          </a:stretch>
        </p:blipFill>
        <p:spPr bwMode="auto">
          <a:xfrm>
            <a:off x="228600" y="1085850"/>
            <a:ext cx="3754438" cy="3629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8"/>
          <p:cNvSpPr>
            <a:spLocks noChangeArrowheads="1"/>
          </p:cNvSpPr>
          <p:nvPr/>
        </p:nvSpPr>
        <p:spPr bwMode="auto">
          <a:xfrm>
            <a:off x="1295400" y="3144838"/>
            <a:ext cx="67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>
              <a:solidFill>
                <a:srgbClr val="000000"/>
              </a:solidFill>
              <a:latin typeface=".VnAristote" pitchFamily="34" charset="0"/>
            </a:endParaRPr>
          </a:p>
        </p:txBody>
      </p:sp>
      <p:sp>
        <p:nvSpPr>
          <p:cNvPr id="17" name="Rectangle 68"/>
          <p:cNvSpPr>
            <a:spLocks noChangeArrowheads="1"/>
          </p:cNvSpPr>
          <p:nvPr/>
        </p:nvSpPr>
        <p:spPr bwMode="auto">
          <a:xfrm>
            <a:off x="2057400" y="3486150"/>
            <a:ext cx="671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>
              <a:solidFill>
                <a:srgbClr val="000000"/>
              </a:solidFill>
              <a:latin typeface=".VnAristote" pitchFamily="34" charset="0"/>
            </a:endParaRPr>
          </a:p>
        </p:txBody>
      </p:sp>
      <p:sp>
        <p:nvSpPr>
          <p:cNvPr id="18" name="Rectangle 68"/>
          <p:cNvSpPr>
            <a:spLocks noChangeArrowheads="1"/>
          </p:cNvSpPr>
          <p:nvPr/>
        </p:nvSpPr>
        <p:spPr bwMode="auto">
          <a:xfrm>
            <a:off x="1905000" y="1697038"/>
            <a:ext cx="67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.VnAristote" pitchFamily="34" charset="0"/>
                <a:sym typeface="Wingdings 2" pitchFamily="18" charset="2"/>
              </a:rPr>
              <a:t></a:t>
            </a:r>
            <a:endParaRPr lang="en-US" altLang="en-US" sz="3600" dirty="0">
              <a:solidFill>
                <a:srgbClr val="00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70697E-6 C 0.00104 -0.00709 0.0026 -0.01542 0.0026 -0.02282 C 0.0026 -0.0293 -0.00278 -0.04071 -0.00382 -0.04318 C -0.00903 -0.05706 -0.01337 -0.05305 -0.02431 -0.05459 C -0.02639 -0.05398 -0.02882 -0.05398 -0.03073 -0.05243 C -0.03351 -0.05027 -0.03837 -0.04318 -0.03837 -0.04318 C -0.04028 -0.03362 -0.04306 -0.0256 -0.04479 -0.01573 C -0.04445 -0.00061 -0.04462 0.0145 -0.04358 0.02961 C -0.04306 0.0364 -0.03455 0.04411 -0.03333 0.04565 C -0.02795 0.05213 -0.02205 0.05737 -0.01667 0.06385 C -0.00261 0.06231 0.00191 0.0657 0.01163 0.05491 C 0.01337 0.05028 0.01493 0.04565 0.01667 0.04103 C 0.01753 0.03887 0.01927 0.03424 0.01927 0.03424 C 0.02187 0.01944 0.02864 0.00648 0.03333 -0.00678 C 0.03594 -0.01419 0.03628 -0.02591 0.03715 -0.03393 C 0.03924 -0.05182 0.04305 -0.06847 0.04496 -0.08636 C 0.04566 -0.11351 0.04583 -0.15052 0.05139 -0.17767 C 0.05191 -0.19864 0.04792 -0.23565 0.06024 -0.25046 C 0.06111 -0.25262 0.06215 -0.25478 0.06285 -0.25725 C 0.06354 -0.2594 0.06424 -0.26403 0.06424 -0.26403 " pathEditMode="relative" ptsTypes="fffffffffffffffffff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1758 C -0.00937 0.05151 -0.00729 0.09038 -0.00121 0.12461 C -1.66667E-6 0.14405 0.00226 0.16471 0.00521 0.18384 C 0.0066 0.19278 0.01024 0.2042 0.01042 0.21345 C 0.01094 0.2591 0.01042 0.30444 0.01042 0.35009 " pathEditMode="relative" rAng="0" ptsTypes="ffff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6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93337E-6 C 0.00174 -0.01296 0.00504 -0.02653 0.01146 -0.03424 C 0.01372 -0.04967 0.01545 -0.06663 0.02049 -0.0799 C 0.0217 -0.08668 0.02309 -0.09347 0.02431 -0.10025 C 0.02517 -0.11999 0.02465 -0.1641 0.03073 -0.18014 C 0.03698 -0.21469 0.03264 -0.20513 0.03455 -0.27114 C 0.0349 -0.28347 0.0382 -0.29242 0.04479 -0.29612 C 0.04931 -0.30167 0.05382 -0.30383 0.05886 -0.30753 C 0.06545 -0.32511 0.06094 -0.32234 0.0717 -0.31895 C 0.07587 -0.3137 0.07708 -0.30815 0.08195 -0.30537 C 0.08056 -0.26127 0.08802 -0.26651 0.0717 -0.26651 " pathEditMode="relative" ptsTypes="ffffffffff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8" grpId="0"/>
      <p:bldP spid="12" grpId="0"/>
      <p:bldP spid="12" grpId="1"/>
      <p:bldP spid="17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0" y="965597"/>
            <a:ext cx="8488169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>
              <a:defRPr/>
            </a:pP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Chữ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Q được tạo bởi mấy nét?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4038600" y="1548556"/>
            <a:ext cx="5105400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 algn="just">
              <a:defRPr/>
            </a:pPr>
            <a:r>
              <a:rPr lang="en-US" sz="26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-93"/>
              </a:rPr>
              <a:t>G</a:t>
            </a:r>
            <a:r>
              <a:rPr lang="en-US" sz="26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ồm</a:t>
            </a:r>
            <a:r>
              <a:rPr lang="en-US" sz="26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 2 </a:t>
            </a:r>
            <a:r>
              <a:rPr lang="en-US" sz="2600" b="1" dirty="0" err="1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nét</a:t>
            </a:r>
            <a:r>
              <a:rPr lang="en-US" sz="26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: </a:t>
            </a:r>
            <a:endParaRPr lang="en-US" sz="2600" b="1" dirty="0">
              <a:ln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4 hàng" panose="020B0603050302020204" pitchFamily="34" charset="-93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522276" y="3228782"/>
            <a:ext cx="4725206" cy="78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 algn="just">
              <a:defRPr/>
            </a:pPr>
            <a:r>
              <a:rPr lang="en-US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3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3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lượn ngang (ngắn)</a:t>
            </a:r>
          </a:p>
          <a:p>
            <a:pPr algn="just">
              <a:defRPr/>
            </a:pPr>
            <a:endParaRPr lang="en-US" sz="23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4522276" y="2139702"/>
            <a:ext cx="4725206" cy="81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>
              <a:defRPr/>
            </a:pPr>
            <a:r>
              <a:rPr lang="en-US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3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3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3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19201" y="179785"/>
            <a:ext cx="6629400" cy="567139"/>
          </a:xfrm>
          <a:prstGeom prst="rect">
            <a:avLst/>
          </a:prstGeom>
          <a:noFill/>
          <a:ln>
            <a:noFill/>
          </a:ln>
          <a:effectLst/>
        </p:spPr>
        <p:txBody>
          <a:bodyPr lIns="73975" tIns="36987" rIns="73975" bIns="36987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 Quan sát, </a:t>
            </a:r>
            <a:r>
              <a:rPr lang="el-G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η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ận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l-G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Κ˛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t </a:t>
            </a:r>
            <a:r>
              <a:rPr lang="el-G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ε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ữ h</a:t>
            </a:r>
            <a:r>
              <a:rPr lang="el-G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Ξ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Q</a:t>
            </a:r>
          </a:p>
        </p:txBody>
      </p:sp>
      <p:sp>
        <p:nvSpPr>
          <p:cNvPr id="8200" name="Rectangle 25"/>
          <p:cNvSpPr>
            <a:spLocks noChangeArrowheads="1"/>
          </p:cNvSpPr>
          <p:nvPr/>
        </p:nvSpPr>
        <p:spPr bwMode="auto">
          <a:xfrm>
            <a:off x="580571" y="3186113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2100" b="1">
              <a:solidFill>
                <a:schemeClr val="hlink"/>
              </a:solidFill>
              <a:latin typeface="HP001 4H"/>
            </a:endParaRPr>
          </a:p>
        </p:txBody>
      </p:sp>
      <p:pic>
        <p:nvPicPr>
          <p:cNvPr id="4" name="Ảnh 3" descr="Clip Màn hìn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48556"/>
            <a:ext cx="3333507" cy="33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/>
      <p:bldP spid="4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572509" y="171451"/>
            <a:ext cx="3495435" cy="384076"/>
          </a:xfrm>
          <a:prstGeom prst="rect">
            <a:avLst/>
          </a:prstGeom>
        </p:spPr>
        <p:txBody>
          <a:bodyPr wrap="none" lIns="73975" tIns="36987" rIns="73975" bIns="369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9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</a:t>
            </a:r>
            <a:r>
              <a:rPr lang="en-US" sz="29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9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r>
              <a:rPr lang="en-US" sz="29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9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vi-VN" sz="29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9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-93"/>
                <a:cs typeface="Times New Roman"/>
              </a:rPr>
              <a:t>Q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7575"/>
            <a:ext cx="2982743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627534"/>
            <a:ext cx="561662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Nét 1: Đặt bút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 đường kẻ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, đưa bút sang trái viết nét cong kín. Phần cuối lượn vào trong bụng chữ đến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đường kẻ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 thì lượn lên một chút rồi dừng bút. </a:t>
            </a:r>
            <a:br>
              <a:rPr lang="vi-VN" sz="2700" dirty="0">
                <a:latin typeface="Times New Roman" pitchFamily="18" charset="0"/>
                <a:cs typeface="Times New Roman" pitchFamily="18" charset="0"/>
              </a:rPr>
            </a:b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Nét 2: Từ điểm dừng bút của nét 1. Lia bút xuống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 đường kẻ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 2 viết nét lượn ngang từ trong lòng chữ ra ngoài. Dừng bút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 đường kẻ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1590"/>
            <a:ext cx="84689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5846"/>
            <a:ext cx="84689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695 2.52774E-6 C -0.01094 0.00216 -0.01875 0.00678 -0.01875 0.00709 C -0.02101 0.01079 -0.02188 0.01695 -0.02414 0.02096 C -0.02848 0.02867 -0.03108 0.02959 -0.03594 0.03267 C -0.04028 0.04439 -0.04462 0.04038 -0.05035 0.04901 C -0.05174 0.05117 -0.05313 0.05363 -0.05434 0.0561 C -0.05539 0.05826 -0.05591 0.06103 -0.05695 0.06288 C -0.05816 0.06473 -0.05973 0.06566 -0.06094 0.06751 C -0.06198 0.06905 -0.06268 0.0709 -0.06355 0.07244 C -0.06528 0.08076 -0.06407 0.07799 -0.06754 0.08415 C -0.07014 0.08878 -0.07535 0.09802 -0.07535 0.09833 C -0.07587 0.10049 -0.07605 0.10296 -0.07674 0.10511 C -0.07743 0.10758 -0.07865 0.10943 -0.07934 0.1119 C -0.08004 0.11498 -0.07952 0.11899 -0.08073 0.12145 C -0.0816 0.1233 -0.08334 0.12299 -0.08455 0.12361 C -0.09063 0.13933 -0.09237 0.15197 -0.09514 0.17047 C -0.09671 0.2127 -0.09914 0.25431 -0.10035 0.29654 C -0.09966 0.32306 -0.10139 0.35666 -0.09254 0.3807 C -0.08959 0.40012 -0.08924 0.41923 -0.08073 0.43434 C -0.07205 0.44975 -0.07587 0.4442 -0.06493 0.45777 C -0.06355 0.45931 -0.06094 0.46239 -0.06094 0.4627 C -0.05799 0.47071 -0.05504 0.47595 -0.05035 0.48119 C -0.04827 0.48705 -0.0448 0.49661 -0.04115 0.5 C -0.03004 0.51017 -0.01233 0.51634 -0.00035 0.51849 C 0.00069 0.51942 0.00208 0.52096 0.00347 0.52096 C 0.00833 0.52096 0.01336 0.52096 0.01805 0.51849 C 0.02187 0.51664 0.02882 0.49907 0.03246 0.49507 C 0.03385 0.49352 0.0427 0.49044 0.04305 0.49044 C 0.04444 0.4889 0.04566 0.48705 0.04704 0.48582 C 0.04826 0.48489 0.04965 0.48489 0.05069 0.48366 C 0.05937 0.4741 0.04687 0.48243 0.05746 0.47657 C 0.06232 0.46794 0.06666 0.46023 0.07066 0.45068 C 0.07257 0.44605 0.07586 0.4368 0.07586 0.43711 C 0.07708 0.42632 0.08055 0.40444 0.08385 0.39488 C 0.0901 0.37638 0.08246 0.40567 0.08906 0.38317 C 0.08975 0.38101 0.09132 0.37145 0.09166 0.36899 C 0.09253 0.36436 0.09427 0.35511 0.09427 0.35542 C 0.09548 0.33045 0.09878 0.31072 0.10225 0.2873 C 0.10156 0.25431 0.10156 0.2016 0.09826 0.16584 C 0.09791 0.16183 0.09288 0.15382 0.09166 0.15166 C 0.08958 0.14087 0.08836 0.13286 0.08507 0.12361 C 0.08472 0.11745 0.08507 0.11097 0.08385 0.10511 C 0.08316 0.10203 0.08107 0.1008 0.07986 0.09802 C 0.07413 0.08477 0.06961 0.06966 0.06267 0.05826 C 0.05729 0.02682 0.04652 0.02158 0.02986 0.01849 C 0.02083 0.01356 0.02378 0.01418 0.00746 0.01849 C 0.00677 0.0188 -0.00209 0.02435 -0.00434 0.02558 C -0.00573 0.02651 -0.00834 0.02805 -0.00834 0.02836 C -0.01216 0.03452 -0.01441 0.0413 -0.01875 0.04654 C -0.02066 0.05672 -0.02223 0.06689 -0.02414 0.07706 C -0.02309 0.10327 -0.02309 0.14087 -0.01615 0.16584 C -0.01337 0.17571 -0.01372 0.17077 -0.00955 0.17971 C -0.00487 0.18958 -0.00226 0.19667 0.00486 0.20068 C 0.01076 0.20006 0.02569 0.20592 0.03246 0.19389 C 0.0335 0.19204 0.03368 0.18804 0.03507 0.1868 C 0.03836 0.18403 0.04566 0.18218 0.04566 0.18249 C 0.04861 0.17417 0.04965 0.16831 0.04965 0.15875 " pathEditMode="relative" rAng="0" ptsTypes="ffffffffffffffffffffffffffffffffffffffffffffffffffffffffA">
                                      <p:cBhvr>
                                        <p:cTn id="16" dur="10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26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66667E-6 -0.00647 C 0.00729 -0.01109 0.01493 -0.01263 0.02239 -0.01572 C 0.04635 -0.01294 0.03767 -0.01818 0.05139 0.00062 C 0.0526 0.00216 0.06059 0.01141 0.06319 0.01449 C 0.06458 0.01603 0.06719 0.01912 0.06719 0.01943 C 0.07135 0.03021 0.07361 0.02559 0.07899 0.0333 C 0.08212 0.03792 0.08576 0.04655 0.08958 0.04963 C 0.09114 0.05087 0.09305 0.05087 0.09479 0.05179 C 0.09618 0.05241 0.09757 0.05303 0.09878 0.05426 C 0.10295 0.05796 0.10607 0.06104 0.11059 0.06351 C 0.11302 0.06258 0.11736 0.06104 0.11979 0.05888 C 0.12118 0.05765 0.12222 0.05488 0.12378 0.05426 C 0.1276 0.05241 0.1316 0.05272 0.13559 0.05179 C 0.14149 0.04871 0.14444 0.04285 0.14878 0.03545 C 0.14965 0.02682 0.14982 0.01788 0.15399 0.01203 C 0.15642 0.00864 0.1618 0.00278 0.1618 0.00309 C 0.16267 0.00031 0.16389 -0.00184 0.16458 -0.00431 C 0.16528 -0.00647 0.1651 -0.00924 0.1658 -0.01109 C 0.16719 -0.01479 0.16944 -0.01726 0.17101 -0.02065 " pathEditMode="relative" rAng="0" ptsTypes="ffffffffffffffffffA">
                                      <p:cBhvr>
                                        <p:cTn id="30" dur="9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7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9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0" y="965597"/>
            <a:ext cx="8488169" cy="47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>
              <a:defRPr/>
            </a:pP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Chữ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 được tạo bởi mấy nét?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4038600" y="1548556"/>
            <a:ext cx="5105400" cy="26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975" tIns="36987" rIns="73975" bIns="36987">
            <a:spAutoFit/>
          </a:bodyPr>
          <a:lstStyle/>
          <a:p>
            <a:pPr algn="just"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HP001 4 hàng" panose="020B0603050302020204" pitchFamily="34" charset="-93"/>
              </a:rPr>
              <a:t>Gồm 2 nét</a:t>
            </a:r>
          </a:p>
          <a:p>
            <a:pPr algn="just">
              <a:defRPr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+ Nét 1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+ Nét 2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19201" y="179785"/>
            <a:ext cx="6629400" cy="567139"/>
          </a:xfrm>
          <a:prstGeom prst="rect">
            <a:avLst/>
          </a:prstGeom>
          <a:noFill/>
          <a:ln>
            <a:noFill/>
          </a:ln>
          <a:effectLst/>
        </p:spPr>
        <p:txBody>
          <a:bodyPr lIns="73975" tIns="36987" rIns="73975" bIns="36987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 Quan sát, </a:t>
            </a:r>
            <a:r>
              <a:rPr lang="el-G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η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ận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l-G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Κ˛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t </a:t>
            </a:r>
            <a:r>
              <a:rPr lang="el-G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ε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ữ h</a:t>
            </a:r>
            <a:r>
              <a:rPr lang="el-GR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Ξ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-93"/>
              </a:rPr>
              <a:t>Đ</a:t>
            </a:r>
          </a:p>
        </p:txBody>
      </p:sp>
      <p:sp>
        <p:nvSpPr>
          <p:cNvPr id="10245" name="Rectangle 25"/>
          <p:cNvSpPr>
            <a:spLocks noChangeArrowheads="1"/>
          </p:cNvSpPr>
          <p:nvPr/>
        </p:nvSpPr>
        <p:spPr bwMode="auto">
          <a:xfrm>
            <a:off x="580571" y="3186113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75" tIns="36987" rIns="73975" bIns="36987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2100" b="1">
              <a:solidFill>
                <a:schemeClr val="hlink"/>
              </a:solidFill>
              <a:latin typeface="HP001 4H"/>
            </a:endParaRPr>
          </a:p>
        </p:txBody>
      </p:sp>
      <p:pic>
        <p:nvPicPr>
          <p:cNvPr id="2" name="Ảnh 1" descr="Clip Màn hìn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5" y="1548556"/>
            <a:ext cx="3372546" cy="33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5103217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818</Words>
  <Application>Microsoft Office PowerPoint</Application>
  <PresentationFormat>On-screen Show (16:9)</PresentationFormat>
  <Paragraphs>74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.VnAristote</vt:lpstr>
      <vt:lpstr>.VnTimeH</vt:lpstr>
      <vt:lpstr>Arial</vt:lpstr>
      <vt:lpstr>Calibri</vt:lpstr>
      <vt:lpstr>HP001 4 hàng</vt:lpstr>
      <vt:lpstr>HP001 4H</vt:lpstr>
      <vt:lpstr>HP001 5 hàng 1 ô ly</vt:lpstr>
      <vt:lpstr>Times New Roman</vt:lpstr>
      <vt:lpstr>UVN Banh Mi</vt:lpstr>
      <vt:lpstr>Office 主题​​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www.51pptmoban.com</Manager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论文答辩</dc:title>
  <dc:subject>论文答辩</dc:subject>
  <dc:creator>创作之泉</dc:creator>
  <cp:keywords>论文答辩</cp:keywords>
  <dc:description>www.51pptmoban.com</dc:description>
  <cp:lastModifiedBy>DELL</cp:lastModifiedBy>
  <cp:revision>52</cp:revision>
  <dcterms:created xsi:type="dcterms:W3CDTF">2016-05-08T12:57:00Z</dcterms:created>
  <dcterms:modified xsi:type="dcterms:W3CDTF">2021-12-25T04:06:41Z</dcterms:modified>
  <cp:category>www.51p ptmoban.com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KSORubyTemplateID">
    <vt:lpwstr>8</vt:lpwstr>
  </property>
</Properties>
</file>