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86" r:id="rId2"/>
    <p:sldId id="284" r:id="rId3"/>
    <p:sldId id="294" r:id="rId4"/>
    <p:sldId id="303" r:id="rId5"/>
    <p:sldId id="298" r:id="rId6"/>
    <p:sldId id="300" r:id="rId7"/>
    <p:sldId id="297" r:id="rId8"/>
    <p:sldId id="308" r:id="rId9"/>
  </p:sldIdLst>
  <p:sldSz cx="12192000" cy="6858000"/>
  <p:notesSz cx="6858000" cy="9144000"/>
  <p:embeddedFontLst>
    <p:embeddedFont>
      <p:font typeface="Open Sans" panose="020B060603050402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iCiel Soup of Justice" pitchFamily="2" charset="-93"/>
      <p:regular r:id="rId19"/>
    </p:embeddedFont>
    <p:embeddedFont>
      <p:font typeface="Fira Sans Black" panose="020B0A03050000020004" pitchFamily="34" charset="0"/>
      <p:bold r:id="rId20"/>
      <p:boldItalic r:id="rId21"/>
    </p:embeddedFont>
    <p:embeddedFont>
      <p:font typeface="iCiel Bambola" panose="02000000000000000000" pitchFamily="50" charset="-93"/>
      <p:regular r:id="rId22"/>
    </p:embeddedFont>
    <p:embeddedFont>
      <p:font typeface="Arial Black" panose="020B0A04020102020204" pitchFamily="34" charset="0"/>
      <p:bold r:id="rId23"/>
    </p:embeddedFont>
  </p:embeddedFontLst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AD0"/>
    <a:srgbClr val="25DF98"/>
    <a:srgbClr val="FDC81A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58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2021/11/7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=""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-991552" y="-2"/>
            <a:ext cx="5874496" cy="13772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930956" y="3390971"/>
            <a:ext cx="2857501" cy="41605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07556" y="224259"/>
            <a:ext cx="12245768" cy="3893374"/>
            <a:chOff x="-107556" y="224259"/>
            <a:chExt cx="12245768" cy="3893374"/>
          </a:xfrm>
        </p:grpSpPr>
        <p:sp>
          <p:nvSpPr>
            <p:cNvPr id="8" name="TextBox 7"/>
            <p:cNvSpPr txBox="1"/>
            <p:nvPr/>
          </p:nvSpPr>
          <p:spPr>
            <a:xfrm>
              <a:off x="-107556" y="224259"/>
              <a:ext cx="12191980" cy="389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 smtClean="0">
                  <a:latin typeface="iCiel Soup of Justice" pitchFamily="2" charset="-93"/>
                </a:rPr>
                <a:t>Toán</a:t>
              </a:r>
            </a:p>
            <a:p>
              <a:pPr algn="ctr"/>
              <a:r>
                <a:rPr lang="vi-VN" sz="11500" dirty="0" smtClean="0">
                  <a:latin typeface="iCiel Soup of Justice" pitchFamily="2" charset="-93"/>
                </a:rPr>
                <a:t>Luyện tập chung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4800" b="1" i="1" dirty="0" smtClean="0">
                  <a:latin typeface="iCiel Bambola" panose="02000000000000000000" pitchFamily="50" charset="-93"/>
                </a:rPr>
                <a:t>Trang 61,62</a:t>
              </a:r>
              <a:endParaRPr lang="en-US" sz="4800" b="1" i="1" dirty="0">
                <a:latin typeface="iCiel Bambola" panose="02000000000000000000" pitchFamily="50" charset="-93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53768" y="224259"/>
              <a:ext cx="12191980" cy="389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 smtClean="0">
                  <a:solidFill>
                    <a:srgbClr val="6ABA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</a:rPr>
                <a:t>Toán</a:t>
              </a:r>
            </a:p>
            <a:p>
              <a:pPr algn="ctr"/>
              <a:r>
                <a:rPr lang="vi-VN" sz="11500" dirty="0" smtClean="0">
                  <a:solidFill>
                    <a:srgbClr val="6ABA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</a:rPr>
                <a:t>Luyện tập chung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4800" b="1" i="1" dirty="0" smtClean="0">
                  <a:solidFill>
                    <a:srgbClr val="6ABA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Bambola" panose="02000000000000000000" pitchFamily="50" charset="-93"/>
                </a:rPr>
                <a:t>Trang 61,62</a:t>
              </a:r>
              <a:endParaRPr lang="en-US" sz="4800" b="1" i="1" dirty="0">
                <a:solidFill>
                  <a:srgbClr val="6AB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ambola" panose="02000000000000000000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=""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2634" y="82162"/>
            <a:ext cx="7771648" cy="2800768"/>
            <a:chOff x="2062634" y="82162"/>
            <a:chExt cx="7771648" cy="2800768"/>
          </a:xfrm>
        </p:grpSpPr>
        <p:sp>
          <p:nvSpPr>
            <p:cNvPr id="4" name="文本框 3">
              <a:extLst>
                <a:ext uri="{FF2B5EF4-FFF2-40B4-BE49-F238E27FC236}">
                  <a16:creationId xmlns="" xmlns:a16="http://schemas.microsoft.com/office/drawing/2014/main" id="{EE81D5F4-41F9-4849-AEDA-3F6F260AAA6E}"/>
                </a:ext>
              </a:extLst>
            </p:cNvPr>
            <p:cNvSpPr txBox="1"/>
            <p:nvPr/>
          </p:nvSpPr>
          <p:spPr>
            <a:xfrm>
              <a:off x="2062634" y="82163"/>
              <a:ext cx="769096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Soup of Justice" pitchFamily="2" charset="-93"/>
                  <a:ea typeface="字魂17号-萌趣果冻体" panose="02000000000000000000" pitchFamily="2" charset="-122"/>
                </a:rPr>
                <a:t>01.</a:t>
              </a:r>
              <a:r>
                <a:rPr lang="vi-VN" altLang="zh-CN" sz="8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Soup of Justice" pitchFamily="2" charset="-93"/>
                  <a:ea typeface="字魂17号-萌趣果冻体" panose="02000000000000000000" pitchFamily="2" charset="-122"/>
                </a:rPr>
                <a:t>thực hành luyện tập</a:t>
              </a:r>
              <a:endPara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Soup of Justice" pitchFamily="2" charset="-93"/>
                <a:ea typeface="字魂17号-萌趣果冻体" panose="02000000000000000000" pitchFamily="2" charset="-122"/>
              </a:endParaRPr>
            </a:p>
          </p:txBody>
        </p:sp>
        <p:sp>
          <p:nvSpPr>
            <p:cNvPr id="5" name="文本框 3">
              <a:extLst>
                <a:ext uri="{FF2B5EF4-FFF2-40B4-BE49-F238E27FC236}">
                  <a16:creationId xmlns="" xmlns:a16="http://schemas.microsoft.com/office/drawing/2014/main" id="{EE81D5F4-41F9-4849-AEDA-3F6F260AAA6E}"/>
                </a:ext>
              </a:extLst>
            </p:cNvPr>
            <p:cNvSpPr txBox="1"/>
            <p:nvPr/>
          </p:nvSpPr>
          <p:spPr>
            <a:xfrm>
              <a:off x="2143316" y="82162"/>
              <a:ext cx="769096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  <a:ea typeface="字魂17号-萌趣果冻体" panose="02000000000000000000" pitchFamily="2" charset="-122"/>
                </a:rPr>
                <a:t>01.</a:t>
              </a:r>
              <a:r>
                <a:rPr lang="vi-VN" altLang="zh-CN" sz="8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  <a:ea typeface="字魂17号-萌趣果冻体" panose="02000000000000000000" pitchFamily="2" charset="-122"/>
                </a:rPr>
                <a:t>thực hành luyện tập</a:t>
              </a:r>
              <a:endParaRPr lang="zh-CN" altLang="en-US" sz="8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  <a:ea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=""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7293BE5-2D0F-4C51-AA3A-AD5446CAF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286500" y="3502408"/>
            <a:ext cx="3777035" cy="3433355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90991" y="1384683"/>
            <a:ext cx="41533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a) 375,86 + 29,05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484548" y="1377062"/>
            <a:ext cx="383437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b) 80,475 - 26,827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8797735" y="1328830"/>
            <a:ext cx="325624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c) 48,16 x 3,4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861703" y="1991468"/>
            <a:ext cx="1765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80,475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26,827</a:t>
            </a: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V="1">
            <a:off x="5631516" y="3182093"/>
            <a:ext cx="1612900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515628" y="2221656"/>
            <a:ext cx="473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.VnTime" pitchFamily="34" charset="0"/>
              </a:rPr>
              <a:t>-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2277409" y="3916269"/>
            <a:ext cx="92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492579" y="2109694"/>
            <a:ext cx="1651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375,86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  29,05</a:t>
            </a: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1376692" y="3300319"/>
            <a:ext cx="1536700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222704" y="2379569"/>
            <a:ext cx="301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.VnTime" pitchFamily="34" charset="0"/>
              </a:rPr>
              <a:t>+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9864674" y="1912980"/>
            <a:ext cx="18843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48,16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    3,4</a:t>
            </a: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9672587" y="3103605"/>
            <a:ext cx="1574800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9594799" y="2182855"/>
            <a:ext cx="344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1521154" y="3303494"/>
            <a:ext cx="1897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.VnTime" pitchFamily="34" charset="0"/>
              </a:rPr>
              <a:t>404,91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5861703" y="3220193"/>
            <a:ext cx="1765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53,648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9772600" y="3103605"/>
            <a:ext cx="1652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19264</a:t>
            </a: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9426525" y="4146679"/>
            <a:ext cx="1998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163,744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9512898" y="3582373"/>
            <a:ext cx="147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14448</a:t>
            </a:r>
          </a:p>
        </p:txBody>
      </p:sp>
      <p:sp>
        <p:nvSpPr>
          <p:cNvPr id="44" name="Line 23"/>
          <p:cNvSpPr>
            <a:spLocks noChangeShapeType="1"/>
          </p:cNvSpPr>
          <p:nvPr/>
        </p:nvSpPr>
        <p:spPr bwMode="auto">
          <a:xfrm>
            <a:off x="9499549" y="4173580"/>
            <a:ext cx="1652588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145396" y="384082"/>
            <a:ext cx="624840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1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Đặt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rồi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29" grpId="1"/>
      <p:bldP spid="30" grpId="0" animBg="1"/>
      <p:bldP spid="30" grpId="1" animBg="1"/>
      <p:bldP spid="31" grpId="0"/>
      <p:bldP spid="31" grpId="1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=""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A7D9DF4-4E43-48AF-822B-8B65BF647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1936" y="3737746"/>
            <a:ext cx="4628478" cy="3264089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220880" y="1064513"/>
            <a:ext cx="44545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78,29 x 10 =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 78,29 x 0,1=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992905" y="1111624"/>
            <a:ext cx="44545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b) 265,307 x 100 =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 265,307 x 0,01=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300630" y="3103937"/>
            <a:ext cx="44545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c) 0,68 x 10 =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0,68 x 0,1=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316505" y="1111624"/>
            <a:ext cx="1358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.VnTime" pitchFamily="34" charset="0"/>
              </a:rPr>
              <a:t>782,9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316505" y="2102224"/>
            <a:ext cx="1358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.VnTime" pitchFamily="34" charset="0"/>
              </a:rPr>
              <a:t>7,829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9569822" y="1048637"/>
            <a:ext cx="1741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itchFamily="34" charset="0"/>
              </a:rPr>
              <a:t>26530,7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9646022" y="2039237"/>
            <a:ext cx="1741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.VnTime" pitchFamily="34" charset="0"/>
              </a:rPr>
              <a:t>2,65307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907305" y="3087268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itchFamily="34" charset="0"/>
              </a:rPr>
              <a:t>6,8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6907304" y="4078382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itchFamily="34" charset="0"/>
              </a:rPr>
              <a:t>0,068</a:t>
            </a:r>
          </a:p>
        </p:txBody>
      </p:sp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-177333" y="413510"/>
            <a:ext cx="624840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vi-VN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  <a:r>
              <a:rPr kumimoji="0" lang="vi-VN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Tính nhẩm 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231207" y="368826"/>
            <a:ext cx="1529495" cy="1939059"/>
            <a:chOff x="4231207" y="368826"/>
            <a:chExt cx="1529495" cy="1939059"/>
          </a:xfrm>
        </p:grpSpPr>
        <p:pic>
          <p:nvPicPr>
            <p:cNvPr id="4098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4026425" y="573608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4295012" y="1093391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1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52700" y="1376761"/>
            <a:ext cx="1529495" cy="1939059"/>
            <a:chOff x="4252700" y="1376761"/>
            <a:chExt cx="1529495" cy="1939059"/>
          </a:xfrm>
        </p:grpSpPr>
        <p:pic>
          <p:nvPicPr>
            <p:cNvPr id="41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4047918" y="1581543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4343949" y="2116324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2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586527" y="189643"/>
            <a:ext cx="1807771" cy="2092592"/>
            <a:chOff x="9586527" y="189643"/>
            <a:chExt cx="1807771" cy="2092592"/>
          </a:xfrm>
        </p:grpSpPr>
        <p:pic>
          <p:nvPicPr>
            <p:cNvPr id="42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9444117" y="332053"/>
              <a:ext cx="2092592" cy="180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9646022" y="1026580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3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631598" y="1195316"/>
            <a:ext cx="1807771" cy="2092592"/>
            <a:chOff x="9631598" y="1195316"/>
            <a:chExt cx="1807771" cy="2092592"/>
          </a:xfrm>
        </p:grpSpPr>
        <p:pic>
          <p:nvPicPr>
            <p:cNvPr id="43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9489188" y="1337726"/>
              <a:ext cx="2092592" cy="180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9646022" y="2047855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4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98045" y="2235423"/>
            <a:ext cx="1531504" cy="1939059"/>
            <a:chOff x="6898045" y="2235423"/>
            <a:chExt cx="1531504" cy="1939059"/>
          </a:xfrm>
        </p:grpSpPr>
        <p:pic>
          <p:nvPicPr>
            <p:cNvPr id="45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6695272" y="2440205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6898045" y="2983170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5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895414" y="3295500"/>
            <a:ext cx="1529495" cy="1939059"/>
            <a:chOff x="6895414" y="3295500"/>
            <a:chExt cx="1529495" cy="1939059"/>
          </a:xfrm>
        </p:grpSpPr>
        <p:pic>
          <p:nvPicPr>
            <p:cNvPr id="46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6690632" y="3500282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6952110" y="4044346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6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07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=""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49071C7-9F29-4E08-91AD-254BEF6247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78606" y="4797012"/>
            <a:ext cx="3049037" cy="1927893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59197" y="466072"/>
            <a:ext cx="8610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 3: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663127" y="1765861"/>
            <a:ext cx="5208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giải</a:t>
            </a:r>
            <a:endParaRPr kumimoji="0" lang="en-US" altLang="en-US" sz="3200" b="1" i="1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093868" y="2470711"/>
            <a:ext cx="6875929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38500 : 5 = 7700 (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7700 x 3,5 = 26950 (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3,5kg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38500 – 26950 = 11550 (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11550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6497" y="419527"/>
            <a:ext cx="7280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Mua 5kg đường phải trả 38 500 đồng. Hỏi mua 3,5 kg đường cùng loại phải trả ít hơn bao nhiêu tiền?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129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=""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4" y="99542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0" name="Group 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615534"/>
              </p:ext>
            </p:extLst>
          </p:nvPr>
        </p:nvGraphicFramePr>
        <p:xfrm>
          <a:off x="1080247" y="789803"/>
          <a:ext cx="9914966" cy="4071658"/>
        </p:xfrm>
        <a:graphic>
          <a:graphicData uri="http://schemas.openxmlformats.org/drawingml/2006/table">
            <a:tbl>
              <a:tblPr/>
              <a:tblGrid>
                <a:gridCol w="862171"/>
                <a:gridCol w="820859"/>
                <a:gridCol w="817266"/>
                <a:gridCol w="3506162"/>
                <a:gridCol w="3908508"/>
              </a:tblGrid>
              <a:tr h="7663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 a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c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(a + b) x c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a x c + b x c</a:t>
                      </a:r>
                      <a:endParaRPr kumimoji="0" lang="en-US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403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2,4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3,8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1,2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 </a:t>
                      </a:r>
                      <a:endParaRPr kumimoji="0" lang="en-US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127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6,5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2,7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0,8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Text Box 69"/>
          <p:cNvSpPr txBox="1">
            <a:spLocks noChangeArrowheads="1"/>
          </p:cNvSpPr>
          <p:nvPr/>
        </p:nvSpPr>
        <p:spPr bwMode="auto">
          <a:xfrm>
            <a:off x="7485530" y="1612782"/>
            <a:ext cx="3352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2,4 x 1,2 +3,8 x 1,2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2,88 + 4,56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7,44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 Box 70"/>
          <p:cNvSpPr txBox="1">
            <a:spLocks noChangeArrowheads="1"/>
          </p:cNvSpPr>
          <p:nvPr/>
        </p:nvSpPr>
        <p:spPr bwMode="auto">
          <a:xfrm>
            <a:off x="5945655" y="3725489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Text Box 72"/>
          <p:cNvSpPr txBox="1">
            <a:spLocks noChangeArrowheads="1"/>
          </p:cNvSpPr>
          <p:nvPr/>
        </p:nvSpPr>
        <p:spPr bwMode="auto">
          <a:xfrm>
            <a:off x="3599330" y="1479176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Text Box 74"/>
          <p:cNvSpPr txBox="1">
            <a:spLocks noChangeArrowheads="1"/>
          </p:cNvSpPr>
          <p:nvPr/>
        </p:nvSpPr>
        <p:spPr bwMode="auto">
          <a:xfrm>
            <a:off x="3980330" y="1612713"/>
            <a:ext cx="3048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(2,4 + 3,8) x 1,2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6,2 x 1,2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7,44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75"/>
          <p:cNvSpPr txBox="1">
            <a:spLocks noChangeArrowheads="1"/>
          </p:cNvSpPr>
          <p:nvPr/>
        </p:nvSpPr>
        <p:spPr bwMode="auto">
          <a:xfrm>
            <a:off x="4007231" y="3159136"/>
            <a:ext cx="3048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(6,5 + 2,7) x 0,8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9,2 x 0,8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7,36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7447430" y="3230972"/>
            <a:ext cx="3429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6,5 x 0,8 + 2,7 x 0,8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5,2 + 2,16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7,36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3" name="图片 17">
            <a:extLst>
              <a:ext uri="{FF2B5EF4-FFF2-40B4-BE49-F238E27FC236}">
                <a16:creationId xmlns="" xmlns:a16="http://schemas.microsoft.com/office/drawing/2014/main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72" y="4364509"/>
            <a:ext cx="2200828" cy="2493491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040878" y="5571898"/>
            <a:ext cx="97815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bằng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cách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thuận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tiện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nhất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834129" y="6088779"/>
            <a:ext cx="34738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9,3 x 6,7 + 9,3 x 3,3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6241550" y="6056726"/>
            <a:ext cx="475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7,8 x 0,35 + 0,35 x 2,2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5477" y="239883"/>
            <a:ext cx="9326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Bài 4: </a:t>
            </a:r>
            <a:r>
              <a:rPr lang="pt-BR" sz="24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a</a:t>
            </a:r>
            <a:r>
              <a:rPr lang="pt-BR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) Tính rồi so sánh giá trị của (a + b) x c và a x c + b x c:</a:t>
            </a:r>
            <a:endParaRPr lang="en-US" sz="2400" b="1" dirty="0"/>
          </a:p>
        </p:txBody>
      </p:sp>
      <p:sp>
        <p:nvSpPr>
          <p:cNvPr id="37" name="Text Box 200"/>
          <p:cNvSpPr txBox="1">
            <a:spLocks noChangeArrowheads="1"/>
          </p:cNvSpPr>
          <p:nvPr/>
        </p:nvSpPr>
        <p:spPr bwMode="auto">
          <a:xfrm>
            <a:off x="2599772" y="4893514"/>
            <a:ext cx="645458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Fira Sans Black" panose="020B0A03050000020004" pitchFamily="34" charset="0"/>
              </a:rPr>
              <a:t>(</a:t>
            </a:r>
            <a:r>
              <a:rPr lang="en-US" altLang="en-US" sz="3600" b="1" dirty="0">
                <a:latin typeface="Fira Sans Black" panose="020B0A03050000020004" pitchFamily="34" charset="0"/>
              </a:rPr>
              <a:t>a + b) x </a:t>
            </a:r>
            <a:r>
              <a:rPr lang="en-US" altLang="en-US" sz="3600" b="1" dirty="0" smtClean="0">
                <a:latin typeface="Fira Sans Black" panose="020B0A03050000020004" pitchFamily="34" charset="0"/>
              </a:rPr>
              <a:t>c</a:t>
            </a:r>
            <a:r>
              <a:rPr lang="vi-VN" altLang="en-US" sz="3600" b="1" dirty="0" smtClean="0">
                <a:latin typeface="Fira Sans Black" panose="020B0A03050000020004" pitchFamily="34" charset="0"/>
              </a:rPr>
              <a:t> =</a:t>
            </a:r>
            <a:r>
              <a:rPr lang="en-US" altLang="en-US" sz="3600" b="1" dirty="0" smtClean="0">
                <a:latin typeface="Fira Sans Black" panose="020B0A03050000020004" pitchFamily="34" charset="0"/>
              </a:rPr>
              <a:t> a </a:t>
            </a:r>
            <a:r>
              <a:rPr lang="en-US" altLang="en-US" sz="3600" b="1" dirty="0">
                <a:latin typeface="Fira Sans Black" panose="020B0A03050000020004" pitchFamily="34" charset="0"/>
              </a:rPr>
              <a:t>x c + b x c</a:t>
            </a:r>
          </a:p>
        </p:txBody>
      </p:sp>
    </p:spTree>
    <p:extLst>
      <p:ext uri="{BB962C8B-B14F-4D97-AF65-F5344CB8AC3E}">
        <p14:creationId xmlns:p14="http://schemas.microsoft.com/office/powerpoint/2010/main" val="246592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7" grpId="0" autoUpdateAnimBg="0"/>
      <p:bldP spid="28" grpId="0" autoUpdateAnimBg="0"/>
      <p:bldP spid="29" grpId="0" autoUpdateAnimBg="0"/>
      <p:bldP spid="3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=""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对话气泡: 圆角矩形 4">
            <a:extLst>
              <a:ext uri="{FF2B5EF4-FFF2-40B4-BE49-F238E27FC236}">
                <a16:creationId xmlns=""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1809151" y="946131"/>
            <a:ext cx="5094644" cy="2353105"/>
          </a:xfrm>
          <a:prstGeom prst="wedgeRoundRectCallout">
            <a:avLst>
              <a:gd name="adj1" fmla="val -40886"/>
              <a:gd name="adj2" fmla="val 103039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b) 9,3 x 6,7 + 9,3 x 3,3</a:t>
            </a:r>
          </a:p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= 9,3 x (6,7 + 3,3)</a:t>
            </a:r>
          </a:p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= 9,3 x 10</a:t>
            </a:r>
          </a:p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= </a:t>
            </a:r>
            <a:r>
              <a:rPr lang="pl-PL" sz="32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93</a:t>
            </a:r>
            <a:endParaRPr lang="pl-PL" sz="32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="" xmlns:a16="http://schemas.microsoft.com/office/drawing/2014/main" id="{BB3F9C69-4983-44DF-95EB-5988455D29B1}"/>
              </a:ext>
            </a:extLst>
          </p:cNvPr>
          <p:cNvSpPr/>
          <p:nvPr/>
        </p:nvSpPr>
        <p:spPr>
          <a:xfrm flipH="1" flipV="1">
            <a:off x="4715061" y="3541059"/>
            <a:ext cx="5391897" cy="2475630"/>
          </a:xfrm>
          <a:prstGeom prst="wedgeRoundRectCallout">
            <a:avLst>
              <a:gd name="adj1" fmla="val -68681"/>
              <a:gd name="adj2" fmla="val 5491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9E1928B-4FDA-42C6-9543-EEC29714F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06" y="742693"/>
            <a:ext cx="2543626" cy="2610366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=""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106" y="4084430"/>
            <a:ext cx="2988553" cy="2988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0588" y="3770805"/>
            <a:ext cx="4903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0000"/>
                </a:solidFill>
                <a:latin typeface="Open Sans" panose="020B0606030504020204" pitchFamily="34" charset="0"/>
              </a:rPr>
              <a:t>c</a:t>
            </a:r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) 7,8 x 0,35 + 0,35 x 2,2</a:t>
            </a:r>
          </a:p>
          <a:p>
            <a:pPr algn="just"/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= (7,8 + 2,2 ) x 0,35</a:t>
            </a:r>
          </a:p>
          <a:p>
            <a:pPr algn="just"/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= 10 x 0,35</a:t>
            </a:r>
          </a:p>
          <a:p>
            <a:pPr algn="just"/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= 3,5</a:t>
            </a:r>
            <a:endParaRPr lang="pl-PL" sz="32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75728" y="362225"/>
            <a:ext cx="97815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bằng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cách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thuận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tiện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nhất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778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2252452"/>
            <a:ext cx="4785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Ciel Soup of Justice" pitchFamily="2" charset="-93"/>
                <a:ea typeface="字魂17号-萌趣果冻体" panose="02000000000000000000" pitchFamily="2" charset="-122"/>
              </a:rPr>
              <a:t>Tạm biệt</a:t>
            </a:r>
            <a:endParaRPr lang="zh-CN" altLang="en-US" sz="8800" b="1" dirty="0">
              <a:solidFill>
                <a:schemeClr val="tx1">
                  <a:lumMod val="75000"/>
                  <a:lumOff val="25000"/>
                </a:schemeClr>
              </a:solidFill>
              <a:latin typeface="iCiel Soup of Justice" pitchFamily="2" charset="-93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400</Words>
  <Application>Microsoft Office PowerPoint</Application>
  <PresentationFormat>Widescreen</PresentationFormat>
  <Paragraphs>103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Open Sans</vt:lpstr>
      <vt:lpstr>Calibri</vt:lpstr>
      <vt:lpstr>iCiel Soup of Justice</vt:lpstr>
      <vt:lpstr>Fira Sans Black</vt:lpstr>
      <vt:lpstr>iCiel Bambola</vt:lpstr>
      <vt:lpstr>字魂17号-萌趣果冻体</vt:lpstr>
      <vt:lpstr>Times New Roman</vt:lpstr>
      <vt:lpstr>.VnTime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account</cp:lastModifiedBy>
  <cp:revision>78</cp:revision>
  <dcterms:created xsi:type="dcterms:W3CDTF">2019-06-25T16:17:34Z</dcterms:created>
  <dcterms:modified xsi:type="dcterms:W3CDTF">2021-11-06T23:29:43Z</dcterms:modified>
</cp:coreProperties>
</file>