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86" r:id="rId5"/>
    <p:sldId id="279" r:id="rId6"/>
    <p:sldId id="281" r:id="rId7"/>
    <p:sldId id="285" r:id="rId8"/>
    <p:sldId id="278" r:id="rId9"/>
    <p:sldId id="276" r:id="rId10"/>
    <p:sldId id="272" r:id="rId11"/>
    <p:sldId id="287" r:id="rId12"/>
    <p:sldId id="275" r:id="rId13"/>
    <p:sldId id="273" r:id="rId14"/>
  </p:sldIdLst>
  <p:sldSz cx="12192000" cy="6858000"/>
  <p:notesSz cx="6858000" cy="9144000"/>
  <p:embeddedFontLst>
    <p:embeddedFont>
      <p:font typeface="印品天逸黑" panose="020B0604020202020204" charset="-122"/>
      <p:regular r:id="rId16"/>
    </p:embeddedFont>
    <p:embeddedFont>
      <p:font typeface="VNI 22 JackieO" panose="00000500000000000000" pitchFamily="2" charset="0"/>
      <p:regular r:id="rId17"/>
    </p:embeddedFont>
    <p:embeddedFont>
      <p:font typeface="等线" panose="020B0604020202020204" charset="-122"/>
      <p:regular r:id="rId18"/>
      <p:bold r:id="rId19"/>
    </p:embeddedFont>
    <p:embeddedFont>
      <p:font typeface="小白" panose="020B0604020202020204" charset="-122"/>
      <p:regular r:id="rId20"/>
    </p:embeddedFont>
    <p:embeddedFont>
      <p:font typeface="UTM Cool Blue" panose="02040603050506020204" pitchFamily="18" charset="0"/>
      <p:regular r:id="rId21"/>
    </p:embeddedFont>
    <p:embeddedFont>
      <p:font typeface="Bukhari Script" panose="02000503040000020003" pitchFamily="2" charset="0"/>
      <p:regular r:id="rId22"/>
    </p:embeddedFont>
    <p:embeddedFont>
      <p:font typeface="iCiel Crocante" panose="02000000000000000000" pitchFamily="50" charset="-93"/>
      <p:regular r:id="rId23"/>
    </p:embeddedFont>
    <p:embeddedFont>
      <p:font typeface="VNI-Times" panose="020B0604020202020204" pitchFamily="2" charset="0"/>
      <p:regular r:id="rId24"/>
      <p:bold r:id="rId25"/>
      <p:italic r:id="rId26"/>
      <p:boldItalic r:id="rId27"/>
    </p:embeddedFont>
    <p:embeddedFont>
      <p:font typeface="Fira Sans Black" panose="020B0A03050000020004" pitchFamily="34" charset="0"/>
      <p:bold r:id="rId28"/>
      <p:boldItalic r:id="rId29"/>
    </p:embeddedFont>
    <p:embeddedFont>
      <p:font typeface="iCiel Helena" pitchFamily="2" charset="-93"/>
      <p:regular r:id="rId30"/>
    </p:embeddedFont>
    <p:embeddedFont>
      <p:font typeface="等线 Light" panose="020B0604020202020204" charset="-122"/>
      <p:regular r:id="rId31"/>
    </p:embeddedFont>
    <p:embeddedFont>
      <p:font typeface="iCiel Panton Black Italic" panose="00000A00000000000000" pitchFamily="50" charset="-93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1F4E79"/>
    <a:srgbClr val="247AAC"/>
    <a:srgbClr val="88C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8" y="15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FD671-EF6C-41BB-A0E1-B9D0F87E0AB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6CFF4-A67A-4034-8B54-F0B66BBE8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2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770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691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74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66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30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7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4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73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52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71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0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66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1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2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9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40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361237" y="2662797"/>
            <a:ext cx="2990820" cy="207056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9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5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2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2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93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3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95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94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8EE9-B373-4279-871E-A72B46640553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64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jpe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16" y="-366059"/>
            <a:ext cx="8329558" cy="8342383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3556890" y="1166669"/>
            <a:ext cx="4659084" cy="47718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6" b="24531" l="70588" r="80969">
                        <a14:foregroundMark x1="74481" y1="23804" x2="74654" y2="24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51" t="13334" r="17649" b="74814"/>
          <a:stretch/>
        </p:blipFill>
        <p:spPr>
          <a:xfrm>
            <a:off x="2448440" y="4214685"/>
            <a:ext cx="1153618" cy="15023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" y="-66623"/>
            <a:ext cx="2580029" cy="258002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375" r="90000">
                        <a14:backgroundMark x1="37375" y1="83875" x2="250" y2="65875"/>
                        <a14:backgroundMark x1="29000" y1="75375" x2="250" y2="4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5004" y="0"/>
            <a:ext cx="3229391" cy="3229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6098" y="1896673"/>
            <a:ext cx="3361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Bukhari Script" panose="02000503040000020003" pitchFamily="2" charset="0"/>
              </a:rPr>
              <a:t>TOÁN</a:t>
            </a:r>
            <a:endParaRPr lang="en-US" sz="4400" b="1" dirty="0">
              <a:latin typeface="Bukhari Script" panose="02000503040000020003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6890" y="3011823"/>
            <a:ext cx="45891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latin typeface="Bukhari Script" panose="02000503040000020003" pitchFamily="2" charset="0"/>
              </a:rPr>
              <a:t>Luy</a:t>
            </a:r>
            <a:r>
              <a:rPr lang="vi-VN" sz="8000" b="1" dirty="0" smtClean="0">
                <a:latin typeface="iCiel Panton Black Italic" panose="00000A00000000000000" pitchFamily="50" charset="-93"/>
              </a:rPr>
              <a:t>ệ</a:t>
            </a:r>
            <a:r>
              <a:rPr lang="vi-VN" sz="7200" b="1" dirty="0" smtClean="0">
                <a:latin typeface="Bukhari Script" panose="02000503040000020003" pitchFamily="2" charset="0"/>
              </a:rPr>
              <a:t>n t</a:t>
            </a:r>
            <a:r>
              <a:rPr lang="vi-VN" sz="7200" b="1" dirty="0" smtClean="0">
                <a:latin typeface="iCiel Panton Black Italic" panose="00000A00000000000000" pitchFamily="50" charset="-93"/>
              </a:rPr>
              <a:t>ậ</a:t>
            </a:r>
            <a:r>
              <a:rPr lang="vi-VN" sz="7200" b="1" dirty="0" smtClean="0">
                <a:latin typeface="Bukhari Script" panose="02000503040000020003" pitchFamily="2" charset="0"/>
              </a:rPr>
              <a:t>p</a:t>
            </a:r>
          </a:p>
          <a:p>
            <a:pPr algn="ctr">
              <a:lnSpc>
                <a:spcPct val="150000"/>
              </a:lnSpc>
            </a:pPr>
            <a:r>
              <a:rPr lang="vi-VN" sz="4400" b="1" i="1" dirty="0" smtClean="0">
                <a:latin typeface="iCiel Helena" pitchFamily="2" charset="-93"/>
              </a:rPr>
              <a:t>Trang 60</a:t>
            </a:r>
            <a:endParaRPr lang="en-US" sz="4400" b="1" i="1" dirty="0">
              <a:latin typeface="iCiel Helena" pitchFamily="2" charset="-93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3837" y="1893654"/>
            <a:ext cx="3361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accent4"/>
                </a:solidFill>
                <a:latin typeface="Bukhari Script" panose="02000503040000020003" pitchFamily="2" charset="0"/>
              </a:rPr>
              <a:t>TOÁN</a:t>
            </a:r>
            <a:endParaRPr lang="en-US" sz="4400" b="1" dirty="0">
              <a:solidFill>
                <a:schemeClr val="accent4"/>
              </a:solidFill>
              <a:latin typeface="Bukhari Script" panose="02000503040000020003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058" y="3011823"/>
            <a:ext cx="45891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solidFill>
                  <a:srgbClr val="FF5050"/>
                </a:solidFill>
                <a:latin typeface="Bukhari Script" panose="02000503040000020003" pitchFamily="2" charset="0"/>
              </a:rPr>
              <a:t>Luy</a:t>
            </a:r>
            <a:r>
              <a:rPr lang="vi-VN" sz="8000" b="1" dirty="0" smtClean="0">
                <a:solidFill>
                  <a:srgbClr val="FF5050"/>
                </a:solidFill>
                <a:latin typeface="iCiel Panton Black Italic" panose="00000A00000000000000" pitchFamily="50" charset="-93"/>
              </a:rPr>
              <a:t>ệ</a:t>
            </a:r>
            <a:r>
              <a:rPr lang="vi-VN" sz="7200" b="1" dirty="0" smtClean="0">
                <a:solidFill>
                  <a:srgbClr val="FF5050"/>
                </a:solidFill>
                <a:latin typeface="Bukhari Script" panose="02000503040000020003" pitchFamily="2" charset="0"/>
              </a:rPr>
              <a:t>n t</a:t>
            </a:r>
            <a:r>
              <a:rPr lang="vi-VN" sz="7200" b="1" dirty="0" smtClean="0">
                <a:solidFill>
                  <a:srgbClr val="FF5050"/>
                </a:solidFill>
                <a:latin typeface="iCiel Panton Black Italic" panose="00000A00000000000000" pitchFamily="50" charset="-93"/>
              </a:rPr>
              <a:t>ậ</a:t>
            </a:r>
            <a:r>
              <a:rPr lang="vi-VN" sz="7200" b="1" dirty="0" smtClean="0">
                <a:solidFill>
                  <a:srgbClr val="FF5050"/>
                </a:solidFill>
                <a:latin typeface="Bukhari Script" panose="02000503040000020003" pitchFamily="2" charset="0"/>
              </a:rPr>
              <a:t>p</a:t>
            </a:r>
          </a:p>
          <a:p>
            <a:pPr algn="ctr">
              <a:lnSpc>
                <a:spcPct val="150000"/>
              </a:lnSpc>
            </a:pPr>
            <a:r>
              <a:rPr lang="vi-VN" sz="4400" b="1" i="1" dirty="0" smtClean="0">
                <a:solidFill>
                  <a:srgbClr val="FF5050"/>
                </a:solidFill>
                <a:latin typeface="iCiel Helena" pitchFamily="2" charset="-93"/>
              </a:rPr>
              <a:t>Trang 60</a:t>
            </a:r>
            <a:endParaRPr lang="en-US" sz="4400" b="1" i="1" dirty="0">
              <a:solidFill>
                <a:srgbClr val="FF5050"/>
              </a:solidFill>
              <a:latin typeface="iCiel Hel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2121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289028" y="-59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390502" y="481964"/>
            <a:ext cx="880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en-US" sz="2000" b="1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Viết các số đo sau dưới dạng số đo đơn vị là ki-lô-mét vuông </a:t>
            </a:r>
            <a:r>
              <a:rPr lang="en-US" altLang="en-US" sz="2000" b="1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00101" y="939164"/>
            <a:ext cx="18922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</a:rPr>
              <a:t>1000 ha =      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524101" y="939164"/>
            <a:ext cx="12340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10 km</a:t>
            </a:r>
            <a:r>
              <a:rPr kumimoji="0" lang="en-US" altLang="en-US" sz="2400" b="1" i="0" u="none" strike="noStrike" kern="0" cap="none" spc="0" normalizeH="0" baseline="3000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2</a:t>
            </a:r>
            <a:endParaRPr kumimoji="0" lang="en-US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352901" y="939164"/>
            <a:ext cx="13986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</a:rPr>
              <a:t>125ha =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800701" y="939164"/>
            <a:ext cx="18922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1,25 km</a:t>
            </a:r>
            <a:r>
              <a:rPr kumimoji="0" lang="en-US" altLang="en-US" sz="2400" b="1" i="0" u="none" strike="noStrike" kern="0" cap="none" spc="0" normalizeH="0" baseline="3000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2</a:t>
            </a:r>
            <a:endParaRPr kumimoji="0" lang="en-US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000101" y="1472564"/>
            <a:ext cx="16454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</a:rPr>
              <a:t>12,5 ha =     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524101" y="1472564"/>
            <a:ext cx="156318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0,125km</a:t>
            </a:r>
            <a:r>
              <a:rPr kumimoji="0" lang="en-US" altLang="en-US" sz="2400" b="1" i="0" u="none" strike="noStrike" kern="0" cap="none" spc="0" normalizeH="0" baseline="3000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      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429101" y="1472564"/>
            <a:ext cx="156318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</a:rPr>
              <a:t>3,2ha =      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724501" y="1472564"/>
            <a:ext cx="18922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0,032 km</a:t>
            </a:r>
            <a:r>
              <a:rPr kumimoji="0" lang="en-US" altLang="en-US" sz="2400" b="1" i="0" u="none" strike="noStrike" kern="0" cap="none" spc="0" normalizeH="0" baseline="3000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</a:rPr>
              <a:t>2</a:t>
            </a:r>
            <a:endParaRPr kumimoji="0" lang="en-US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305390" y="1895322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*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Em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haõy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neâu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moái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quan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heä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giöõa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ñôn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vò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ki-loâ-meùt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vuoâng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vaø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ha ?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227556" y="2345627"/>
            <a:ext cx="8461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* Ki-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loâ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-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meùt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vuoâng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gaáp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2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1</a:t>
            </a:r>
            <a:r>
              <a:rPr kumimoji="0" lang="en-US" alt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0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0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laàn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heùc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-ta hay 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1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km</a:t>
            </a:r>
            <a:r>
              <a:rPr kumimoji="0" lang="en-US" altLang="en-US" sz="3600" b="1" u="none" strike="noStrike" kern="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2 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= 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100 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ha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207286" y="2991245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*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Heùc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-ta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keùm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ki-loâ-meùt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vuoâng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100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laàn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hay 1ha = 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0,01 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km</a:t>
            </a:r>
            <a:r>
              <a:rPr kumimoji="0" lang="en-US" altLang="en-US" sz="3600" b="1" u="none" strike="noStrike" kern="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 22 JackieO" panose="00000500000000000000" pitchFamily="2" charset="0"/>
              </a:rPr>
              <a:t>2</a:t>
            </a:r>
            <a:endParaRPr kumimoji="0" lang="en-US" altLang="en-US" sz="3600" b="1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NI 22 JackieO" panose="00000500000000000000" pitchFamily="2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287089" y="4315237"/>
            <a:ext cx="85888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*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Ngoaøi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chuyeån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ñoåi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ñôïn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vò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dieän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tích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ñaõ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hoïc,ta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coù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theå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thöïc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hieän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vieát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soá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trong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Bt2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döôùi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daïng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soá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coù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ñôn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vò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laø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ki-loâ-meùt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vuoâng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theo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naøo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cho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nhanh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 22 JackieO" panose="00000500000000000000" pitchFamily="2" charset="0"/>
              </a:rPr>
              <a:t> ?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2198914" y="3664143"/>
            <a:ext cx="8765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*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Nhaân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nhaåm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caùc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soá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ño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coù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ñôn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vò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laø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ha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vôùi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0,01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ñeå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tìm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ra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keát</a:t>
            </a:r>
            <a:r>
              <a:rPr kumimoji="0" lang="en-US" alt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 </a:t>
            </a:r>
            <a:r>
              <a:rPr kumimoji="0" lang="en-US" altLang="en-US" sz="3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22 JackieO" panose="00000500000000000000" pitchFamily="2" charset="0"/>
              </a:rPr>
              <a:t>quaû</a:t>
            </a:r>
            <a:endParaRPr kumimoji="0" lang="en-US" altLang="en-US" sz="3600" b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 22 JackieO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651" y="481964"/>
            <a:ext cx="159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iCiel Crocante" panose="02000000000000000000" pitchFamily="50" charset="-93"/>
              </a:rPr>
              <a:t>Bài tập 2: </a:t>
            </a:r>
            <a:endParaRPr lang="en-US" sz="2000" dirty="0"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8025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2903752" y="368632"/>
            <a:ext cx="6033613" cy="5155677"/>
            <a:chOff x="3048895" y="1135401"/>
            <a:chExt cx="6033613" cy="5155677"/>
          </a:xfrm>
        </p:grpSpPr>
        <p:grpSp>
          <p:nvGrpSpPr>
            <p:cNvPr id="4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文本框 15"/>
              <p:cNvSpPr txBox="1"/>
              <p:nvPr/>
            </p:nvSpPr>
            <p:spPr>
              <a:xfrm rot="20088889">
                <a:off x="4898097" y="2324288"/>
                <a:ext cx="995052" cy="318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bg1"/>
                    </a:solidFill>
                    <a:latin typeface="印品天逸黑" panose="02000500000000000000" pitchFamily="2" charset="-122"/>
                    <a:ea typeface="印品天逸黑" panose="02000500000000000000" pitchFamily="2" charset="-122"/>
                  </a:rPr>
                  <a:t>TRAVEL</a:t>
                </a:r>
                <a:endParaRPr lang="zh-CN" altLang="en-US" sz="1400" dirty="0">
                  <a:solidFill>
                    <a:schemeClr val="bg1"/>
                  </a:solidFill>
                  <a:latin typeface="印品天逸黑" panose="02000500000000000000" pitchFamily="2" charset="-122"/>
                  <a:ea typeface="印品天逸黑" panose="02000500000000000000" pitchFamily="2" charset="-122"/>
                </a:endParaRP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579988" y="2645798"/>
            <a:ext cx="469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iCiel Crocante" panose="02000000000000000000" pitchFamily="50" charset="-93"/>
              </a:rPr>
              <a:t>Vận dụng</a:t>
            </a:r>
          </a:p>
          <a:p>
            <a:pPr algn="ctr"/>
            <a:r>
              <a:rPr lang="vi-VN" sz="4800" dirty="0" smtClean="0">
                <a:latin typeface="iCiel Crocante" panose="02000000000000000000" pitchFamily="50" charset="-93"/>
              </a:rPr>
              <a:t>Trải nghiệm</a:t>
            </a:r>
            <a:endParaRPr lang="en-US" sz="4800" dirty="0"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8969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36554" y="689678"/>
            <a:ext cx="1017400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Muốn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thập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0,1 ; 0,01 ; 0,001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như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84663" y="1672068"/>
            <a:ext cx="980744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Khi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thập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0,1 ; 0,01 ; 0,001 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chỉ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việc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dấu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phẩy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đó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lần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lượt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sang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bên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trái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…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chữ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46701" y="3196044"/>
            <a:ext cx="1017400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Muốn nhân một số thập phân với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10 ; 100 ; 1000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làm như thế nào?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96673" y="4305048"/>
            <a:ext cx="943896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Khi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thập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10 ; 100 ; 1000 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chỉ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việc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dấu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phẩy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đó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lần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lượt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sang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bên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phải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…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chữ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694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6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86498" y="3045097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</a:t>
            </a:r>
            <a:r>
              <a:rPr lang="en-US" alt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2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87486" y="1350158"/>
            <a:ext cx="556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Đúng</a:t>
            </a:r>
            <a:r>
              <a:rPr lang="en-US" altLang="en-US" sz="3200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ghi</a:t>
            </a:r>
            <a:r>
              <a:rPr lang="en-US" altLang="en-US" sz="3200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C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Đ</a:t>
            </a:r>
            <a:r>
              <a:rPr lang="en-US" altLang="en-US" sz="3200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sai</a:t>
            </a:r>
            <a:r>
              <a:rPr lang="en-US" altLang="en-US" sz="3200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ghi</a:t>
            </a:r>
            <a:r>
              <a:rPr lang="en-US" altLang="en-US" sz="3200" dirty="0" smtClean="0">
                <a:solidFill>
                  <a:srgbClr val="0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C00000"/>
                </a:solidFill>
                <a:latin typeface="iCiel Crocante" panose="02000000000000000000" pitchFamily="50" charset="-93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48498" y="2333897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2,5 x 10 = 25 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7667898" y="2343422"/>
            <a:ext cx="6096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667898" y="2333897"/>
            <a:ext cx="6096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86498" y="2333897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2,5 x 0,01 = 0,025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67898" y="2333897"/>
            <a:ext cx="6096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48498" y="2333897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2,5 x 0,1= 25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67898" y="2333897"/>
            <a:ext cx="6096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67498" y="2333897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2,5 x 100 = 250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667898" y="2343422"/>
            <a:ext cx="60960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2948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3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3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20" grpId="0" animBg="1"/>
      <p:bldP spid="20" grpId="1" animBg="1"/>
      <p:bldP spid="21" grpId="0"/>
      <p:bldP spid="22" grpId="0" animBg="1"/>
      <p:bldP spid="22" grpId="1" animBg="1"/>
      <p:bldP spid="23" grpId="0"/>
      <p:bldP spid="23" grpId="1"/>
      <p:bldP spid="24" grpId="0" animBg="1"/>
      <p:bldP spid="25" grpId="0"/>
      <p:bldP spid="25" grpId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C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49" y="2054876"/>
            <a:ext cx="5419634" cy="445327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225546" y="377361"/>
            <a:ext cx="2533239" cy="1446550"/>
            <a:chOff x="4912490" y="1693183"/>
            <a:chExt cx="1186083" cy="677286"/>
          </a:xfrm>
        </p:grpSpPr>
        <p:sp>
          <p:nvSpPr>
            <p:cNvPr id="13" name="任意多边形 12"/>
            <p:cNvSpPr/>
            <p:nvPr/>
          </p:nvSpPr>
          <p:spPr>
            <a:xfrm rot="20191058">
              <a:off x="4912490" y="1829747"/>
              <a:ext cx="1104631" cy="513054"/>
            </a:xfrm>
            <a:custGeom>
              <a:avLst/>
              <a:gdLst>
                <a:gd name="connsiteX0" fmla="*/ 846846 w 1035789"/>
                <a:gd name="connsiteY0" fmla="*/ 167044 h 513054"/>
                <a:gd name="connsiteX1" fmla="*/ 738618 w 1035789"/>
                <a:gd name="connsiteY1" fmla="*/ 209714 h 513054"/>
                <a:gd name="connsiteX2" fmla="*/ 781289 w 1035789"/>
                <a:gd name="connsiteY2" fmla="*/ 317942 h 513054"/>
                <a:gd name="connsiteX3" fmla="*/ 889517 w 1035789"/>
                <a:gd name="connsiteY3" fmla="*/ 275271 h 513054"/>
                <a:gd name="connsiteX4" fmla="*/ 846846 w 1035789"/>
                <a:gd name="connsiteY4" fmla="*/ 167044 h 513054"/>
                <a:gd name="connsiteX5" fmla="*/ 779262 w 1035789"/>
                <a:gd name="connsiteY5" fmla="*/ 0 h 513054"/>
                <a:gd name="connsiteX6" fmla="*/ 1035789 w 1035789"/>
                <a:gd name="connsiteY6" fmla="*/ 256527 h 513054"/>
                <a:gd name="connsiteX7" fmla="*/ 779262 w 1035789"/>
                <a:gd name="connsiteY7" fmla="*/ 513054 h 513054"/>
                <a:gd name="connsiteX8" fmla="*/ 0 w 1035789"/>
                <a:gd name="connsiteY8" fmla="*/ 513054 h 513054"/>
                <a:gd name="connsiteX9" fmla="*/ 0 w 1035789"/>
                <a:gd name="connsiteY9" fmla="*/ 0 h 5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789" h="513054">
                  <a:moveTo>
                    <a:pt x="846846" y="167044"/>
                  </a:moveTo>
                  <a:cubicBezTo>
                    <a:pt x="805177" y="148940"/>
                    <a:pt x="756721" y="168045"/>
                    <a:pt x="738618" y="209714"/>
                  </a:cubicBezTo>
                  <a:cubicBezTo>
                    <a:pt x="720515" y="251384"/>
                    <a:pt x="739619" y="299839"/>
                    <a:pt x="781289" y="317942"/>
                  </a:cubicBezTo>
                  <a:cubicBezTo>
                    <a:pt x="822958" y="336045"/>
                    <a:pt x="871414" y="316941"/>
                    <a:pt x="889517" y="275271"/>
                  </a:cubicBezTo>
                  <a:cubicBezTo>
                    <a:pt x="907620" y="233602"/>
                    <a:pt x="888516" y="185147"/>
                    <a:pt x="846846" y="167044"/>
                  </a:cubicBezTo>
                  <a:close/>
                  <a:moveTo>
                    <a:pt x="779262" y="0"/>
                  </a:moveTo>
                  <a:lnTo>
                    <a:pt x="1035789" y="256527"/>
                  </a:lnTo>
                  <a:lnTo>
                    <a:pt x="779262" y="513054"/>
                  </a:lnTo>
                  <a:lnTo>
                    <a:pt x="0" y="51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 rot="20088889">
              <a:off x="5104487" y="1693183"/>
              <a:ext cx="994086" cy="677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 smtClean="0">
                  <a:solidFill>
                    <a:srgbClr val="1F4E79"/>
                  </a:solidFill>
                  <a:latin typeface="iCiel Panton Black Italic" panose="00000A00000000000000" pitchFamily="50" charset="-93"/>
                  <a:ea typeface="印品天逸黑" panose="02000500000000000000" pitchFamily="2" charset="-122"/>
                </a:rPr>
                <a:t>Yêu cầu</a:t>
              </a:r>
              <a:endParaRPr lang="zh-CN" altLang="en-US" sz="4400" dirty="0">
                <a:solidFill>
                  <a:srgbClr val="1F4E79"/>
                </a:solidFill>
                <a:latin typeface="iCiel Panton Black Italic" panose="00000A00000000000000" pitchFamily="50" charset="-93"/>
                <a:ea typeface="印品天逸黑" panose="02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201984" y="3293539"/>
            <a:ext cx="39900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 smtClean="0">
                <a:latin typeface="iCiel Panton Black Italic" panose="00000A00000000000000" pitchFamily="50" charset="-93"/>
              </a:rPr>
              <a:t>Biết cách nhân một số thập phân với 0,1; 0,01; 0,001</a:t>
            </a:r>
            <a:endParaRPr lang="en-US" sz="2300" dirty="0">
              <a:latin typeface="iCiel Panton Black Italic" panose="00000A00000000000000" pitchFamily="50" charset="-93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1983" y="2172074"/>
            <a:ext cx="382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iCiel Panton Black Italic" panose="00000A00000000000000" pitchFamily="50" charset="-93"/>
              </a:rPr>
              <a:t>Ôn tập cách đổi đơn vị đo diện tích</a:t>
            </a:r>
            <a:endParaRPr lang="en-US" sz="2400" dirty="0">
              <a:latin typeface="iCiel Panton Black Italic" panose="00000A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4164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C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-24645" y="48284"/>
            <a:ext cx="12192000" cy="7177715"/>
          </a:xfrm>
          <a:prstGeom prst="rect">
            <a:avLst/>
          </a:prstGeom>
        </p:spPr>
      </p:pic>
      <p:sp>
        <p:nvSpPr>
          <p:cNvPr id="22" name="任意多边形 21"/>
          <p:cNvSpPr/>
          <p:nvPr/>
        </p:nvSpPr>
        <p:spPr>
          <a:xfrm>
            <a:off x="2191657" y="2697345"/>
            <a:ext cx="8490857" cy="2048826"/>
          </a:xfrm>
          <a:custGeom>
            <a:avLst/>
            <a:gdLst>
              <a:gd name="connsiteX0" fmla="*/ 0 w 8490857"/>
              <a:gd name="connsiteY0" fmla="*/ 2048826 h 2048826"/>
              <a:gd name="connsiteX1" fmla="*/ 406400 w 8490857"/>
              <a:gd name="connsiteY1" fmla="*/ 1250541 h 2048826"/>
              <a:gd name="connsiteX2" fmla="*/ 551543 w 8490857"/>
              <a:gd name="connsiteY2" fmla="*/ 481284 h 2048826"/>
              <a:gd name="connsiteX3" fmla="*/ 1538514 w 8490857"/>
              <a:gd name="connsiteY3" fmla="*/ 2312 h 2048826"/>
              <a:gd name="connsiteX4" fmla="*/ 3077029 w 8490857"/>
              <a:gd name="connsiteY4" fmla="*/ 336141 h 2048826"/>
              <a:gd name="connsiteX5" fmla="*/ 4484914 w 8490857"/>
              <a:gd name="connsiteY5" fmla="*/ 1134426 h 2048826"/>
              <a:gd name="connsiteX6" fmla="*/ 6545943 w 8490857"/>
              <a:gd name="connsiteY6" fmla="*/ 1700484 h 2048826"/>
              <a:gd name="connsiteX7" fmla="*/ 7576457 w 8490857"/>
              <a:gd name="connsiteY7" fmla="*/ 1729512 h 2048826"/>
              <a:gd name="connsiteX8" fmla="*/ 8490857 w 8490857"/>
              <a:gd name="connsiteY8" fmla="*/ 1860141 h 20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0857" h="2048826">
                <a:moveTo>
                  <a:pt x="0" y="2048826"/>
                </a:moveTo>
                <a:cubicBezTo>
                  <a:pt x="157238" y="1780312"/>
                  <a:pt x="314476" y="1511798"/>
                  <a:pt x="406400" y="1250541"/>
                </a:cubicBezTo>
                <a:cubicBezTo>
                  <a:pt x="498324" y="989284"/>
                  <a:pt x="362857" y="689322"/>
                  <a:pt x="551543" y="481284"/>
                </a:cubicBezTo>
                <a:cubicBezTo>
                  <a:pt x="740229" y="273246"/>
                  <a:pt x="1117600" y="26502"/>
                  <a:pt x="1538514" y="2312"/>
                </a:cubicBezTo>
                <a:cubicBezTo>
                  <a:pt x="1959428" y="-21879"/>
                  <a:pt x="2585962" y="147455"/>
                  <a:pt x="3077029" y="336141"/>
                </a:cubicBezTo>
                <a:cubicBezTo>
                  <a:pt x="3568096" y="524827"/>
                  <a:pt x="3906762" y="907035"/>
                  <a:pt x="4484914" y="1134426"/>
                </a:cubicBezTo>
                <a:cubicBezTo>
                  <a:pt x="5063066" y="1361817"/>
                  <a:pt x="6030686" y="1601303"/>
                  <a:pt x="6545943" y="1700484"/>
                </a:cubicBezTo>
                <a:cubicBezTo>
                  <a:pt x="7061200" y="1799665"/>
                  <a:pt x="7252305" y="1702903"/>
                  <a:pt x="7576457" y="1729512"/>
                </a:cubicBezTo>
                <a:cubicBezTo>
                  <a:pt x="7900609" y="1756121"/>
                  <a:pt x="8195733" y="1808131"/>
                  <a:pt x="8490857" y="1860141"/>
                </a:cubicBezTo>
              </a:path>
            </a:pathLst>
          </a:custGeom>
          <a:noFill/>
          <a:ln w="381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911449" y="3637142"/>
            <a:ext cx="1915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 smtClean="0">
                <a:latin typeface="Fira Sans Black" panose="020B0A03050000020004" pitchFamily="34" charset="0"/>
                <a:ea typeface="印品天逸黑" panose="02000500000000000000" pitchFamily="2" charset="-122"/>
              </a:rPr>
              <a:t>Lên đường</a:t>
            </a:r>
          </a:p>
          <a:p>
            <a:pPr algn="ctr"/>
            <a:r>
              <a:rPr lang="vi-VN" altLang="zh-CN" sz="2400" b="1" dirty="0" smtClean="0">
                <a:latin typeface="Fira Sans Black" panose="020B0A03050000020004" pitchFamily="34" charset="0"/>
                <a:ea typeface="印品天逸黑" panose="02000500000000000000" pitchFamily="2" charset="-122"/>
              </a:rPr>
              <a:t> </a:t>
            </a:r>
            <a:endParaRPr lang="zh-CN" altLang="en-US" sz="2400" b="1" dirty="0">
              <a:latin typeface="Fira Sans Black" panose="020B0A03050000020004" pitchFamily="34" charset="0"/>
              <a:ea typeface="印品天逸黑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15325" y="4432921"/>
            <a:ext cx="1591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 smtClean="0">
                <a:latin typeface="Fira Sans Black" panose="020B0A03050000020004" pitchFamily="34" charset="0"/>
                <a:ea typeface="印品天逸黑" panose="02000500000000000000" pitchFamily="2" charset="-122"/>
              </a:rPr>
              <a:t>Vi vu khám phá</a:t>
            </a:r>
            <a:endParaRPr lang="zh-CN" altLang="en-US" sz="2400" b="1" dirty="0">
              <a:latin typeface="Fira Sans Black" panose="020B0A03050000020004" pitchFamily="34" charset="0"/>
              <a:ea typeface="印品天逸黑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959616" y="5622015"/>
            <a:ext cx="170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 smtClean="0">
                <a:latin typeface="Fira Sans Black" panose="020B0A03050000020004" pitchFamily="34" charset="0"/>
                <a:ea typeface="印品天逸黑" panose="02000500000000000000" pitchFamily="2" charset="-122"/>
              </a:rPr>
              <a:t>Checkin thả ga</a:t>
            </a:r>
            <a:endParaRPr lang="zh-CN" altLang="en-US" sz="2400" b="1" dirty="0">
              <a:latin typeface="Fira Sans Black" panose="020B0A03050000020004" pitchFamily="34" charset="0"/>
              <a:ea typeface="印品天逸黑" panose="02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250201" y="339759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 smtClean="0">
                <a:latin typeface="UTM Cool Blue" panose="02040603050506020204" pitchFamily="18" charset="0"/>
                <a:ea typeface="小白" panose="02010601030101010101" pitchFamily="2" charset="-122"/>
              </a:rPr>
              <a:t>hành trình du lịch</a:t>
            </a:r>
            <a:endParaRPr lang="zh-CN" altLang="en-US" sz="3200" b="1" dirty="0">
              <a:latin typeface="UTM Cool Blue" panose="02040603050506020204" pitchFamily="18" charset="0"/>
              <a:ea typeface="小白" panose="02010601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18" y="882194"/>
            <a:ext cx="2802159" cy="280215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5" y="3782775"/>
            <a:ext cx="2986587" cy="18392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32" y="3362241"/>
            <a:ext cx="2138068" cy="2141360"/>
          </a:xfrm>
          <a:prstGeom prst="rect">
            <a:avLst/>
          </a:prstGeom>
        </p:spPr>
      </p:pic>
      <p:pic>
        <p:nvPicPr>
          <p:cNvPr id="1026" name="Picture 2" descr="Máy Bay Du Lịch Chuyến - Miễn Phí vector hình ảnh trê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345" flipH="1">
            <a:off x="6022994" y="2868750"/>
            <a:ext cx="2394824" cy="16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3"/>
          <p:cNvSpPr txBox="1"/>
          <p:nvPr/>
        </p:nvSpPr>
        <p:spPr>
          <a:xfrm>
            <a:off x="1673951" y="5530130"/>
            <a:ext cx="1915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 smtClean="0">
                <a:latin typeface="Fira Sans Black" panose="020B0A03050000020004" pitchFamily="34" charset="0"/>
                <a:ea typeface="印品天逸黑" panose="02000500000000000000" pitchFamily="2" charset="-122"/>
              </a:rPr>
              <a:t>Chuẩn bị hành lý</a:t>
            </a:r>
            <a:endParaRPr lang="zh-CN" altLang="en-US" sz="2400" b="1" dirty="0">
              <a:latin typeface="Fira Sans Black" panose="020B0A03050000020004" pitchFamily="34" charset="0"/>
              <a:ea typeface="印品天逸黑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735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" grpId="0"/>
      <p:bldP spid="17" grpId="0"/>
      <p:bldP spid="2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2903752" y="368632"/>
            <a:ext cx="6033613" cy="5155677"/>
            <a:chOff x="3048895" y="1135401"/>
            <a:chExt cx="6033613" cy="5155677"/>
          </a:xfrm>
        </p:grpSpPr>
        <p:grpSp>
          <p:nvGrpSpPr>
            <p:cNvPr id="4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文本框 15"/>
              <p:cNvSpPr txBox="1"/>
              <p:nvPr/>
            </p:nvSpPr>
            <p:spPr>
              <a:xfrm rot="20088889">
                <a:off x="4898097" y="2324288"/>
                <a:ext cx="995052" cy="318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bg1"/>
                    </a:solidFill>
                    <a:latin typeface="印品天逸黑" panose="02000500000000000000" pitchFamily="2" charset="-122"/>
                    <a:ea typeface="印品天逸黑" panose="02000500000000000000" pitchFamily="2" charset="-122"/>
                  </a:rPr>
                  <a:t>TRAVEL</a:t>
                </a:r>
                <a:endParaRPr lang="zh-CN" altLang="en-US" sz="1400" dirty="0">
                  <a:solidFill>
                    <a:schemeClr val="bg1"/>
                  </a:solidFill>
                  <a:latin typeface="印品天逸黑" panose="02000500000000000000" pitchFamily="2" charset="-122"/>
                  <a:ea typeface="印品天逸黑" panose="02000500000000000000" pitchFamily="2" charset="-122"/>
                </a:endParaRP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579988" y="2645798"/>
            <a:ext cx="4696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iCiel Crocante" panose="02000000000000000000" pitchFamily="50" charset="-93"/>
              </a:rPr>
              <a:t>LUYỆN TẬP</a:t>
            </a:r>
          </a:p>
          <a:p>
            <a:pPr algn="ctr"/>
            <a:r>
              <a:rPr lang="vi-VN" sz="5400" dirty="0" smtClean="0">
                <a:latin typeface="iCiel Crocante" panose="02000000000000000000" pitchFamily="50" charset="-93"/>
              </a:rPr>
              <a:t>THỰC HÀNH</a:t>
            </a:r>
            <a:endParaRPr lang="en-US" sz="5400" dirty="0"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0463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3913551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27663" y="661656"/>
            <a:ext cx="7696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142,57 x 0,1 = ?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984863" y="1661781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142,57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596051" y="2195181"/>
            <a:ext cx="684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0,1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669311" y="1957056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x</a:t>
            </a:r>
          </a:p>
        </p:txBody>
      </p: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3061063" y="2719056"/>
            <a:ext cx="12858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684951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3137263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2921362" y="2821897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0" name="Rectangle 19"/>
          <p:cNvSpPr>
            <a:spLocks noChangeArrowheads="1"/>
          </p:cNvSpPr>
          <p:nvPr/>
        </p:nvSpPr>
        <p:spPr bwMode="auto">
          <a:xfrm>
            <a:off x="3442063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5449207" y="1663369"/>
            <a:ext cx="182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Nhận xét:</a:t>
            </a:r>
          </a:p>
        </p:txBody>
      </p:sp>
      <p:sp>
        <p:nvSpPr>
          <p:cNvPr id="52" name="Rectangle 19"/>
          <p:cNvSpPr>
            <a:spLocks noChangeArrowheads="1"/>
          </p:cNvSpPr>
          <p:nvPr/>
        </p:nvSpPr>
        <p:spPr bwMode="auto">
          <a:xfrm>
            <a:off x="3334113" y="2834944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53" name="Rectangle 19"/>
          <p:cNvSpPr>
            <a:spLocks noChangeArrowheads="1"/>
          </p:cNvSpPr>
          <p:nvPr/>
        </p:nvSpPr>
        <p:spPr bwMode="auto">
          <a:xfrm>
            <a:off x="5513751" y="2172956"/>
            <a:ext cx="5245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Nếu chuyển dấu phẩy của số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142,57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sang bên trái một chữ số ta cũng được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14,257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994263" y="3785856"/>
            <a:ext cx="8995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nhận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xét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gì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về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thừa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142,57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tích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14,257</a:t>
            </a:r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>
            <a:off x="3991338" y="21094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>
            <a:off x="3791313" y="21094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>
            <a:off x="3975463" y="26428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066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4" grpId="0"/>
      <p:bldP spid="45" grpId="0"/>
      <p:bldP spid="54" grpId="0"/>
      <p:bldP spid="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/>
        </p:nvGrpSpPr>
        <p:grpSpPr>
          <a:xfrm>
            <a:off x="0" y="0"/>
            <a:ext cx="12339373" cy="6858594"/>
            <a:chOff x="0" y="-594"/>
            <a:chExt cx="12339373" cy="6858594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9020" y1="88364" x2="85988" y2="93515"/>
                        <a14:foregroundMark x1="61412" y1="59758" x2="94800" y2="79273"/>
                        <a14:foregroundMark x1="78380" y1="61091" x2="77833" y2="74727"/>
                        <a14:foregroundMark x1="62562" y1="95455" x2="71921" y2="88970"/>
                        <a14:foregroundMark x1="49097" y1="35758" x2="77230" y2="30606"/>
                        <a14:foregroundMark x1="58456" y1="24727" x2="73125" y2="48727"/>
                        <a14:foregroundMark x1="11549" y1="63697" x2="40887" y2="81212"/>
                        <a14:foregroundMark x1="26218" y1="44182" x2="35577" y2="63030"/>
                        <a14:foregroundMark x1="26218" y1="44182" x2="26218" y2="42242"/>
                        <a14:foregroundMark x1="5090" y1="74061" x2="16858" y2="73394"/>
                        <a14:foregroundMark x1="11002" y1="66909" x2="11549" y2="84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85" y="3737011"/>
            <a:ext cx="3327855" cy="3005538"/>
          </a:xfrm>
          <a:prstGeom prst="rect">
            <a:avLst/>
          </a:prstGeom>
        </p:spPr>
      </p:pic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3748088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2200" y="661656"/>
            <a:ext cx="7696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531,75 x 0,01 = 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819400" y="1661781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531,75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200400" y="2195181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0,01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503848" y="1957056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x</a:t>
            </a:r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2895600" y="2719056"/>
            <a:ext cx="12858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519488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3078163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2773363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3276600" y="2820656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5283744" y="1663369"/>
            <a:ext cx="182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Nhận xét: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2981325" y="2834944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5348288" y="2172956"/>
            <a:ext cx="50149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Nếu chuyển dấu phẩy của số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531,75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sang bên trái hai chữ số ta cũng được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5,3175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828800" y="3785856"/>
            <a:ext cx="9056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nhận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xét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gì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về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thừa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351,75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tích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5,3175</a:t>
            </a:r>
          </a:p>
        </p:txBody>
      </p: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>
            <a:off x="3825875" y="21094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3581400" y="21094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77"/>
          <p:cNvCxnSpPr>
            <a:cxnSpLocks noChangeShapeType="1"/>
          </p:cNvCxnSpPr>
          <p:nvPr/>
        </p:nvCxnSpPr>
        <p:spPr bwMode="auto">
          <a:xfrm>
            <a:off x="3810000" y="26428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 noChangeShapeType="1"/>
          </p:cNvCxnSpPr>
          <p:nvPr/>
        </p:nvCxnSpPr>
        <p:spPr bwMode="auto">
          <a:xfrm>
            <a:off x="3581400" y="2642856"/>
            <a:ext cx="1841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0552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6" grpId="0"/>
      <p:bldP spid="71" grpId="0"/>
      <p:bldP spid="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33838"/>
            <a:ext cx="12339373" cy="6858594"/>
            <a:chOff x="0" y="-594"/>
            <a:chExt cx="12339373" cy="685859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r="13571" b="9803"/>
          <a:stretch/>
        </p:blipFill>
        <p:spPr>
          <a:xfrm>
            <a:off x="8522562" y="3681083"/>
            <a:ext cx="3766399" cy="2892229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38405" y="726989"/>
            <a:ext cx="3963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531,75 x 0,01 = 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5,3175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6838405" y="1250864"/>
            <a:ext cx="424760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Nếu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phẩy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531,75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sang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bên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trái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cũng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5,3175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44136" y="3294731"/>
            <a:ext cx="119655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Muốn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thập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0,1 ; 0,01 ; 0,001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như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223554" y="663916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142,57 x 0,1 =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14,257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299754" y="1216366"/>
            <a:ext cx="40370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Nếu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phẩy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142,57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sang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bên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trái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cũng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14,257</a:t>
            </a:r>
          </a:p>
        </p:txBody>
      </p:sp>
    </p:spTree>
    <p:extLst>
      <p:ext uri="{BB962C8B-B14F-4D97-AF65-F5344CB8AC3E}">
        <p14:creationId xmlns:p14="http://schemas.microsoft.com/office/powerpoint/2010/main" val="333164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04319" y="1829777"/>
            <a:ext cx="101235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Khi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thập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0,1 ; 0,01 ; 0,001 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chỉ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việc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dấu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phẩy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đó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lần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lượt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sang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bên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trái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…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chữ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89580" y="673917"/>
            <a:ext cx="4704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50" charset="-93"/>
              </a:rPr>
              <a:t>Quy</a:t>
            </a:r>
            <a:r>
              <a:rPr kumimoji="0" lang="en-US" alt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50" charset="-93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50" charset="-93"/>
              </a:rPr>
              <a:t>tắc</a:t>
            </a:r>
            <a:endParaRPr kumimoji="0" lang="en-US" altLang="en-US" sz="6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1657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71020" y="59283"/>
            <a:ext cx="12410393" cy="6920921"/>
            <a:chOff x="-71020" y="-594"/>
            <a:chExt cx="12410393" cy="692092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-71020" y="4802290"/>
              <a:ext cx="12339372" cy="2118037"/>
            </a:xfrm>
            <a:prstGeom prst="rect">
              <a:avLst/>
            </a:prstGeom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11486" y="1103266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579,8 x 0,1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805,13 x 0,01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362,5 x 0,001 =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54732" y="487844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nhẩm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874986" y="3603815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38,7 x 0,1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67,19 x 0,01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20,25 x 0,001 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629754" y="1103699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6,7 x 0,1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3,5 x 0,01 =</a:t>
            </a:r>
          </a:p>
          <a:p>
            <a:pPr marL="0" marR="0" lvl="0" indent="0" defTabSz="91440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5,6 x 0,001 =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46451" y="3103133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0,3625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02580" y="2221132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8,0513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87987" y="1397492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57,98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26031" y="383034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3,87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365953" y="4705367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0,6719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277454" y="5590146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0,02025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63372" y="1467474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0,67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8753326" y="2321951"/>
            <a:ext cx="1096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0,035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859298" y="3100304"/>
            <a:ext cx="1417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0,0056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8554" t="11902" r="23670" b="18842"/>
          <a:stretch/>
        </p:blipFill>
        <p:spPr>
          <a:xfrm>
            <a:off x="3720768" y="1021478"/>
            <a:ext cx="1360993" cy="1043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102" y="2012914"/>
            <a:ext cx="1291171" cy="8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366" y="3037978"/>
            <a:ext cx="1198485" cy="901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3639" y="1063786"/>
            <a:ext cx="1186649" cy="1100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2244" y="2098215"/>
            <a:ext cx="1141960" cy="913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2244" y="2983302"/>
            <a:ext cx="1341146" cy="926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1977" y="3606933"/>
            <a:ext cx="1527071" cy="934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2718" y="4558225"/>
            <a:ext cx="1516580" cy="758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2102" y="5196537"/>
            <a:ext cx="1955600" cy="10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旅游产品策划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603</Words>
  <Application>Microsoft Office PowerPoint</Application>
  <PresentationFormat>Widescreen</PresentationFormat>
  <Paragraphs>117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印品天逸黑</vt:lpstr>
      <vt:lpstr>VNI 22 JackieO</vt:lpstr>
      <vt:lpstr>等线</vt:lpstr>
      <vt:lpstr>小白</vt:lpstr>
      <vt:lpstr>UTM Cool Blue</vt:lpstr>
      <vt:lpstr>Bukhari Script</vt:lpstr>
      <vt:lpstr>iCiel Crocante</vt:lpstr>
      <vt:lpstr>VNI-Times</vt:lpstr>
      <vt:lpstr>Arial</vt:lpstr>
      <vt:lpstr>Times New Roman</vt:lpstr>
      <vt:lpstr>Fira Sans Black</vt:lpstr>
      <vt:lpstr>iCiel Helena</vt:lpstr>
      <vt:lpstr>等线 Light</vt:lpstr>
      <vt:lpstr>iCiel Panton Black Italic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旅游产品策划PPT模板</dc:title>
  <dc:creator>rena.zhao</dc:creator>
  <cp:lastModifiedBy>Microsoft account</cp:lastModifiedBy>
  <cp:revision>43</cp:revision>
  <dcterms:created xsi:type="dcterms:W3CDTF">2018-12-17T01:23:34Z</dcterms:created>
  <dcterms:modified xsi:type="dcterms:W3CDTF">2021-11-06T08:46:44Z</dcterms:modified>
</cp:coreProperties>
</file>