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2" r:id="rId3"/>
    <p:sldId id="279" r:id="rId4"/>
    <p:sldId id="280" r:id="rId5"/>
    <p:sldId id="281" r:id="rId6"/>
    <p:sldId id="278" r:id="rId7"/>
    <p:sldId id="257" r:id="rId8"/>
    <p:sldId id="283" r:id="rId9"/>
    <p:sldId id="284" r:id="rId10"/>
    <p:sldId id="285" r:id="rId11"/>
    <p:sldId id="286" r:id="rId12"/>
    <p:sldId id="287" r:id="rId13"/>
    <p:sldId id="288" r:id="rId14"/>
    <p:sldId id="289" r:id="rId15"/>
    <p:sldId id="290" r:id="rId16"/>
    <p:sldId id="292" r:id="rId17"/>
    <p:sldId id="291" r:id="rId18"/>
    <p:sldId id="293" r:id="rId19"/>
  </p:sldIdLst>
  <p:sldSz cx="12192000" cy="6858000"/>
  <p:notesSz cx="6858000" cy="9144000"/>
  <p:embeddedFontLst>
    <p:embeddedFont>
      <p:font typeface="等线" panose="02010600030101010101" pitchFamily="2" charset="-122"/>
      <p:regular r:id="rId2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4E0B"/>
    <a:srgbClr val="D1370F"/>
    <a:srgbClr val="688B55"/>
    <a:srgbClr val="82A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70" autoAdjust="0"/>
    <p:restoredTop sz="94660"/>
  </p:normalViewPr>
  <p:slideViewPr>
    <p:cSldViewPr snapToGrid="0">
      <p:cViewPr varScale="1">
        <p:scale>
          <a:sx n="75" d="100"/>
          <a:sy n="75" d="100"/>
        </p:scale>
        <p:origin x="318"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60C5734-962E-4D3D-894A-1E2A4FBC2A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spTree>
    <p:extLst>
      <p:ext uri="{BB962C8B-B14F-4D97-AF65-F5344CB8AC3E}">
        <p14:creationId xmlns:p14="http://schemas.microsoft.com/office/powerpoint/2010/main" val="143393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861895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EFDB9-3D7B-4090-9125-7273117FC0D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78531" y="-1012118"/>
            <a:ext cx="1381770" cy="1381770"/>
          </a:xfrm>
          <a:prstGeom prst="rect">
            <a:avLst/>
          </a:prstGeom>
        </p:spPr>
      </p:pic>
      <p:pic>
        <p:nvPicPr>
          <p:cNvPr id="3" name="Picture 2">
            <a:extLst>
              <a:ext uri="{FF2B5EF4-FFF2-40B4-BE49-F238E27FC236}">
                <a16:creationId xmlns:a16="http://schemas.microsoft.com/office/drawing/2014/main" id="{41347FE8-318C-495B-9487-C20BD005BD1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349426" y="6167115"/>
            <a:ext cx="1381770" cy="1381770"/>
          </a:xfrm>
          <a:prstGeom prst="rect">
            <a:avLst/>
          </a:prstGeom>
        </p:spPr>
      </p:pic>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7.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6.png"/><Relationship Id="rId2" Type="http://schemas.openxmlformats.org/officeDocument/2006/relationships/tags" Target="../tags/tag2.xml"/><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5.svg"/><Relationship Id="rId5" Type="http://schemas.openxmlformats.org/officeDocument/2006/relationships/tags" Target="../tags/tag3.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png"/><Relationship Id="rId3" Type="http://schemas.openxmlformats.org/officeDocument/2006/relationships/tags" Target="../tags/tag33.xml"/><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6.svg"/><Relationship Id="rId5" Type="http://schemas.openxmlformats.org/officeDocument/2006/relationships/tags" Target="../tags/tag35.xml"/><Relationship Id="rId1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tags" Target="../tags/tag34.xml"/><Relationship Id="rId9" Type="http://schemas.openxmlformats.org/officeDocument/2006/relationships/image" Target="../media/image18.sv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svg"/><Relationship Id="rId3" Type="http://schemas.openxmlformats.org/officeDocument/2006/relationships/tags" Target="../tags/tag39.xml"/><Relationship Id="rId7" Type="http://schemas.openxmlformats.org/officeDocument/2006/relationships/slideLayout" Target="../slideLayouts/slideLayout1.xml"/><Relationship Id="rId12" Type="http://schemas.openxmlformats.org/officeDocument/2006/relationships/image" Target="../media/image15.png"/><Relationship Id="rId17" Type="http://schemas.openxmlformats.org/officeDocument/2006/relationships/image" Target="../media/image9.png"/><Relationship Id="rId2" Type="http://schemas.openxmlformats.org/officeDocument/2006/relationships/tags" Target="../tags/tag38.xml"/><Relationship Id="rId16" Type="http://schemas.openxmlformats.org/officeDocument/2006/relationships/image" Target="../media/image8.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8.svg"/><Relationship Id="rId5" Type="http://schemas.openxmlformats.org/officeDocument/2006/relationships/tags" Target="../tags/tag41.xml"/><Relationship Id="rId1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tags" Target="../tags/tag40.xml"/><Relationship Id="rId9" Type="http://schemas.openxmlformats.org/officeDocument/2006/relationships/image" Target="../media/image20.sv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7.png"/><Relationship Id="rId3" Type="http://schemas.microsoft.com/office/2007/relationships/media" Target="../media/media1.mp3"/><Relationship Id="rId7" Type="http://schemas.openxmlformats.org/officeDocument/2006/relationships/tags" Target="../tags/tag47.xml"/><Relationship Id="rId12" Type="http://schemas.openxmlformats.org/officeDocument/2006/relationships/image" Target="../media/image6.png"/><Relationship Id="rId2" Type="http://schemas.openxmlformats.org/officeDocument/2006/relationships/tags" Target="../tags/tag44.xml"/><Relationship Id="rId16" Type="http://schemas.openxmlformats.org/officeDocument/2006/relationships/image" Target="../media/image10.png"/><Relationship Id="rId1" Type="http://schemas.openxmlformats.org/officeDocument/2006/relationships/tags" Target="../tags/tag43.xml"/><Relationship Id="rId6" Type="http://schemas.openxmlformats.org/officeDocument/2006/relationships/tags" Target="../tags/tag46.xml"/><Relationship Id="rId11" Type="http://schemas.openxmlformats.org/officeDocument/2006/relationships/image" Target="../media/image5.svg"/><Relationship Id="rId5" Type="http://schemas.openxmlformats.org/officeDocument/2006/relationships/tags" Target="../tags/tag45.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7.png"/><Relationship Id="rId3" Type="http://schemas.microsoft.com/office/2007/relationships/media" Target="../media/media1.mp3"/><Relationship Id="rId7" Type="http://schemas.openxmlformats.org/officeDocument/2006/relationships/tags" Target="../tags/tag53.xml"/><Relationship Id="rId12" Type="http://schemas.openxmlformats.org/officeDocument/2006/relationships/image" Target="../media/image6.png"/><Relationship Id="rId2" Type="http://schemas.openxmlformats.org/officeDocument/2006/relationships/tags" Target="../tags/tag50.xml"/><Relationship Id="rId16" Type="http://schemas.openxmlformats.org/officeDocument/2006/relationships/image" Target="../media/image10.png"/><Relationship Id="rId1" Type="http://schemas.openxmlformats.org/officeDocument/2006/relationships/tags" Target="../tags/tag49.xml"/><Relationship Id="rId6" Type="http://schemas.openxmlformats.org/officeDocument/2006/relationships/tags" Target="../tags/tag52.xml"/><Relationship Id="rId11" Type="http://schemas.openxmlformats.org/officeDocument/2006/relationships/image" Target="../media/image5.svg"/><Relationship Id="rId5" Type="http://schemas.openxmlformats.org/officeDocument/2006/relationships/tags" Target="../tags/tag5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7.png"/><Relationship Id="rId5" Type="http://schemas.openxmlformats.org/officeDocument/2006/relationships/tags" Target="../tags/tag11.xml"/><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xml"/><Relationship Id="rId7" Type="http://schemas.openxmlformats.org/officeDocument/2006/relationships/slideLayout" Target="../slideLayouts/slideLayout4.xml"/><Relationship Id="rId12"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8.png"/><Relationship Id="rId5" Type="http://schemas.openxmlformats.org/officeDocument/2006/relationships/tags" Target="../tags/tag17.xml"/><Relationship Id="rId10" Type="http://schemas.openxmlformats.org/officeDocument/2006/relationships/image" Target="../media/image7.png"/><Relationship Id="rId4" Type="http://schemas.openxmlformats.org/officeDocument/2006/relationships/tags" Target="../tags/tag16.xml"/><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tags" Target="../tags/tag21.xml"/><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svg"/><Relationship Id="rId5" Type="http://schemas.openxmlformats.org/officeDocument/2006/relationships/tags" Target="../tags/tag23.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tags" Target="../tags/tag22.xml"/><Relationship Id="rId9" Type="http://schemas.microsoft.com/office/2007/relationships/hdphoto" Target="../media/hdphoto2.wdp"/><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png"/><Relationship Id="rId3" Type="http://schemas.openxmlformats.org/officeDocument/2006/relationships/tags" Target="../tags/tag27.xml"/><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7.png"/><Relationship Id="rId5" Type="http://schemas.openxmlformats.org/officeDocument/2006/relationships/tags" Target="../tags/tag29.xml"/><Relationship Id="rId10" Type="http://schemas.openxmlformats.org/officeDocument/2006/relationships/image" Target="../media/image6.png"/><Relationship Id="rId4" Type="http://schemas.openxmlformats.org/officeDocument/2006/relationships/tags" Target="../tags/tag28.xml"/><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370" y="1660386"/>
            <a:ext cx="3204400" cy="4114800"/>
          </a:xfrm>
          <a:prstGeom prst="rect">
            <a:avLst/>
          </a:prstGeom>
        </p:spPr>
      </p:pic>
      <p:sp>
        <p:nvSpPr>
          <p:cNvPr id="4" name="文本框 3">
            <a:extLst>
              <a:ext uri="{FF2B5EF4-FFF2-40B4-BE49-F238E27FC236}">
                <a16:creationId xmlns:a16="http://schemas.microsoft.com/office/drawing/2014/main" id="{9ABA7C1C-3CE7-4EF8-9BB7-89A60A81CD71}"/>
              </a:ext>
            </a:extLst>
          </p:cNvPr>
          <p:cNvSpPr txBox="1"/>
          <p:nvPr/>
        </p:nvSpPr>
        <p:spPr>
          <a:xfrm>
            <a:off x="2266002" y="1881497"/>
            <a:ext cx="7659996" cy="1569660"/>
          </a:xfrm>
          <a:prstGeom prst="rect">
            <a:avLst/>
          </a:prstGeom>
          <a:noFill/>
        </p:spPr>
        <p:txBody>
          <a:bodyPr wrap="square" rtlCol="0">
            <a:spAutoFit/>
          </a:bodyPr>
          <a:lstStyle/>
          <a:p>
            <a:pPr algn="ctr"/>
            <a:r>
              <a:rPr lang="en-US" altLang="zh-CN" sz="9600" b="1">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rPr>
              <a:t>Luyện tập</a:t>
            </a:r>
            <a:endParaRPr lang="zh-CN" altLang="en-US" sz="9600" b="1" i="0" dirty="0">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endParaRPr>
          </a:p>
        </p:txBody>
      </p:sp>
      <p:sp>
        <p:nvSpPr>
          <p:cNvPr id="15" name="文本框 14">
            <a:extLst>
              <a:ext uri="{FF2B5EF4-FFF2-40B4-BE49-F238E27FC236}">
                <a16:creationId xmlns:a16="http://schemas.microsoft.com/office/drawing/2014/main" id="{FDC4409D-F504-4B2C-9A13-676E6AB2DB0D}"/>
              </a:ext>
            </a:extLst>
          </p:cNvPr>
          <p:cNvSpPr txBox="1"/>
          <p:nvPr/>
        </p:nvSpPr>
        <p:spPr>
          <a:xfrm>
            <a:off x="6952894" y="3380598"/>
            <a:ext cx="3302000" cy="523220"/>
          </a:xfrm>
          <a:prstGeom prst="rect">
            <a:avLst/>
          </a:prstGeom>
          <a:noFill/>
        </p:spPr>
        <p:txBody>
          <a:bodyPr wrap="square" rtlCol="0">
            <a:spAutoFit/>
          </a:bodyPr>
          <a:lstStyle/>
          <a:p>
            <a:pPr algn="ctr"/>
            <a:r>
              <a:rPr lang="en-US" altLang="zh-CN" sz="2800" i="0">
                <a:solidFill>
                  <a:srgbClr val="E34E0B"/>
                </a:solidFill>
                <a:effectLst/>
                <a:latin typeface="UTM Agin" panose="02040603050506020204" pitchFamily="18" charset="0"/>
                <a:ea typeface="思源黑体 CN Bold" panose="020B0800000000000000" pitchFamily="34" charset="-122"/>
              </a:rPr>
              <a:t>Trang 79</a:t>
            </a:r>
            <a:endParaRPr lang="zh-CN" altLang="en-US" sz="2800" i="0" dirty="0">
              <a:solidFill>
                <a:srgbClr val="E34E0B"/>
              </a:solidFill>
              <a:effectLst/>
              <a:latin typeface="UTM Agin" panose="02040603050506020204" pitchFamily="18" charset="0"/>
              <a:ea typeface="思源黑体 CN Bold" panose="020B0800000000000000" pitchFamily="34" charset="-122"/>
            </a:endParaRPr>
          </a:p>
        </p:txBody>
      </p:sp>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2" y="4478520"/>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535572" y="-346685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03894" y="-714848"/>
            <a:ext cx="609600" cy="609600"/>
          </a:xfrm>
          <a:prstGeom prst="rect">
            <a:avLst/>
          </a:prstGeom>
        </p:spPr>
      </p:pic>
      <p:sp>
        <p:nvSpPr>
          <p:cNvPr id="11" name="TextBox 10">
            <a:extLst>
              <a:ext uri="{FF2B5EF4-FFF2-40B4-BE49-F238E27FC236}">
                <a16:creationId xmlns:a16="http://schemas.microsoft.com/office/drawing/2014/main" id="{7F0EC491-39F3-4993-99F9-29FDE1BEAEBC}"/>
              </a:ext>
            </a:extLst>
          </p:cNvPr>
          <p:cNvSpPr txBox="1"/>
          <p:nvPr/>
        </p:nvSpPr>
        <p:spPr>
          <a:xfrm>
            <a:off x="5341689" y="1173611"/>
            <a:ext cx="1282700" cy="707886"/>
          </a:xfrm>
          <a:prstGeom prst="rect">
            <a:avLst/>
          </a:prstGeom>
          <a:noFill/>
        </p:spPr>
        <p:txBody>
          <a:bodyPr wrap="square" rtlCol="0">
            <a:spAutoFit/>
          </a:bodyPr>
          <a:lstStyle/>
          <a:p>
            <a:r>
              <a:rPr lang="en-US" sz="4000">
                <a:latin typeface="UTM Deutsch Gothic" panose="02040603050506020204" pitchFamily="18" charset="0"/>
              </a:rPr>
              <a:t>Toán</a:t>
            </a:r>
          </a:p>
        </p:txBody>
      </p:sp>
      <p:sp>
        <p:nvSpPr>
          <p:cNvPr id="3" name="TextBox 2">
            <a:extLst>
              <a:ext uri="{FF2B5EF4-FFF2-40B4-BE49-F238E27FC236}">
                <a16:creationId xmlns:a16="http://schemas.microsoft.com/office/drawing/2014/main" id="{BFA7C3A8-529B-4FE1-B4BF-91D919487E81}"/>
              </a:ext>
            </a:extLst>
          </p:cNvPr>
          <p:cNvSpPr txBox="1"/>
          <p:nvPr/>
        </p:nvSpPr>
        <p:spPr>
          <a:xfrm>
            <a:off x="4572000" y="5402919"/>
            <a:ext cx="3563771" cy="461665"/>
          </a:xfrm>
          <a:prstGeom prst="rect">
            <a:avLst/>
          </a:prstGeom>
          <a:noFill/>
        </p:spPr>
        <p:txBody>
          <a:bodyPr wrap="square" rtlCol="0">
            <a:spAutoFit/>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Giảm tải theo CV 3969</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3750"/>
                            </p:stCondLst>
                            <p:childTnLst>
                              <p:par>
                                <p:cTn id="41" presetID="31" presetClass="entr" presetSubtype="0" fill="hold" grpId="0" nodeType="afterEffect">
                                  <p:stCondLst>
                                    <p:cond delay="0"/>
                                  </p:stCondLst>
                                  <p:iterate type="lt">
                                    <p:tmPct val="5000"/>
                                  </p:iterate>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childTnLst>
                          </p:cTn>
                        </p:par>
                        <p:par>
                          <p:cTn id="47" fill="hold">
                            <p:stCondLst>
                              <p:cond delay="51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8" repeatCount="indefinite" fill="remove" display="0">
                  <p:stCondLst>
                    <p:cond delay="indefinite"/>
                  </p:stCondLst>
                  <p:endCondLst>
                    <p:cond evt="onStopAudio" delay="0">
                      <p:tgtEl>
                        <p:sldTgt/>
                      </p:tgtEl>
                    </p:cond>
                  </p:endCondLst>
                </p:cTn>
                <p:tgtEl>
                  <p:spTgt spid="9"/>
                </p:tgtEl>
              </p:cMediaNode>
            </p:audio>
          </p:childTnLst>
        </p:cTn>
      </p:par>
    </p:tnLst>
    <p:bldLst>
      <p:bldP spid="4" grpId="0"/>
      <p:bldP spid="15" grpId="0"/>
      <p:bldP spid="11"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18511A39-9DA4-4886-A1FC-BC76BCC707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119936" y="3108634"/>
            <a:ext cx="3477537" cy="3749366"/>
          </a:xfrm>
          <a:prstGeom prst="rect">
            <a:avLst/>
          </a:prstGeom>
        </p:spPr>
      </p:pic>
      <p:sp>
        <p:nvSpPr>
          <p:cNvPr id="4" name="Rectangle: Rounded Corners 3">
            <a:extLst>
              <a:ext uri="{FF2B5EF4-FFF2-40B4-BE49-F238E27FC236}">
                <a16:creationId xmlns:a16="http://schemas.microsoft.com/office/drawing/2014/main" id="{6662A667-F31E-4147-A22C-A455D5CB5109}"/>
              </a:ext>
            </a:extLst>
          </p:cNvPr>
          <p:cNvSpPr/>
          <p:nvPr/>
        </p:nvSpPr>
        <p:spPr>
          <a:xfrm>
            <a:off x="3109341" y="233022"/>
            <a:ext cx="5606354" cy="1090863"/>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en-US" sz="3200" b="1">
                <a:solidFill>
                  <a:schemeClr val="bg1"/>
                </a:solidFill>
                <a:latin typeface="Times New Roman" panose="02020603050405020304" pitchFamily="18" charset="0"/>
              </a:rPr>
              <a:t>    a) Tìm 30% của 97.</a:t>
            </a:r>
          </a:p>
        </p:txBody>
      </p:sp>
      <p:pic>
        <p:nvPicPr>
          <p:cNvPr id="19" name="图片 18">
            <a:extLst>
              <a:ext uri="{FF2B5EF4-FFF2-40B4-BE49-F238E27FC236}">
                <a16:creationId xmlns:a16="http://schemas.microsoft.com/office/drawing/2014/main" id="{7DD7973C-6C28-4B56-9616-5CF0FC79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1" y="4449106"/>
            <a:ext cx="12192000" cy="2410483"/>
          </a:xfrm>
          <a:prstGeom prst="rect">
            <a:avLst/>
          </a:prstGeom>
        </p:spPr>
      </p:pic>
      <p:sp>
        <p:nvSpPr>
          <p:cNvPr id="3" name="Oval 2">
            <a:extLst>
              <a:ext uri="{FF2B5EF4-FFF2-40B4-BE49-F238E27FC236}">
                <a16:creationId xmlns:a16="http://schemas.microsoft.com/office/drawing/2014/main" id="{BCE92936-F9E6-412F-A12D-DC32EEF8B70D}"/>
              </a:ext>
            </a:extLst>
          </p:cNvPr>
          <p:cNvSpPr/>
          <p:nvPr/>
        </p:nvSpPr>
        <p:spPr>
          <a:xfrm>
            <a:off x="2301221" y="234731"/>
            <a:ext cx="1616239" cy="10908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2</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7AA6256-EB75-4144-9DA0-955D2BA24D14}"/>
              </a:ext>
            </a:extLst>
          </p:cNvPr>
          <p:cNvSpPr txBox="1"/>
          <p:nvPr/>
        </p:nvSpPr>
        <p:spPr>
          <a:xfrm>
            <a:off x="4872789" y="5967663"/>
            <a:ext cx="198521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Ngoài chuẩn</a:t>
            </a:r>
          </a:p>
        </p:txBody>
      </p:sp>
      <p:sp>
        <p:nvSpPr>
          <p:cNvPr id="11" name="Rectangle 10">
            <a:extLst>
              <a:ext uri="{FF2B5EF4-FFF2-40B4-BE49-F238E27FC236}">
                <a16:creationId xmlns:a16="http://schemas.microsoft.com/office/drawing/2014/main" id="{C5F763EB-3CE9-4D5C-809A-A6B5D64592FA}"/>
              </a:ext>
            </a:extLst>
          </p:cNvPr>
          <p:cNvSpPr/>
          <p:nvPr/>
        </p:nvSpPr>
        <p:spPr>
          <a:xfrm>
            <a:off x="1250101" y="1597778"/>
            <a:ext cx="9439136" cy="1384995"/>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Muốn</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tìm</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một</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số</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phần</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trăm</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của</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một</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số</a:t>
            </a:r>
            <a:r>
              <a:rPr lang="en-US" sz="2800" b="1" dirty="0">
                <a:solidFill>
                  <a:schemeClr val="tx1"/>
                </a:solidFill>
                <a:latin typeface="Times New Roman"/>
                <a:ea typeface="HP001" pitchFamily="34" charset="-93"/>
                <a:cs typeface="Times New Roman" pitchFamily="18" charset="0"/>
              </a:rPr>
              <a:t>: ta </a:t>
            </a:r>
            <a:r>
              <a:rPr lang="en-US" sz="2800" b="1" dirty="0" err="1">
                <a:solidFill>
                  <a:schemeClr val="tx1"/>
                </a:solidFill>
                <a:latin typeface="Times New Roman"/>
                <a:ea typeface="HP001" pitchFamily="34" charset="-93"/>
                <a:cs typeface="Times New Roman" pitchFamily="18" charset="0"/>
              </a:rPr>
              <a:t>lấy</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số</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đó</a:t>
            </a:r>
            <a:r>
              <a:rPr lang="en-US" sz="2800" b="1" dirty="0">
                <a:solidFill>
                  <a:schemeClr val="tx1"/>
                </a:solidFill>
                <a:latin typeface="Times New Roman"/>
                <a:ea typeface="HP001" pitchFamily="34" charset="-93"/>
                <a:cs typeface="Times New Roman" pitchFamily="18" charset="0"/>
              </a:rPr>
              <a:t> chia </a:t>
            </a:r>
            <a:r>
              <a:rPr lang="en-US" sz="2800" b="1" dirty="0" err="1">
                <a:solidFill>
                  <a:schemeClr val="tx1"/>
                </a:solidFill>
                <a:latin typeface="Times New Roman"/>
                <a:ea typeface="HP001" pitchFamily="34" charset="-93"/>
                <a:cs typeface="Times New Roman" pitchFamily="18" charset="0"/>
              </a:rPr>
              <a:t>cho</a:t>
            </a:r>
            <a:r>
              <a:rPr lang="en-US" sz="2800" b="1" dirty="0">
                <a:solidFill>
                  <a:schemeClr val="tx1"/>
                </a:solidFill>
                <a:latin typeface="Times New Roman"/>
                <a:ea typeface="HP001" pitchFamily="34" charset="-93"/>
                <a:cs typeface="Times New Roman" pitchFamily="18" charset="0"/>
              </a:rPr>
              <a:t> 100 </a:t>
            </a:r>
            <a:r>
              <a:rPr lang="en-US" sz="2800" b="1" dirty="0" err="1">
                <a:solidFill>
                  <a:schemeClr val="tx1"/>
                </a:solidFill>
                <a:latin typeface="Times New Roman"/>
                <a:ea typeface="HP001" pitchFamily="34" charset="-93"/>
                <a:cs typeface="Times New Roman" pitchFamily="18" charset="0"/>
              </a:rPr>
              <a:t>rồi</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nhân</a:t>
            </a:r>
            <a:r>
              <a:rPr lang="en-US" sz="2800" b="1" dirty="0">
                <a:solidFill>
                  <a:schemeClr val="tx1"/>
                </a:solidFill>
                <a:latin typeface="Times New Roman"/>
                <a:ea typeface="HP001" pitchFamily="34" charset="-93"/>
                <a:cs typeface="Times New Roman" pitchFamily="18" charset="0"/>
              </a:rPr>
              <a:t> </a:t>
            </a:r>
            <a:r>
              <a:rPr lang="en-US" sz="2800" b="1" err="1">
                <a:solidFill>
                  <a:schemeClr val="tx1"/>
                </a:solidFill>
                <a:latin typeface="Times New Roman"/>
                <a:ea typeface="HP001" pitchFamily="34" charset="-93"/>
                <a:cs typeface="Times New Roman" pitchFamily="18" charset="0"/>
              </a:rPr>
              <a:t>với</a:t>
            </a:r>
            <a:r>
              <a:rPr lang="en-US" sz="2800" b="1">
                <a:solidFill>
                  <a:schemeClr val="tx1"/>
                </a:solidFill>
                <a:latin typeface="Times New Roman"/>
                <a:ea typeface="HP001" pitchFamily="34" charset="-93"/>
                <a:cs typeface="Times New Roman" pitchFamily="18" charset="0"/>
              </a:rPr>
              <a:t> số phần </a:t>
            </a:r>
            <a:r>
              <a:rPr lang="en-US" sz="2800" b="1" dirty="0" err="1">
                <a:solidFill>
                  <a:schemeClr val="tx1"/>
                </a:solidFill>
                <a:latin typeface="Times New Roman"/>
                <a:ea typeface="HP001" pitchFamily="34" charset="-93"/>
                <a:cs typeface="Times New Roman" pitchFamily="18" charset="0"/>
              </a:rPr>
              <a:t>trăm</a:t>
            </a:r>
            <a:r>
              <a:rPr lang="en-US" sz="2800" b="1" dirty="0">
                <a:solidFill>
                  <a:schemeClr val="tx1"/>
                </a:solidFill>
                <a:latin typeface="Times New Roman"/>
                <a:ea typeface="HP001" pitchFamily="34" charset="-93"/>
                <a:cs typeface="Times New Roman" pitchFamily="18" charset="0"/>
              </a:rPr>
              <a:t> </a:t>
            </a:r>
            <a:r>
              <a:rPr lang="en-US" sz="2800" b="1" i="1" dirty="0" err="1">
                <a:solidFill>
                  <a:schemeClr val="tx1"/>
                </a:solidFill>
                <a:latin typeface="Times New Roman"/>
                <a:ea typeface="HP001" pitchFamily="34" charset="-93"/>
                <a:cs typeface="Times New Roman" pitchFamily="18" charset="0"/>
              </a:rPr>
              <a:t>hoặc</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lấy</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số</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đó</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nhân</a:t>
            </a:r>
            <a:r>
              <a:rPr lang="en-US" sz="2800" b="1" dirty="0">
                <a:solidFill>
                  <a:schemeClr val="tx1"/>
                </a:solidFill>
                <a:latin typeface="Times New Roman"/>
                <a:ea typeface="HP001" pitchFamily="34" charset="-93"/>
                <a:cs typeface="Times New Roman" pitchFamily="18" charset="0"/>
              </a:rPr>
              <a:t> </a:t>
            </a:r>
            <a:r>
              <a:rPr lang="en-US" sz="2800" b="1" err="1">
                <a:solidFill>
                  <a:schemeClr val="tx1"/>
                </a:solidFill>
                <a:latin typeface="Times New Roman"/>
                <a:ea typeface="HP001" pitchFamily="34" charset="-93"/>
                <a:cs typeface="Times New Roman" pitchFamily="18" charset="0"/>
              </a:rPr>
              <a:t>với</a:t>
            </a:r>
            <a:r>
              <a:rPr lang="en-US" sz="2800" b="1">
                <a:solidFill>
                  <a:schemeClr val="tx1"/>
                </a:solidFill>
                <a:latin typeface="Times New Roman"/>
                <a:ea typeface="HP001" pitchFamily="34" charset="-93"/>
                <a:cs typeface="Times New Roman" pitchFamily="18" charset="0"/>
              </a:rPr>
              <a:t> số phần </a:t>
            </a:r>
            <a:r>
              <a:rPr lang="en-US" sz="2800" b="1" dirty="0" err="1">
                <a:solidFill>
                  <a:schemeClr val="tx1"/>
                </a:solidFill>
                <a:latin typeface="Times New Roman"/>
                <a:ea typeface="HP001" pitchFamily="34" charset="-93"/>
                <a:cs typeface="Times New Roman" pitchFamily="18" charset="0"/>
              </a:rPr>
              <a:t>trăm</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rồi</a:t>
            </a:r>
            <a:r>
              <a:rPr lang="en-US" sz="2800" b="1" dirty="0">
                <a:solidFill>
                  <a:schemeClr val="tx1"/>
                </a:solidFill>
                <a:latin typeface="Times New Roman"/>
                <a:ea typeface="HP001" pitchFamily="34" charset="-93"/>
                <a:cs typeface="Times New Roman" pitchFamily="18" charset="0"/>
              </a:rPr>
              <a:t> chia </a:t>
            </a:r>
            <a:r>
              <a:rPr lang="en-US" sz="2800" b="1" dirty="0" err="1">
                <a:solidFill>
                  <a:schemeClr val="tx1"/>
                </a:solidFill>
                <a:latin typeface="Times New Roman"/>
                <a:ea typeface="HP001" pitchFamily="34" charset="-93"/>
                <a:cs typeface="Times New Roman" pitchFamily="18" charset="0"/>
              </a:rPr>
              <a:t>cho</a:t>
            </a:r>
            <a:r>
              <a:rPr lang="en-US" sz="2800" b="1" dirty="0">
                <a:solidFill>
                  <a:schemeClr val="tx1"/>
                </a:solidFill>
                <a:latin typeface="Times New Roman"/>
                <a:ea typeface="HP001" pitchFamily="34" charset="-93"/>
                <a:cs typeface="Times New Roman" pitchFamily="18" charset="0"/>
              </a:rPr>
              <a:t> 100.                 </a:t>
            </a:r>
          </a:p>
        </p:txBody>
      </p:sp>
      <p:sp>
        <p:nvSpPr>
          <p:cNvPr id="12" name="TextBox 11">
            <a:extLst>
              <a:ext uri="{FF2B5EF4-FFF2-40B4-BE49-F238E27FC236}">
                <a16:creationId xmlns:a16="http://schemas.microsoft.com/office/drawing/2014/main" id="{AFE502D5-830C-44A6-A1E9-C41B4CA5CB0E}"/>
              </a:ext>
            </a:extLst>
          </p:cNvPr>
          <p:cNvSpPr txBox="1">
            <a:spLocks noChangeArrowheads="1"/>
          </p:cNvSpPr>
          <p:nvPr/>
        </p:nvSpPr>
        <p:spPr bwMode="auto">
          <a:xfrm>
            <a:off x="601579" y="1406168"/>
            <a:ext cx="10736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B19C8"/>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Muốn tìm một số phần trăm của một số ta làm thế nào?</a:t>
            </a:r>
          </a:p>
        </p:txBody>
      </p:sp>
      <p:sp>
        <p:nvSpPr>
          <p:cNvPr id="14" name="Rectangle 18">
            <a:extLst>
              <a:ext uri="{FF2B5EF4-FFF2-40B4-BE49-F238E27FC236}">
                <a16:creationId xmlns:a16="http://schemas.microsoft.com/office/drawing/2014/main" id="{5F6EBFB6-1044-4852-8EB2-AC40E595DF65}"/>
              </a:ext>
            </a:extLst>
          </p:cNvPr>
          <p:cNvSpPr>
            <a:spLocks noChangeArrowheads="1"/>
          </p:cNvSpPr>
          <p:nvPr/>
        </p:nvSpPr>
        <p:spPr bwMode="auto">
          <a:xfrm>
            <a:off x="3631532" y="3160316"/>
            <a:ext cx="46762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E34E0B"/>
                </a:solidFill>
                <a:latin typeface="Times New Roman" panose="02020603050405020304" pitchFamily="18" charset="0"/>
              </a:rPr>
              <a:t>97 x 30 : 100 = 29,1</a:t>
            </a:r>
          </a:p>
        </p:txBody>
      </p:sp>
    </p:spTree>
    <p:extLst>
      <p:ext uri="{BB962C8B-B14F-4D97-AF65-F5344CB8AC3E}">
        <p14:creationId xmlns:p14="http://schemas.microsoft.com/office/powerpoint/2010/main" val="75949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0.70"/>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amond(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1" grpId="0" animBg="1"/>
      <p:bldP spid="12" grpId="0"/>
      <p:bldP spid="12"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E6BADE76-B3A3-4346-BC7A-937006E71B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24201" y="2743200"/>
            <a:ext cx="3816477" cy="4114800"/>
          </a:xfrm>
          <a:prstGeom prst="rect">
            <a:avLst/>
          </a:prstGeom>
        </p:spPr>
      </p:pic>
      <p:sp>
        <p:nvSpPr>
          <p:cNvPr id="4" name="Rectangle: Rounded Corners 3">
            <a:extLst>
              <a:ext uri="{FF2B5EF4-FFF2-40B4-BE49-F238E27FC236}">
                <a16:creationId xmlns:a16="http://schemas.microsoft.com/office/drawing/2014/main" id="{6662A667-F31E-4147-A22C-A455D5CB5109}"/>
              </a:ext>
            </a:extLst>
          </p:cNvPr>
          <p:cNvSpPr/>
          <p:nvPr/>
        </p:nvSpPr>
        <p:spPr>
          <a:xfrm>
            <a:off x="1509142" y="24064"/>
            <a:ext cx="9656164" cy="1090863"/>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en-US" altLang="en-US" sz="3200" b="1">
                <a:solidFill>
                  <a:schemeClr val="bg1"/>
                </a:solidFill>
                <a:latin typeface="Times New Roman" panose="02020603050405020304" pitchFamily="18" charset="0"/>
              </a:rPr>
              <a:t>     b) Một cửa hàng bỏ ra 6 000 000 đồng tiền vốn.               X        Biết cửa hàng đó lãi 15%, tính số tiền lãi.</a:t>
            </a:r>
          </a:p>
        </p:txBody>
      </p:sp>
      <p:pic>
        <p:nvPicPr>
          <p:cNvPr id="19" name="图片 18">
            <a:extLst>
              <a:ext uri="{FF2B5EF4-FFF2-40B4-BE49-F238E27FC236}">
                <a16:creationId xmlns:a16="http://schemas.microsoft.com/office/drawing/2014/main" id="{7DD7973C-6C28-4B56-9616-5CF0FC79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1" y="4449106"/>
            <a:ext cx="12192000" cy="2410483"/>
          </a:xfrm>
          <a:prstGeom prst="rect">
            <a:avLst/>
          </a:prstGeom>
        </p:spPr>
      </p:pic>
      <p:sp>
        <p:nvSpPr>
          <p:cNvPr id="3" name="Oval 2">
            <a:extLst>
              <a:ext uri="{FF2B5EF4-FFF2-40B4-BE49-F238E27FC236}">
                <a16:creationId xmlns:a16="http://schemas.microsoft.com/office/drawing/2014/main" id="{BCE92936-F9E6-412F-A12D-DC32EEF8B70D}"/>
              </a:ext>
            </a:extLst>
          </p:cNvPr>
          <p:cNvSpPr/>
          <p:nvPr/>
        </p:nvSpPr>
        <p:spPr>
          <a:xfrm>
            <a:off x="505327" y="24064"/>
            <a:ext cx="1616239" cy="10908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2</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5">
            <a:extLst>
              <a:ext uri="{FF2B5EF4-FFF2-40B4-BE49-F238E27FC236}">
                <a16:creationId xmlns:a16="http://schemas.microsoft.com/office/drawing/2014/main" id="{2C861267-37CC-4C8F-B9E4-24CE3D668825}"/>
              </a:ext>
            </a:extLst>
          </p:cNvPr>
          <p:cNvSpPr>
            <a:spLocks noChangeArrowheads="1"/>
          </p:cNvSpPr>
          <p:nvPr/>
        </p:nvSpPr>
        <p:spPr bwMode="auto">
          <a:xfrm>
            <a:off x="2895600" y="1843087"/>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latin typeface="Times New Roman" panose="02020603050405020304" pitchFamily="18" charset="0"/>
            </a:endParaRPr>
          </a:p>
        </p:txBody>
      </p:sp>
      <p:sp>
        <p:nvSpPr>
          <p:cNvPr id="13" name="Text Box 13">
            <a:extLst>
              <a:ext uri="{FF2B5EF4-FFF2-40B4-BE49-F238E27FC236}">
                <a16:creationId xmlns:a16="http://schemas.microsoft.com/office/drawing/2014/main" id="{F60019CE-75B1-4197-86E8-CF14B1973B2F}"/>
              </a:ext>
            </a:extLst>
          </p:cNvPr>
          <p:cNvSpPr txBox="1">
            <a:spLocks noChangeArrowheads="1"/>
          </p:cNvSpPr>
          <p:nvPr/>
        </p:nvSpPr>
        <p:spPr bwMode="auto">
          <a:xfrm>
            <a:off x="2362200" y="3429000"/>
            <a:ext cx="747963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i="1" u="sng">
                <a:solidFill>
                  <a:srgbClr val="D1370F"/>
                </a:solidFill>
                <a:latin typeface="Times New Roman" panose="02020603050405020304" pitchFamily="18" charset="0"/>
              </a:rPr>
              <a:t>Bài giải</a:t>
            </a:r>
          </a:p>
          <a:p>
            <a:pPr eaLnBrk="1" hangingPunct="1">
              <a:spcBef>
                <a:spcPct val="0"/>
              </a:spcBef>
              <a:buFontTx/>
              <a:buNone/>
            </a:pPr>
            <a:r>
              <a:rPr lang="en-US" altLang="en-US" b="1">
                <a:latin typeface="Times New Roman" panose="02020603050405020304" pitchFamily="18" charset="0"/>
              </a:rPr>
              <a:t>Số tiền lãi của cửa hàng là:</a:t>
            </a:r>
          </a:p>
          <a:p>
            <a:pPr eaLnBrk="1" hangingPunct="1">
              <a:spcBef>
                <a:spcPct val="0"/>
              </a:spcBef>
              <a:buFontTx/>
              <a:buNone/>
            </a:pPr>
            <a:r>
              <a:rPr lang="en-US" altLang="en-US" b="1">
                <a:latin typeface="Times New Roman" panose="02020603050405020304" pitchFamily="18" charset="0"/>
              </a:rPr>
              <a:t>    6 000 000 x 15 : 100 = 900 000 (đồng)</a:t>
            </a:r>
          </a:p>
          <a:p>
            <a:pPr eaLnBrk="1" hangingPunct="1">
              <a:spcBef>
                <a:spcPct val="0"/>
              </a:spcBef>
              <a:buFontTx/>
              <a:buNone/>
            </a:pPr>
            <a:r>
              <a:rPr lang="en-US" altLang="en-US" b="1" i="1">
                <a:latin typeface="Times New Roman" panose="02020603050405020304" pitchFamily="18" charset="0"/>
              </a:rPr>
              <a:t>                   </a:t>
            </a:r>
            <a:r>
              <a:rPr lang="en-US" altLang="en-US" b="1">
                <a:latin typeface="Times New Roman" panose="02020603050405020304" pitchFamily="18" charset="0"/>
              </a:rPr>
              <a:t>Đáp số: 900 000 đồng.</a:t>
            </a:r>
          </a:p>
        </p:txBody>
      </p:sp>
      <p:sp>
        <p:nvSpPr>
          <p:cNvPr id="15" name="TextBox 15">
            <a:extLst>
              <a:ext uri="{FF2B5EF4-FFF2-40B4-BE49-F238E27FC236}">
                <a16:creationId xmlns:a16="http://schemas.microsoft.com/office/drawing/2014/main" id="{EE6C1EBB-E4EC-4D94-99A1-FFA37693B6F1}"/>
              </a:ext>
            </a:extLst>
          </p:cNvPr>
          <p:cNvSpPr txBox="1">
            <a:spLocks noChangeArrowheads="1"/>
          </p:cNvSpPr>
          <p:nvPr/>
        </p:nvSpPr>
        <p:spPr bwMode="auto">
          <a:xfrm>
            <a:off x="419602" y="1812089"/>
            <a:ext cx="5257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Tiền vốn : 6 000 000 đồng </a:t>
            </a:r>
          </a:p>
        </p:txBody>
      </p:sp>
      <p:sp>
        <p:nvSpPr>
          <p:cNvPr id="16" name="TextBox 16">
            <a:extLst>
              <a:ext uri="{FF2B5EF4-FFF2-40B4-BE49-F238E27FC236}">
                <a16:creationId xmlns:a16="http://schemas.microsoft.com/office/drawing/2014/main" id="{50FC6F12-DD4A-4987-8941-4B52F7C2F9FF}"/>
              </a:ext>
            </a:extLst>
          </p:cNvPr>
          <p:cNvSpPr txBox="1">
            <a:spLocks noChangeArrowheads="1"/>
          </p:cNvSpPr>
          <p:nvPr/>
        </p:nvSpPr>
        <p:spPr bwMode="auto">
          <a:xfrm>
            <a:off x="505327" y="2331201"/>
            <a:ext cx="3729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Tiền lãi    : 15%</a:t>
            </a:r>
          </a:p>
        </p:txBody>
      </p:sp>
      <p:sp>
        <p:nvSpPr>
          <p:cNvPr id="17" name="TextBox 17">
            <a:extLst>
              <a:ext uri="{FF2B5EF4-FFF2-40B4-BE49-F238E27FC236}">
                <a16:creationId xmlns:a16="http://schemas.microsoft.com/office/drawing/2014/main" id="{0B6AE159-1506-4934-868E-5361CD45004A}"/>
              </a:ext>
            </a:extLst>
          </p:cNvPr>
          <p:cNvSpPr txBox="1">
            <a:spLocks noChangeArrowheads="1"/>
          </p:cNvSpPr>
          <p:nvPr/>
        </p:nvSpPr>
        <p:spPr bwMode="auto">
          <a:xfrm>
            <a:off x="505327" y="2851901"/>
            <a:ext cx="449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Tiền lãi   : .....? đồng </a:t>
            </a:r>
          </a:p>
        </p:txBody>
      </p:sp>
      <p:sp>
        <p:nvSpPr>
          <p:cNvPr id="18" name="TextBox 14">
            <a:extLst>
              <a:ext uri="{FF2B5EF4-FFF2-40B4-BE49-F238E27FC236}">
                <a16:creationId xmlns:a16="http://schemas.microsoft.com/office/drawing/2014/main" id="{C729F009-6D81-4012-9DF6-51A1876B9E55}"/>
              </a:ext>
            </a:extLst>
          </p:cNvPr>
          <p:cNvSpPr txBox="1">
            <a:spLocks noChangeArrowheads="1"/>
          </p:cNvSpPr>
          <p:nvPr/>
        </p:nvSpPr>
        <p:spPr bwMode="auto">
          <a:xfrm>
            <a:off x="552703" y="1265989"/>
            <a:ext cx="2743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u="sng">
                <a:solidFill>
                  <a:srgbClr val="D1370F"/>
                </a:solidFill>
                <a:latin typeface="Times New Roman" panose="02020603050405020304" pitchFamily="18" charset="0"/>
                <a:cs typeface="Times New Roman" panose="02020603050405020304" pitchFamily="18" charset="0"/>
              </a:rPr>
              <a:t>Tóm tắt</a:t>
            </a:r>
          </a:p>
        </p:txBody>
      </p:sp>
    </p:spTree>
    <p:extLst>
      <p:ext uri="{BB962C8B-B14F-4D97-AF65-F5344CB8AC3E}">
        <p14:creationId xmlns:p14="http://schemas.microsoft.com/office/powerpoint/2010/main" val="285457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ox(i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ox(i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ox(i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ox(i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barn(inVertical)">
                                      <p:cBhvr>
                                        <p:cTn id="45" dur="500"/>
                                        <p:tgtEl>
                                          <p:spTgt spid="1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barn(inVertical)">
                                      <p:cBhvr>
                                        <p:cTn id="50" dur="500"/>
                                        <p:tgtEl>
                                          <p:spTgt spid="1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animEffect transition="in" filter="barn(inVertical)">
                                      <p:cBhvr>
                                        <p:cTn id="55" dur="500"/>
                                        <p:tgtEl>
                                          <p:spTgt spid="1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3">
                                            <p:txEl>
                                              <p:pRg st="3" end="3"/>
                                            </p:txEl>
                                          </p:spTgt>
                                        </p:tgtEl>
                                        <p:attrNameLst>
                                          <p:attrName>style.visibility</p:attrName>
                                        </p:attrNameLst>
                                      </p:cBhvr>
                                      <p:to>
                                        <p:strVal val="visible"/>
                                      </p:to>
                                    </p:set>
                                    <p:animEffect transition="in" filter="barn(inVertical)">
                                      <p:cBhvr>
                                        <p:cTn id="6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240EA94-688B-47D3-9F0D-6DFFF276A3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34" y="2699628"/>
            <a:ext cx="2991487" cy="3225323"/>
          </a:xfrm>
          <a:prstGeom prst="rect">
            <a:avLst/>
          </a:prstGeom>
        </p:spPr>
      </p:pic>
      <p:sp>
        <p:nvSpPr>
          <p:cNvPr id="18" name="Cloud 17">
            <a:extLst>
              <a:ext uri="{FF2B5EF4-FFF2-40B4-BE49-F238E27FC236}">
                <a16:creationId xmlns:a16="http://schemas.microsoft.com/office/drawing/2014/main" id="{586D2EFF-EBCB-4FC6-B47E-011EB4B19797}"/>
              </a:ext>
            </a:extLst>
          </p:cNvPr>
          <p:cNvSpPr/>
          <p:nvPr/>
        </p:nvSpPr>
        <p:spPr>
          <a:xfrm>
            <a:off x="2102777" y="346358"/>
            <a:ext cx="7340558"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Có lẽ trong rừng vẫn có bạn muốn đi cùng, chúng ta cùng tìm thêm nào!</a:t>
            </a:r>
          </a:p>
        </p:txBody>
      </p:sp>
      <p:sp>
        <p:nvSpPr>
          <p:cNvPr id="20" name="Cloud 19">
            <a:extLst>
              <a:ext uri="{FF2B5EF4-FFF2-40B4-BE49-F238E27FC236}">
                <a16:creationId xmlns:a16="http://schemas.microsoft.com/office/drawing/2014/main" id="{73F6F1D4-D655-484B-9119-763D236697DC}"/>
              </a:ext>
            </a:extLst>
          </p:cNvPr>
          <p:cNvSpPr/>
          <p:nvPr/>
        </p:nvSpPr>
        <p:spPr>
          <a:xfrm>
            <a:off x="2102777" y="280164"/>
            <a:ext cx="5976155"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Gấu, Thỏ đã tìm thêm được ai cùng đồng hành rồi?</a:t>
            </a:r>
          </a:p>
        </p:txBody>
      </p:sp>
      <p:pic>
        <p:nvPicPr>
          <p:cNvPr id="15" name="Picture 4">
            <a:extLst>
              <a:ext uri="{FF2B5EF4-FFF2-40B4-BE49-F238E27FC236}">
                <a16:creationId xmlns:a16="http://schemas.microsoft.com/office/drawing/2014/main" id="{7360684D-F391-46F4-BEA2-E0DBBD960B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41929" y="2062277"/>
            <a:ext cx="3235262" cy="4114800"/>
          </a:xfrm>
          <a:prstGeom prst="rect">
            <a:avLst/>
          </a:prstGeom>
        </p:spPr>
      </p:pic>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86" y="4067795"/>
            <a:ext cx="12192000" cy="2790206"/>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1414" y="-3609894"/>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Tree>
    <p:extLst>
      <p:ext uri="{BB962C8B-B14F-4D97-AF65-F5344CB8AC3E}">
        <p14:creationId xmlns:p14="http://schemas.microsoft.com/office/powerpoint/2010/main" val="107032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0"/>
                                        <p:tgtEl>
                                          <p:spTgt spid="14"/>
                                        </p:tgtEl>
                                      </p:cBhvr>
                                    </p:animEffect>
                                    <p:anim calcmode="lin" valueType="num">
                                      <p:cBhvr>
                                        <p:cTn id="20" dur="1500" fill="hold"/>
                                        <p:tgtEl>
                                          <p:spTgt spid="14"/>
                                        </p:tgtEl>
                                        <p:attrNameLst>
                                          <p:attrName>ppt_x</p:attrName>
                                        </p:attrNameLst>
                                      </p:cBhvr>
                                      <p:tavLst>
                                        <p:tav tm="0">
                                          <p:val>
                                            <p:strVal val="#ppt_x"/>
                                          </p:val>
                                        </p:tav>
                                        <p:tav tm="100000">
                                          <p:val>
                                            <p:strVal val="#ppt_x"/>
                                          </p:val>
                                        </p:tav>
                                      </p:tavLst>
                                    </p:anim>
                                    <p:anim calcmode="lin" valueType="num">
                                      <p:cBhvr>
                                        <p:cTn id="21" dur="15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1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606F403E-BA5D-4DFD-8DA9-778D06BC8B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2812" y="3558685"/>
            <a:ext cx="1991186" cy="3231135"/>
          </a:xfrm>
          <a:prstGeom prst="rect">
            <a:avLst/>
          </a:prstGeom>
        </p:spPr>
      </p:pic>
      <p:sp>
        <p:nvSpPr>
          <p:cNvPr id="2" name="Rectangle: Rounded Corners 1">
            <a:extLst>
              <a:ext uri="{FF2B5EF4-FFF2-40B4-BE49-F238E27FC236}">
                <a16:creationId xmlns:a16="http://schemas.microsoft.com/office/drawing/2014/main" id="{83F51222-D943-4AB8-8470-8EAECD5E2FD2}"/>
              </a:ext>
            </a:extLst>
          </p:cNvPr>
          <p:cNvSpPr/>
          <p:nvPr/>
        </p:nvSpPr>
        <p:spPr>
          <a:xfrm>
            <a:off x="3943441" y="3188941"/>
            <a:ext cx="4138863" cy="26881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662A667-F31E-4147-A22C-A455D5CB5109}"/>
              </a:ext>
            </a:extLst>
          </p:cNvPr>
          <p:cNvSpPr/>
          <p:nvPr/>
        </p:nvSpPr>
        <p:spPr>
          <a:xfrm>
            <a:off x="2447604" y="218645"/>
            <a:ext cx="8104912" cy="1090863"/>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en-US" sz="3200" b="1">
                <a:solidFill>
                  <a:schemeClr val="bg1"/>
                </a:solidFill>
                <a:latin typeface="Times New Roman" panose="02020603050405020304" pitchFamily="18" charset="0"/>
              </a:rPr>
              <a:t> a) Tìm một số biết 30 % của nó là 72.</a:t>
            </a:r>
          </a:p>
        </p:txBody>
      </p:sp>
      <p:pic>
        <p:nvPicPr>
          <p:cNvPr id="19" name="图片 18">
            <a:extLst>
              <a:ext uri="{FF2B5EF4-FFF2-40B4-BE49-F238E27FC236}">
                <a16:creationId xmlns:a16="http://schemas.microsoft.com/office/drawing/2014/main" id="{7DD7973C-6C28-4B56-9616-5CF0FC79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1" y="4449106"/>
            <a:ext cx="12192000" cy="2410483"/>
          </a:xfrm>
          <a:prstGeom prst="rect">
            <a:avLst/>
          </a:prstGeom>
        </p:spPr>
      </p:pic>
      <p:sp>
        <p:nvSpPr>
          <p:cNvPr id="3" name="Oval 2">
            <a:extLst>
              <a:ext uri="{FF2B5EF4-FFF2-40B4-BE49-F238E27FC236}">
                <a16:creationId xmlns:a16="http://schemas.microsoft.com/office/drawing/2014/main" id="{BCE92936-F9E6-412F-A12D-DC32EEF8B70D}"/>
              </a:ext>
            </a:extLst>
          </p:cNvPr>
          <p:cNvSpPr/>
          <p:nvPr/>
        </p:nvSpPr>
        <p:spPr>
          <a:xfrm>
            <a:off x="1639484" y="220354"/>
            <a:ext cx="1616239" cy="10908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3</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TextBox 10">
            <a:extLst>
              <a:ext uri="{FF2B5EF4-FFF2-40B4-BE49-F238E27FC236}">
                <a16:creationId xmlns:a16="http://schemas.microsoft.com/office/drawing/2014/main" id="{01D908F1-0B07-4F41-B8CB-3BF53ED30DA1}"/>
              </a:ext>
            </a:extLst>
          </p:cNvPr>
          <p:cNvSpPr txBox="1">
            <a:spLocks noChangeArrowheads="1"/>
          </p:cNvSpPr>
          <p:nvPr/>
        </p:nvSpPr>
        <p:spPr bwMode="auto">
          <a:xfrm>
            <a:off x="1639484" y="1457385"/>
            <a:ext cx="894447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E34E0B"/>
                </a:solidFill>
                <a:latin typeface="Times New Roman" panose="02020603050405020304" pitchFamily="18" charset="0"/>
                <a:cs typeface="Times New Roman" panose="02020603050405020304" pitchFamily="18" charset="0"/>
              </a:rPr>
              <a:t>Muốn tìm một số biết giá trị một số phần trăm của nó ta làm thế nào?</a:t>
            </a:r>
          </a:p>
        </p:txBody>
      </p:sp>
      <p:sp>
        <p:nvSpPr>
          <p:cNvPr id="16" name="Text Box 5">
            <a:extLst>
              <a:ext uri="{FF2B5EF4-FFF2-40B4-BE49-F238E27FC236}">
                <a16:creationId xmlns:a16="http://schemas.microsoft.com/office/drawing/2014/main" id="{14D65352-1CCB-4ED4-9C81-20383DCBC33E}"/>
              </a:ext>
            </a:extLst>
          </p:cNvPr>
          <p:cNvSpPr txBox="1">
            <a:spLocks noChangeArrowheads="1"/>
          </p:cNvSpPr>
          <p:nvPr/>
        </p:nvSpPr>
        <p:spPr bwMode="auto">
          <a:xfrm>
            <a:off x="691496" y="1614057"/>
            <a:ext cx="10840452" cy="138499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a:latin typeface="Times New Roman" panose="02020603050405020304" pitchFamily="18" charset="0"/>
                <a:ea typeface="HP001" pitchFamily="34" charset="0"/>
                <a:cs typeface="Tahoma" panose="020B0604030504040204" pitchFamily="34" charset="0"/>
              </a:rPr>
              <a:t>Muốn tìm một số khi biết giá trị một số phần trăm của nó: ta lấy giá trị đó chia cho số phần trăm rồi nhân với 100 </a:t>
            </a:r>
            <a:r>
              <a:rPr lang="en-US" altLang="en-US" sz="2800" b="1" i="1">
                <a:latin typeface="Times New Roman" panose="02020603050405020304" pitchFamily="18" charset="0"/>
                <a:ea typeface="HP001" pitchFamily="34" charset="0"/>
                <a:cs typeface="Tahoma" panose="020B0604030504040204" pitchFamily="34" charset="0"/>
              </a:rPr>
              <a:t>hoặc</a:t>
            </a:r>
            <a:r>
              <a:rPr lang="en-US" altLang="en-US" sz="2800" b="1">
                <a:latin typeface="Times New Roman" panose="02020603050405020304" pitchFamily="18" charset="0"/>
                <a:ea typeface="HP001" pitchFamily="34" charset="0"/>
                <a:cs typeface="Tahoma" panose="020B0604030504040204" pitchFamily="34" charset="0"/>
              </a:rPr>
              <a:t> lấy giá trị đó nhân với 100 rồi chia cho số phần trăm.</a:t>
            </a:r>
          </a:p>
        </p:txBody>
      </p:sp>
      <p:sp>
        <p:nvSpPr>
          <p:cNvPr id="17" name="Text Box 13">
            <a:extLst>
              <a:ext uri="{FF2B5EF4-FFF2-40B4-BE49-F238E27FC236}">
                <a16:creationId xmlns:a16="http://schemas.microsoft.com/office/drawing/2014/main" id="{98D2CD7A-21E5-4386-859B-87C3AAB15CE1}"/>
              </a:ext>
            </a:extLst>
          </p:cNvPr>
          <p:cNvSpPr txBox="1">
            <a:spLocks noChangeArrowheads="1"/>
          </p:cNvSpPr>
          <p:nvPr/>
        </p:nvSpPr>
        <p:spPr bwMode="auto">
          <a:xfrm>
            <a:off x="3749522" y="3301892"/>
            <a:ext cx="47244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i="1" u="sng">
                <a:solidFill>
                  <a:srgbClr val="E34E0B"/>
                </a:solidFill>
                <a:latin typeface="Times New Roman" panose="02020603050405020304" pitchFamily="18" charset="0"/>
              </a:rPr>
              <a:t>Bài giải</a:t>
            </a:r>
          </a:p>
          <a:p>
            <a:pPr algn="ctr" eaLnBrk="1" hangingPunct="1">
              <a:spcBef>
                <a:spcPct val="50000"/>
              </a:spcBef>
              <a:buFontTx/>
              <a:buNone/>
            </a:pPr>
            <a:r>
              <a:rPr lang="en-US" altLang="en-US" sz="2800" b="1">
                <a:latin typeface="Times New Roman" panose="02020603050405020304" pitchFamily="18" charset="0"/>
              </a:rPr>
              <a:t>Số đó là:</a:t>
            </a:r>
          </a:p>
          <a:p>
            <a:pPr algn="ctr" eaLnBrk="1" hangingPunct="1">
              <a:spcBef>
                <a:spcPct val="50000"/>
              </a:spcBef>
              <a:buFontTx/>
              <a:buNone/>
            </a:pPr>
            <a:r>
              <a:rPr lang="en-US" altLang="en-US" sz="2800" b="1">
                <a:latin typeface="Times New Roman" panose="02020603050405020304" pitchFamily="18" charset="0"/>
              </a:rPr>
              <a:t>72 x 100 : 30 = 240</a:t>
            </a:r>
          </a:p>
          <a:p>
            <a:pPr algn="ctr" eaLnBrk="1" hangingPunct="1">
              <a:spcBef>
                <a:spcPct val="50000"/>
              </a:spcBef>
              <a:buFontTx/>
              <a:buNone/>
            </a:pPr>
            <a:r>
              <a:rPr lang="en-US" altLang="en-US" sz="2800" b="1">
                <a:latin typeface="Times New Roman" panose="02020603050405020304" pitchFamily="18" charset="0"/>
              </a:rPr>
              <a:t>Đáp số: 240</a:t>
            </a:r>
            <a:r>
              <a:rPr lang="en-US" altLang="en-US" sz="2800" b="1" i="1">
                <a:latin typeface="Times New Roman" panose="02020603050405020304" pitchFamily="18" charset="0"/>
              </a:rPr>
              <a:t>                  </a:t>
            </a:r>
          </a:p>
        </p:txBody>
      </p:sp>
    </p:spTree>
    <p:extLst>
      <p:ext uri="{BB962C8B-B14F-4D97-AF65-F5344CB8AC3E}">
        <p14:creationId xmlns:p14="http://schemas.microsoft.com/office/powerpoint/2010/main" val="297185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wipe(down)">
                                      <p:cBhvr>
                                        <p:cTn id="42" dur="500"/>
                                        <p:tgtEl>
                                          <p:spTgt spid="17">
                                            <p:txEl>
                                              <p:pRg st="0" end="0"/>
                                            </p:txEl>
                                          </p:spTgt>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wipe(down)">
                                      <p:cBhvr>
                                        <p:cTn id="52" dur="500"/>
                                        <p:tgtEl>
                                          <p:spTgt spid="1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7">
                                            <p:txEl>
                                              <p:pRg st="2" end="2"/>
                                            </p:txEl>
                                          </p:spTgt>
                                        </p:tgtEl>
                                        <p:attrNameLst>
                                          <p:attrName>style.visibility</p:attrName>
                                        </p:attrNameLst>
                                      </p:cBhvr>
                                      <p:to>
                                        <p:strVal val="visible"/>
                                      </p:to>
                                    </p:set>
                                    <p:animEffect transition="in" filter="wipe(down)">
                                      <p:cBhvr>
                                        <p:cTn id="57" dur="500"/>
                                        <p:tgtEl>
                                          <p:spTgt spid="1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7">
                                            <p:txEl>
                                              <p:pRg st="3" end="3"/>
                                            </p:txEl>
                                          </p:spTgt>
                                        </p:tgtEl>
                                        <p:attrNameLst>
                                          <p:attrName>style.visibility</p:attrName>
                                        </p:attrNameLst>
                                      </p:cBhvr>
                                      <p:to>
                                        <p:strVal val="visible"/>
                                      </p:to>
                                    </p:set>
                                    <p:animEffect transition="in" filter="wipe(down)">
                                      <p:cBhvr>
                                        <p:cTn id="6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13" grpId="0"/>
      <p:bldP spid="13" grpId="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F170EB-E545-4743-8AFA-4AC5DC8A2AA5}"/>
              </a:ext>
            </a:extLst>
          </p:cNvPr>
          <p:cNvSpPr/>
          <p:nvPr/>
        </p:nvSpPr>
        <p:spPr>
          <a:xfrm>
            <a:off x="1612232" y="1"/>
            <a:ext cx="9625263" cy="1780674"/>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en-US" altLang="en-US" sz="3200" b="1">
                <a:solidFill>
                  <a:schemeClr val="bg1"/>
                </a:solidFill>
                <a:latin typeface="Times New Roman" panose="02020603050405020304" pitchFamily="18" charset="0"/>
              </a:rPr>
              <a:t>b) Một cửa hàng đã bán 420kg gạo và số gạo đó bằng 10,5% tổng số gạo của cửa hàng trước khi bán. Hỏi trước khi bán cửa hàng đó có bao nhiêu tấn gạo?</a:t>
            </a:r>
          </a:p>
        </p:txBody>
      </p:sp>
      <p:sp>
        <p:nvSpPr>
          <p:cNvPr id="3" name="Oval 2">
            <a:extLst>
              <a:ext uri="{FF2B5EF4-FFF2-40B4-BE49-F238E27FC236}">
                <a16:creationId xmlns:a16="http://schemas.microsoft.com/office/drawing/2014/main" id="{92CE9815-0DB0-497A-8DCF-F552088E4F34}"/>
              </a:ext>
            </a:extLst>
          </p:cNvPr>
          <p:cNvSpPr/>
          <p:nvPr/>
        </p:nvSpPr>
        <p:spPr>
          <a:xfrm>
            <a:off x="-4007" y="0"/>
            <a:ext cx="1616239" cy="9384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3</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1BE6CFEA-711F-496C-BE62-698DD66153FF}"/>
              </a:ext>
            </a:extLst>
          </p:cNvPr>
          <p:cNvSpPr>
            <a:spLocks noChangeArrowheads="1"/>
          </p:cNvSpPr>
          <p:nvPr/>
        </p:nvSpPr>
        <p:spPr bwMode="auto">
          <a:xfrm>
            <a:off x="3882189" y="2370221"/>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15" name="Text Box 13">
            <a:extLst>
              <a:ext uri="{FF2B5EF4-FFF2-40B4-BE49-F238E27FC236}">
                <a16:creationId xmlns:a16="http://schemas.microsoft.com/office/drawing/2014/main" id="{706BB27A-77AB-42F5-B15F-27B4A19A9AA8}"/>
              </a:ext>
            </a:extLst>
          </p:cNvPr>
          <p:cNvSpPr txBox="1">
            <a:spLocks noChangeArrowheads="1"/>
          </p:cNvSpPr>
          <p:nvPr/>
        </p:nvSpPr>
        <p:spPr bwMode="auto">
          <a:xfrm>
            <a:off x="2739189" y="3741821"/>
            <a:ext cx="6019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u="sng">
                <a:solidFill>
                  <a:srgbClr val="D1370F"/>
                </a:solidFill>
                <a:latin typeface="Times New Roman" panose="02020603050405020304" pitchFamily="18" charset="0"/>
              </a:rPr>
              <a:t>Bài giải</a:t>
            </a:r>
          </a:p>
          <a:p>
            <a:pPr eaLnBrk="1" hangingPunct="1">
              <a:spcBef>
                <a:spcPct val="0"/>
              </a:spcBef>
              <a:buFontTx/>
              <a:buNone/>
            </a:pPr>
            <a:r>
              <a:rPr lang="en-US" altLang="en-US" sz="2800" b="1">
                <a:latin typeface="Times New Roman" panose="02020603050405020304" pitchFamily="18" charset="0"/>
              </a:rPr>
              <a:t>Số gạo của cửa hàng trước khi bán là:</a:t>
            </a:r>
          </a:p>
          <a:p>
            <a:pPr eaLnBrk="1" hangingPunct="1">
              <a:spcBef>
                <a:spcPct val="0"/>
              </a:spcBef>
              <a:buFontTx/>
              <a:buNone/>
            </a:pPr>
            <a:r>
              <a:rPr lang="en-US" altLang="en-US" sz="2800" b="1">
                <a:latin typeface="Times New Roman" panose="02020603050405020304" pitchFamily="18" charset="0"/>
              </a:rPr>
              <a:t>        420 x 100 : 10,5 = 4000 (kg)</a:t>
            </a:r>
          </a:p>
          <a:p>
            <a:pPr eaLnBrk="1" hangingPunct="1">
              <a:spcBef>
                <a:spcPct val="0"/>
              </a:spcBef>
              <a:buFontTx/>
              <a:buNone/>
            </a:pPr>
            <a:r>
              <a:rPr lang="en-US" altLang="en-US" sz="2800" b="1">
                <a:latin typeface="Times New Roman" panose="02020603050405020304" pitchFamily="18" charset="0"/>
              </a:rPr>
              <a:t>              4000 kg = 4 tấn</a:t>
            </a:r>
          </a:p>
          <a:p>
            <a:pPr algn="ctr" eaLnBrk="1" hangingPunct="1">
              <a:spcBef>
                <a:spcPct val="0"/>
              </a:spcBef>
              <a:buFontTx/>
              <a:buNone/>
            </a:pPr>
            <a:r>
              <a:rPr lang="en-US" altLang="en-US" sz="2800" b="1" i="1">
                <a:latin typeface="Times New Roman" panose="02020603050405020304" pitchFamily="18" charset="0"/>
              </a:rPr>
              <a:t>                        Đáp số: 4 tấn                               </a:t>
            </a:r>
          </a:p>
        </p:txBody>
      </p:sp>
      <p:sp>
        <p:nvSpPr>
          <p:cNvPr id="16" name="TextBox 14">
            <a:extLst>
              <a:ext uri="{FF2B5EF4-FFF2-40B4-BE49-F238E27FC236}">
                <a16:creationId xmlns:a16="http://schemas.microsoft.com/office/drawing/2014/main" id="{CB3E859F-6BB1-4A24-A6D0-5E3789FF23C3}"/>
              </a:ext>
            </a:extLst>
          </p:cNvPr>
          <p:cNvSpPr txBox="1">
            <a:spLocks noChangeArrowheads="1"/>
          </p:cNvSpPr>
          <p:nvPr/>
        </p:nvSpPr>
        <p:spPr bwMode="auto">
          <a:xfrm>
            <a:off x="858252" y="1911433"/>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u="sng">
                <a:solidFill>
                  <a:srgbClr val="D1370F"/>
                </a:solidFill>
                <a:latin typeface="Times New Roman" panose="02020603050405020304" pitchFamily="18" charset="0"/>
                <a:cs typeface="Times New Roman" panose="02020603050405020304" pitchFamily="18" charset="0"/>
              </a:rPr>
              <a:t>Tóm tắt</a:t>
            </a:r>
          </a:p>
        </p:txBody>
      </p:sp>
      <p:sp>
        <p:nvSpPr>
          <p:cNvPr id="17" name="TextBox 15">
            <a:extLst>
              <a:ext uri="{FF2B5EF4-FFF2-40B4-BE49-F238E27FC236}">
                <a16:creationId xmlns:a16="http://schemas.microsoft.com/office/drawing/2014/main" id="{F51F5602-F528-474F-A025-2CCBF796B7DE}"/>
              </a:ext>
            </a:extLst>
          </p:cNvPr>
          <p:cNvSpPr txBox="1">
            <a:spLocks noChangeArrowheads="1"/>
          </p:cNvSpPr>
          <p:nvPr/>
        </p:nvSpPr>
        <p:spPr bwMode="auto">
          <a:xfrm>
            <a:off x="782052" y="2489283"/>
            <a:ext cx="829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Đã bán           :  420kg</a:t>
            </a:r>
          </a:p>
        </p:txBody>
      </p:sp>
      <p:sp>
        <p:nvSpPr>
          <p:cNvPr id="18" name="TextBox 16">
            <a:extLst>
              <a:ext uri="{FF2B5EF4-FFF2-40B4-BE49-F238E27FC236}">
                <a16:creationId xmlns:a16="http://schemas.microsoft.com/office/drawing/2014/main" id="{1BDE6758-B9CB-4F1E-884F-FA09E876C11B}"/>
              </a:ext>
            </a:extLst>
          </p:cNvPr>
          <p:cNvSpPr txBox="1">
            <a:spLocks noChangeArrowheads="1"/>
          </p:cNvSpPr>
          <p:nvPr/>
        </p:nvSpPr>
        <p:spPr bwMode="auto">
          <a:xfrm>
            <a:off x="4215815" y="2486108"/>
            <a:ext cx="6007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 10,5% tổng số gạo trước khi bán</a:t>
            </a:r>
          </a:p>
        </p:txBody>
      </p:sp>
      <p:sp>
        <p:nvSpPr>
          <p:cNvPr id="19" name="TextBox 17">
            <a:extLst>
              <a:ext uri="{FF2B5EF4-FFF2-40B4-BE49-F238E27FC236}">
                <a16:creationId xmlns:a16="http://schemas.microsoft.com/office/drawing/2014/main" id="{6CCFDBCA-97E0-4C48-9A09-2F3CAB1D5F61}"/>
              </a:ext>
            </a:extLst>
          </p:cNvPr>
          <p:cNvSpPr txBox="1">
            <a:spLocks noChangeArrowheads="1"/>
          </p:cNvSpPr>
          <p:nvPr/>
        </p:nvSpPr>
        <p:spPr bwMode="auto">
          <a:xfrm>
            <a:off x="756652" y="3035383"/>
            <a:ext cx="4718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Trước khi bán: ? tấn gạo </a:t>
            </a:r>
          </a:p>
        </p:txBody>
      </p:sp>
      <p:pic>
        <p:nvPicPr>
          <p:cNvPr id="20" name="Picture 6">
            <a:extLst>
              <a:ext uri="{FF2B5EF4-FFF2-40B4-BE49-F238E27FC236}">
                <a16:creationId xmlns:a16="http://schemas.microsoft.com/office/drawing/2014/main" id="{14C631BB-5B16-416D-8DC6-998E7F2BD5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2811" y="3572721"/>
            <a:ext cx="1982537" cy="3217099"/>
          </a:xfrm>
          <a:prstGeom prst="rect">
            <a:avLst/>
          </a:prstGeom>
        </p:spPr>
      </p:pic>
      <p:pic>
        <p:nvPicPr>
          <p:cNvPr id="21" name="图片 18">
            <a:extLst>
              <a:ext uri="{FF2B5EF4-FFF2-40B4-BE49-F238E27FC236}">
                <a16:creationId xmlns:a16="http://schemas.microsoft.com/office/drawing/2014/main" id="{05235137-0FFD-45CB-98EA-D8704ED272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1" y="4449106"/>
            <a:ext cx="12192000" cy="2410483"/>
          </a:xfrm>
          <a:prstGeom prst="rect">
            <a:avLst/>
          </a:prstGeom>
        </p:spPr>
      </p:pic>
    </p:spTree>
    <p:extLst>
      <p:ext uri="{BB962C8B-B14F-4D97-AF65-F5344CB8AC3E}">
        <p14:creationId xmlns:p14="http://schemas.microsoft.com/office/powerpoint/2010/main" val="240660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ox(i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ox(i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barn(inVertical)">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Effect transition="in" filter="barn(inVertical)">
                                      <p:cBhvr>
                                        <p:cTn id="50" dur="500"/>
                                        <p:tgtEl>
                                          <p:spTgt spid="1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barn(inVertical)">
                                      <p:cBhvr>
                                        <p:cTn id="55" dur="500"/>
                                        <p:tgtEl>
                                          <p:spTgt spid="1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xEl>
                                              <p:pRg st="3" end="3"/>
                                            </p:txEl>
                                          </p:spTgt>
                                        </p:tgtEl>
                                        <p:attrNameLst>
                                          <p:attrName>style.visibility</p:attrName>
                                        </p:attrNameLst>
                                      </p:cBhvr>
                                      <p:to>
                                        <p:strVal val="visible"/>
                                      </p:to>
                                    </p:set>
                                    <p:animEffect transition="in" filter="barn(inVertical)">
                                      <p:cBhvr>
                                        <p:cTn id="60" dur="500"/>
                                        <p:tgtEl>
                                          <p:spTgt spid="15">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xEl>
                                              <p:pRg st="4" end="4"/>
                                            </p:txEl>
                                          </p:spTgt>
                                        </p:tgtEl>
                                        <p:attrNameLst>
                                          <p:attrName>style.visibility</p:attrName>
                                        </p:attrNameLst>
                                      </p:cBhvr>
                                      <p:to>
                                        <p:strVal val="visible"/>
                                      </p:to>
                                    </p:set>
                                    <p:animEffect transition="in" filter="barn(inVertical)">
                                      <p:cBhvr>
                                        <p:cTn id="6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17">
            <a:extLst>
              <a:ext uri="{FF2B5EF4-FFF2-40B4-BE49-F238E27FC236}">
                <a16:creationId xmlns:a16="http://schemas.microsoft.com/office/drawing/2014/main" id="{586D2EFF-EBCB-4FC6-B47E-011EB4B19797}"/>
              </a:ext>
            </a:extLst>
          </p:cNvPr>
          <p:cNvSpPr/>
          <p:nvPr/>
        </p:nvSpPr>
        <p:spPr>
          <a:xfrm>
            <a:off x="2031027" y="139089"/>
            <a:ext cx="7340558" cy="372143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Bây giờ các bạn ấy sẽ đi:</a:t>
            </a:r>
          </a:p>
          <a:p>
            <a:pPr algn="ctr"/>
            <a:endParaRPr lang="en-US" sz="3200" b="1">
              <a:solidFill>
                <a:schemeClr val="accent6">
                  <a:lumMod val="50000"/>
                </a:schemeClr>
              </a:solidFill>
              <a:latin typeface="Times New Roman" panose="02020603050405020304" pitchFamily="18" charset="0"/>
              <a:cs typeface="Times New Roman" panose="02020603050405020304" pitchFamily="18" charset="0"/>
            </a:endParaRPr>
          </a:p>
          <a:p>
            <a:pPr algn="ctr"/>
            <a:endParaRPr lang="en-US" sz="3200" b="1">
              <a:solidFill>
                <a:schemeClr val="accent6">
                  <a:lumMod val="50000"/>
                </a:schemeClr>
              </a:solidFill>
              <a:latin typeface="Times New Roman" panose="02020603050405020304" pitchFamily="18" charset="0"/>
              <a:cs typeface="Times New Roman" panose="02020603050405020304" pitchFamily="18" charset="0"/>
            </a:endParaRPr>
          </a:p>
          <a:p>
            <a:pPr algn="ctr"/>
            <a:endParaRPr lang="en-US" sz="32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6" name="Picture 6">
            <a:extLst>
              <a:ext uri="{FF2B5EF4-FFF2-40B4-BE49-F238E27FC236}">
                <a16:creationId xmlns:a16="http://schemas.microsoft.com/office/drawing/2014/main" id="{F0CEAA07-4743-440C-B9BF-9CB29A6709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7596" y="2265543"/>
            <a:ext cx="1982537" cy="3217099"/>
          </a:xfrm>
          <a:prstGeom prst="rect">
            <a:avLst/>
          </a:prstGeom>
        </p:spPr>
      </p:pic>
      <p:pic>
        <p:nvPicPr>
          <p:cNvPr id="13" name="Picture 3">
            <a:extLst>
              <a:ext uri="{FF2B5EF4-FFF2-40B4-BE49-F238E27FC236}">
                <a16:creationId xmlns:a16="http://schemas.microsoft.com/office/drawing/2014/main" id="{E240EA94-688B-47D3-9F0D-6DFFF276A3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334" y="2699628"/>
            <a:ext cx="2991487" cy="3225323"/>
          </a:xfrm>
          <a:prstGeom prst="rect">
            <a:avLst/>
          </a:prstGeom>
        </p:spPr>
      </p:pic>
      <p:sp>
        <p:nvSpPr>
          <p:cNvPr id="20" name="Cloud 19">
            <a:extLst>
              <a:ext uri="{FF2B5EF4-FFF2-40B4-BE49-F238E27FC236}">
                <a16:creationId xmlns:a16="http://schemas.microsoft.com/office/drawing/2014/main" id="{73F6F1D4-D655-484B-9119-763D236697DC}"/>
              </a:ext>
            </a:extLst>
          </p:cNvPr>
          <p:cNvSpPr/>
          <p:nvPr/>
        </p:nvSpPr>
        <p:spPr>
          <a:xfrm>
            <a:off x="3034465" y="720981"/>
            <a:ext cx="5976155"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Vậy là Gấu, Thỏ, Cáo đã tìm được thêm bạn Nhím rồi.</a:t>
            </a:r>
          </a:p>
        </p:txBody>
      </p:sp>
      <p:pic>
        <p:nvPicPr>
          <p:cNvPr id="15" name="Picture 4">
            <a:extLst>
              <a:ext uri="{FF2B5EF4-FFF2-40B4-BE49-F238E27FC236}">
                <a16:creationId xmlns:a16="http://schemas.microsoft.com/office/drawing/2014/main" id="{7360684D-F391-46F4-BEA2-E0DBBD960B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41929" y="2062277"/>
            <a:ext cx="3235262" cy="4114800"/>
          </a:xfrm>
          <a:prstGeom prst="rect">
            <a:avLst/>
          </a:prstGeom>
        </p:spPr>
      </p:pic>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086692"/>
            <a:ext cx="12192000" cy="2790206"/>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1414" y="-3609894"/>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
        <p:nvSpPr>
          <p:cNvPr id="17" name="文本框 3">
            <a:extLst>
              <a:ext uri="{FF2B5EF4-FFF2-40B4-BE49-F238E27FC236}">
                <a16:creationId xmlns:a16="http://schemas.microsoft.com/office/drawing/2014/main" id="{3DA3B5C4-B9B8-4F86-8DC8-E649BC0643BA}"/>
              </a:ext>
            </a:extLst>
          </p:cNvPr>
          <p:cNvSpPr txBox="1"/>
          <p:nvPr/>
        </p:nvSpPr>
        <p:spPr>
          <a:xfrm>
            <a:off x="2872719" y="1444930"/>
            <a:ext cx="5657175" cy="1754326"/>
          </a:xfrm>
          <a:prstGeom prst="rect">
            <a:avLst/>
          </a:prstGeom>
          <a:noFill/>
        </p:spPr>
        <p:txBody>
          <a:bodyPr wrap="square" rtlCol="0">
            <a:spAutoFit/>
          </a:bodyPr>
          <a:lstStyle/>
          <a:p>
            <a:pPr algn="ctr"/>
            <a:r>
              <a:rPr lang="en-US" altLang="zh-CN" sz="5400" b="1">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rPr>
              <a:t>Khám phá </a:t>
            </a:r>
          </a:p>
          <a:p>
            <a:pPr algn="ctr"/>
            <a:r>
              <a:rPr lang="en-US" altLang="zh-CN" sz="5400" b="1">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rPr>
              <a:t>rừng xanh</a:t>
            </a:r>
            <a:endParaRPr lang="zh-CN" altLang="en-US" sz="5400" b="1" i="0" dirty="0">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endParaRPr>
          </a:p>
        </p:txBody>
      </p:sp>
      <p:sp>
        <p:nvSpPr>
          <p:cNvPr id="21" name="文本框 3">
            <a:extLst>
              <a:ext uri="{FF2B5EF4-FFF2-40B4-BE49-F238E27FC236}">
                <a16:creationId xmlns:a16="http://schemas.microsoft.com/office/drawing/2014/main" id="{0C4EAC8F-7EFC-4B74-841D-D099067E0034}"/>
              </a:ext>
            </a:extLst>
          </p:cNvPr>
          <p:cNvSpPr txBox="1"/>
          <p:nvPr/>
        </p:nvSpPr>
        <p:spPr>
          <a:xfrm>
            <a:off x="3182876" y="225682"/>
            <a:ext cx="5227197" cy="3046988"/>
          </a:xfrm>
          <a:prstGeom prst="rect">
            <a:avLst/>
          </a:prstGeom>
          <a:noFill/>
        </p:spPr>
        <p:txBody>
          <a:bodyPr wrap="square" rtlCol="0">
            <a:spAutoFit/>
          </a:bodyPr>
          <a:lstStyle/>
          <a:p>
            <a:pPr algn="ctr"/>
            <a:r>
              <a:rPr lang="en-US" altLang="zh-CN" sz="4800" b="1">
                <a:solidFill>
                  <a:srgbClr val="C00000"/>
                </a:solidFill>
                <a:effectLst>
                  <a:outerShdw dist="76200" dir="9000000" algn="tl" rotWithShape="0">
                    <a:schemeClr val="bg1"/>
                  </a:outerShdw>
                </a:effectLst>
                <a:latin typeface="UTM Cooper Black" panose="02040603050506020204" pitchFamily="18" charset="0"/>
                <a:ea typeface="思源黑体 CN Bold" panose="020B0800000000000000" pitchFamily="34" charset="-122"/>
              </a:rPr>
              <a:t>Chúng ta cùng chúc các bạn ấy có một chuyến đi thú vị nhé!</a:t>
            </a:r>
            <a:endParaRPr lang="zh-CN" altLang="en-US" sz="4800" b="1" i="0" dirty="0">
              <a:solidFill>
                <a:srgbClr val="C00000"/>
              </a:solidFill>
              <a:effectLst>
                <a:outerShdw dist="76200" dir="9000000" algn="tl" rotWithShape="0">
                  <a:schemeClr val="bg1"/>
                </a:outerShdw>
              </a:effectLst>
              <a:latin typeface="UTM Cooper Black" panose="02040603050506020204" pitchFamily="18" charset="0"/>
              <a:ea typeface="思源黑体 CN Bold" panose="020B0800000000000000" pitchFamily="34" charset="-122"/>
            </a:endParaRPr>
          </a:p>
        </p:txBody>
      </p:sp>
    </p:spTree>
    <p:extLst>
      <p:ext uri="{BB962C8B-B14F-4D97-AF65-F5344CB8AC3E}">
        <p14:creationId xmlns:p14="http://schemas.microsoft.com/office/powerpoint/2010/main" val="133017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0"/>
                                        <p:tgtEl>
                                          <p:spTgt spid="14"/>
                                        </p:tgtEl>
                                      </p:cBhvr>
                                    </p:animEffect>
                                    <p:anim calcmode="lin" valueType="num">
                                      <p:cBhvr>
                                        <p:cTn id="20" dur="1500" fill="hold"/>
                                        <p:tgtEl>
                                          <p:spTgt spid="14"/>
                                        </p:tgtEl>
                                        <p:attrNameLst>
                                          <p:attrName>ppt_x</p:attrName>
                                        </p:attrNameLst>
                                      </p:cBhvr>
                                      <p:tavLst>
                                        <p:tav tm="0">
                                          <p:val>
                                            <p:strVal val="#ppt_x"/>
                                          </p:val>
                                        </p:tav>
                                        <p:tav tm="100000">
                                          <p:val>
                                            <p:strVal val="#ppt_x"/>
                                          </p:val>
                                        </p:tav>
                                      </p:tavLst>
                                    </p:anim>
                                    <p:anim calcmode="lin" valueType="num">
                                      <p:cBhvr>
                                        <p:cTn id="21" dur="15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1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16" presetClass="exit" presetSubtype="21" fill="hold" grpId="1" nodeType="withEffect">
                                  <p:stCondLst>
                                    <p:cond delay="0"/>
                                  </p:stCondLst>
                                  <p:childTnLst>
                                    <p:animEffect transition="out" filter="barn(inVertic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31" presetClass="entr" presetSubtype="0" fill="hold" grpId="0" nodeType="afterEffect">
                                  <p:stCondLst>
                                    <p:cond delay="0"/>
                                  </p:stCondLst>
                                  <p:iterate type="lt">
                                    <p:tmPct val="5000"/>
                                  </p:iterate>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style.rotation</p:attrName>
                                        </p:attrNameLst>
                                      </p:cBhvr>
                                      <p:tavLst>
                                        <p:tav tm="0">
                                          <p:val>
                                            <p:fltVal val="90"/>
                                          </p:val>
                                        </p:tav>
                                        <p:tav tm="100000">
                                          <p:val>
                                            <p:fltVal val="0"/>
                                          </p:val>
                                        </p:tav>
                                      </p:tavLst>
                                    </p:anim>
                                    <p:animEffect transition="in" filter="fade">
                                      <p:cBhvr>
                                        <p:cTn id="66" dur="1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xit" presetSubtype="21" fill="hold" grpId="1" nodeType="click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6" presetClass="exit" presetSubtype="21" fill="hold" grpId="1" nodeType="withEffect">
                                  <p:stCondLst>
                                    <p:cond delay="0"/>
                                  </p:stCondLst>
                                  <p:iterate type="lt">
                                    <p:tmPct val="0"/>
                                  </p:iterate>
                                  <p:childTnLst>
                                    <p:animEffect transition="out" filter="barn(inVertical)">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80">
                                          <p:stCondLst>
                                            <p:cond delay="0"/>
                                          </p:stCondLst>
                                        </p:cTn>
                                        <p:tgtEl>
                                          <p:spTgt spid="21"/>
                                        </p:tgtEl>
                                      </p:cBhvr>
                                    </p:animEffect>
                                    <p:anim calcmode="lin" valueType="num">
                                      <p:cBhvr>
                                        <p:cTn id="8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5" dur="26">
                                          <p:stCondLst>
                                            <p:cond delay="650"/>
                                          </p:stCondLst>
                                        </p:cTn>
                                        <p:tgtEl>
                                          <p:spTgt spid="21"/>
                                        </p:tgtEl>
                                      </p:cBhvr>
                                      <p:to x="100000" y="60000"/>
                                    </p:animScale>
                                    <p:animScale>
                                      <p:cBhvr>
                                        <p:cTn id="86" dur="166" decel="50000">
                                          <p:stCondLst>
                                            <p:cond delay="676"/>
                                          </p:stCondLst>
                                        </p:cTn>
                                        <p:tgtEl>
                                          <p:spTgt spid="21"/>
                                        </p:tgtEl>
                                      </p:cBhvr>
                                      <p:to x="100000" y="100000"/>
                                    </p:animScale>
                                    <p:animScale>
                                      <p:cBhvr>
                                        <p:cTn id="87" dur="26">
                                          <p:stCondLst>
                                            <p:cond delay="1312"/>
                                          </p:stCondLst>
                                        </p:cTn>
                                        <p:tgtEl>
                                          <p:spTgt spid="21"/>
                                        </p:tgtEl>
                                      </p:cBhvr>
                                      <p:to x="100000" y="80000"/>
                                    </p:animScale>
                                    <p:animScale>
                                      <p:cBhvr>
                                        <p:cTn id="88" dur="166" decel="50000">
                                          <p:stCondLst>
                                            <p:cond delay="1338"/>
                                          </p:stCondLst>
                                        </p:cTn>
                                        <p:tgtEl>
                                          <p:spTgt spid="21"/>
                                        </p:tgtEl>
                                      </p:cBhvr>
                                      <p:to x="100000" y="100000"/>
                                    </p:animScale>
                                    <p:animScale>
                                      <p:cBhvr>
                                        <p:cTn id="89" dur="26">
                                          <p:stCondLst>
                                            <p:cond delay="1642"/>
                                          </p:stCondLst>
                                        </p:cTn>
                                        <p:tgtEl>
                                          <p:spTgt spid="21"/>
                                        </p:tgtEl>
                                      </p:cBhvr>
                                      <p:to x="100000" y="90000"/>
                                    </p:animScale>
                                    <p:animScale>
                                      <p:cBhvr>
                                        <p:cTn id="90" dur="166" decel="50000">
                                          <p:stCondLst>
                                            <p:cond delay="1668"/>
                                          </p:stCondLst>
                                        </p:cTn>
                                        <p:tgtEl>
                                          <p:spTgt spid="21"/>
                                        </p:tgtEl>
                                      </p:cBhvr>
                                      <p:to x="100000" y="100000"/>
                                    </p:animScale>
                                    <p:animScale>
                                      <p:cBhvr>
                                        <p:cTn id="91" dur="26">
                                          <p:stCondLst>
                                            <p:cond delay="1808"/>
                                          </p:stCondLst>
                                        </p:cTn>
                                        <p:tgtEl>
                                          <p:spTgt spid="21"/>
                                        </p:tgtEl>
                                      </p:cBhvr>
                                      <p:to x="100000" y="95000"/>
                                    </p:animScale>
                                    <p:animScale>
                                      <p:cBhvr>
                                        <p:cTn id="92"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17" grpId="0"/>
      <p:bldP spid="17" grpId="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374C03BD-B13A-4A3E-B478-53F54F7B1366}"/>
              </a:ext>
            </a:extLst>
          </p:cNvPr>
          <p:cNvSpPr>
            <a:spLocks noChangeArrowheads="1"/>
          </p:cNvSpPr>
          <p:nvPr/>
        </p:nvSpPr>
        <p:spPr bwMode="auto">
          <a:xfrm>
            <a:off x="1659606" y="782054"/>
            <a:ext cx="8686800" cy="1697038"/>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latin typeface="Times New Roman" panose="02020603050405020304" pitchFamily="18" charset="0"/>
            </a:endParaRPr>
          </a:p>
          <a:p>
            <a:pPr eaLnBrk="1" hangingPunct="1">
              <a:spcBef>
                <a:spcPct val="0"/>
              </a:spcBef>
              <a:buFontTx/>
              <a:buNone/>
            </a:pPr>
            <a:r>
              <a:rPr lang="en-US" altLang="en-US" sz="2800" b="1" u="sng">
                <a:solidFill>
                  <a:srgbClr val="E34E0B"/>
                </a:solidFill>
                <a:latin typeface="Times New Roman" panose="02020603050405020304" pitchFamily="18" charset="0"/>
              </a:rPr>
              <a:t>Dạng 1</a:t>
            </a:r>
            <a:r>
              <a:rPr lang="en-US" altLang="en-US" sz="2800" b="1">
                <a:solidFill>
                  <a:srgbClr val="E34E0B"/>
                </a:solidFill>
                <a:latin typeface="Times New Roman" panose="02020603050405020304" pitchFamily="18" charset="0"/>
              </a:rPr>
              <a:t>:</a:t>
            </a:r>
          </a:p>
          <a:p>
            <a:pPr eaLnBrk="1" hangingPunct="1">
              <a:spcBef>
                <a:spcPct val="0"/>
              </a:spcBef>
              <a:buFontTx/>
              <a:buNone/>
            </a:pPr>
            <a:r>
              <a:rPr lang="en-US" altLang="en-US" sz="2800" b="1">
                <a:latin typeface="Times New Roman" panose="02020603050405020304" pitchFamily="18" charset="0"/>
              </a:rPr>
              <a:t>Muốn tìm tỉ số phần trăm của số A so với số B : </a:t>
            </a:r>
          </a:p>
          <a:p>
            <a:pPr eaLnBrk="1" hangingPunct="1">
              <a:spcBef>
                <a:spcPct val="0"/>
              </a:spcBef>
              <a:buFontTx/>
              <a:buNone/>
            </a:pPr>
            <a:r>
              <a:rPr lang="en-US" altLang="en-US" sz="2800" b="1">
                <a:latin typeface="Times New Roman" panose="02020603050405020304" pitchFamily="18" charset="0"/>
              </a:rPr>
              <a:t>  Ta lấy A : B x 100 (viết thêm kí hiệu % vào kết quả)</a:t>
            </a:r>
          </a:p>
          <a:p>
            <a:pPr eaLnBrk="1" hangingPunct="1">
              <a:spcBef>
                <a:spcPct val="0"/>
              </a:spcBef>
              <a:buFontTx/>
              <a:buNone/>
            </a:pPr>
            <a:r>
              <a:rPr lang="en-US" altLang="en-US" sz="2800" b="1">
                <a:latin typeface="Times New Roman" panose="02020603050405020304" pitchFamily="18" charset="0"/>
              </a:rPr>
              <a:t> </a:t>
            </a:r>
          </a:p>
        </p:txBody>
      </p:sp>
      <p:sp>
        <p:nvSpPr>
          <p:cNvPr id="3" name="Rectangle 2">
            <a:extLst>
              <a:ext uri="{FF2B5EF4-FFF2-40B4-BE49-F238E27FC236}">
                <a16:creationId xmlns:a16="http://schemas.microsoft.com/office/drawing/2014/main" id="{3D298EBC-B7DD-404F-BEE4-0F5CB5369347}"/>
              </a:ext>
            </a:extLst>
          </p:cNvPr>
          <p:cNvSpPr/>
          <p:nvPr/>
        </p:nvSpPr>
        <p:spPr>
          <a:xfrm>
            <a:off x="1659604" y="2211321"/>
            <a:ext cx="8470233" cy="20304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1" hangingPunct="1">
              <a:lnSpc>
                <a:spcPct val="150000"/>
              </a:lnSpc>
              <a:defRPr/>
            </a:pPr>
            <a:r>
              <a:rPr lang="en-US" sz="2800" b="1" u="sng">
                <a:solidFill>
                  <a:srgbClr val="E34E0B"/>
                </a:solidFill>
                <a:latin typeface="Times New Roman"/>
                <a:ea typeface="HP001" pitchFamily="34" charset="-93"/>
                <a:cs typeface="Times New Roman" pitchFamily="18" charset="0"/>
              </a:rPr>
              <a:t>Dạng </a:t>
            </a:r>
            <a:r>
              <a:rPr lang="en-US" sz="2800" b="1" u="sng" dirty="0">
                <a:solidFill>
                  <a:srgbClr val="E34E0B"/>
                </a:solidFill>
                <a:latin typeface="Times New Roman"/>
                <a:ea typeface="HP001" pitchFamily="34" charset="-93"/>
                <a:cs typeface="Times New Roman" pitchFamily="18" charset="0"/>
              </a:rPr>
              <a:t>2:</a:t>
            </a:r>
            <a:r>
              <a:rPr lang="en-US" sz="2800" b="1" dirty="0">
                <a:solidFill>
                  <a:srgbClr val="E34E0B"/>
                </a:solidFill>
                <a:latin typeface="Times New Roman"/>
                <a:ea typeface="HP001" pitchFamily="34" charset="-93"/>
                <a:cs typeface="Times New Roman" pitchFamily="18" charset="0"/>
              </a:rPr>
              <a:t> </a:t>
            </a:r>
          </a:p>
          <a:p>
            <a:pPr algn="just" eaLnBrk="1" hangingPunct="1">
              <a:lnSpc>
                <a:spcPct val="150000"/>
              </a:lnSpc>
              <a:defRPr/>
            </a:pPr>
            <a:r>
              <a:rPr lang="en-US" sz="2800" b="1">
                <a:solidFill>
                  <a:schemeClr val="tx1"/>
                </a:solidFill>
                <a:latin typeface="Times New Roman"/>
                <a:ea typeface="HP001" pitchFamily="34" charset="-93"/>
                <a:cs typeface="Times New Roman" pitchFamily="18" charset="0"/>
              </a:rPr>
              <a:t>Muốn </a:t>
            </a:r>
            <a:r>
              <a:rPr lang="en-US" sz="2800" b="1" dirty="0" err="1">
                <a:solidFill>
                  <a:schemeClr val="tx1"/>
                </a:solidFill>
                <a:latin typeface="Times New Roman"/>
                <a:ea typeface="HP001" pitchFamily="34" charset="-93"/>
                <a:cs typeface="Times New Roman" pitchFamily="18" charset="0"/>
              </a:rPr>
              <a:t>tìm</a:t>
            </a:r>
            <a:r>
              <a:rPr lang="en-US" sz="2800" b="1" dirty="0">
                <a:solidFill>
                  <a:schemeClr val="tx1"/>
                </a:solidFill>
                <a:latin typeface="Times New Roman"/>
                <a:ea typeface="HP001" pitchFamily="34" charset="-93"/>
                <a:cs typeface="Times New Roman" pitchFamily="18" charset="0"/>
              </a:rPr>
              <a:t> A% </a:t>
            </a:r>
            <a:r>
              <a:rPr lang="en-US" sz="2800" b="1" dirty="0" err="1">
                <a:solidFill>
                  <a:schemeClr val="tx1"/>
                </a:solidFill>
                <a:latin typeface="Times New Roman"/>
                <a:ea typeface="HP001" pitchFamily="34" charset="-93"/>
                <a:cs typeface="Times New Roman" pitchFamily="18" charset="0"/>
              </a:rPr>
              <a:t>của</a:t>
            </a:r>
            <a:r>
              <a:rPr lang="en-US" sz="2800" b="1" dirty="0">
                <a:solidFill>
                  <a:schemeClr val="tx1"/>
                </a:solidFill>
                <a:latin typeface="Times New Roman"/>
                <a:ea typeface="HP001" pitchFamily="34" charset="-93"/>
                <a:cs typeface="Times New Roman" pitchFamily="18" charset="0"/>
              </a:rPr>
              <a:t> </a:t>
            </a:r>
            <a:r>
              <a:rPr lang="en-US" sz="2800" b="1" dirty="0" err="1">
                <a:solidFill>
                  <a:schemeClr val="tx1"/>
                </a:solidFill>
                <a:latin typeface="Times New Roman"/>
                <a:ea typeface="HP001" pitchFamily="34" charset="-93"/>
                <a:cs typeface="Times New Roman" pitchFamily="18" charset="0"/>
              </a:rPr>
              <a:t>số</a:t>
            </a:r>
            <a:r>
              <a:rPr lang="en-US" sz="2800" b="1" dirty="0">
                <a:solidFill>
                  <a:schemeClr val="tx1"/>
                </a:solidFill>
                <a:latin typeface="Times New Roman"/>
                <a:ea typeface="HP001" pitchFamily="34" charset="-93"/>
                <a:cs typeface="Times New Roman" pitchFamily="18" charset="0"/>
              </a:rPr>
              <a:t> B: ta </a:t>
            </a:r>
            <a:r>
              <a:rPr lang="en-US" sz="2800" b="1" dirty="0" err="1">
                <a:solidFill>
                  <a:schemeClr val="tx1"/>
                </a:solidFill>
                <a:latin typeface="Times New Roman"/>
                <a:ea typeface="HP001" pitchFamily="34" charset="-93"/>
                <a:cs typeface="Times New Roman" pitchFamily="18" charset="0"/>
              </a:rPr>
              <a:t>lấy</a:t>
            </a:r>
            <a:r>
              <a:rPr lang="en-US" sz="2800" b="1" dirty="0">
                <a:solidFill>
                  <a:schemeClr val="tx1"/>
                </a:solidFill>
                <a:latin typeface="Times New Roman"/>
                <a:ea typeface="HP001" pitchFamily="34" charset="-93"/>
                <a:cs typeface="Times New Roman" pitchFamily="18" charset="0"/>
              </a:rPr>
              <a:t> B :100 x A</a:t>
            </a:r>
          </a:p>
          <a:p>
            <a:pPr algn="just" eaLnBrk="1" hangingPunct="1">
              <a:lnSpc>
                <a:spcPct val="150000"/>
              </a:lnSpc>
              <a:defRPr/>
            </a:pPr>
            <a:r>
              <a:rPr lang="en-US" sz="2800" b="1">
                <a:solidFill>
                  <a:schemeClr val="tx1"/>
                </a:solidFill>
                <a:latin typeface="Times New Roman"/>
                <a:ea typeface="HP001" pitchFamily="34" charset="-93"/>
                <a:cs typeface="Times New Roman" pitchFamily="18" charset="0"/>
              </a:rPr>
              <a:t>                                            hoặc B x A </a:t>
            </a:r>
            <a:r>
              <a:rPr lang="en-US" sz="2800" b="1" dirty="0">
                <a:solidFill>
                  <a:schemeClr val="tx1"/>
                </a:solidFill>
                <a:latin typeface="Times New Roman"/>
                <a:ea typeface="HP001" pitchFamily="34" charset="-93"/>
                <a:cs typeface="Times New Roman" pitchFamily="18" charset="0"/>
              </a:rPr>
              <a:t>: 100</a:t>
            </a:r>
          </a:p>
        </p:txBody>
      </p:sp>
      <p:sp>
        <p:nvSpPr>
          <p:cNvPr id="4" name="TextBox 1">
            <a:extLst>
              <a:ext uri="{FF2B5EF4-FFF2-40B4-BE49-F238E27FC236}">
                <a16:creationId xmlns:a16="http://schemas.microsoft.com/office/drawing/2014/main" id="{231055CB-7883-4819-B1C1-6DE6D37AA58E}"/>
              </a:ext>
            </a:extLst>
          </p:cNvPr>
          <p:cNvSpPr txBox="1">
            <a:spLocks noChangeArrowheads="1"/>
          </p:cNvSpPr>
          <p:nvPr/>
        </p:nvSpPr>
        <p:spPr bwMode="auto">
          <a:xfrm>
            <a:off x="1659604" y="4143627"/>
            <a:ext cx="7573451" cy="18158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u="sng" dirty="0" err="1">
                <a:solidFill>
                  <a:srgbClr val="E34E0B"/>
                </a:solidFill>
                <a:latin typeface="Times New Roman" panose="02020603050405020304" pitchFamily="18" charset="0"/>
                <a:cs typeface="Times New Roman" panose="02020603050405020304" pitchFamily="18" charset="0"/>
              </a:rPr>
              <a:t>Dạng</a:t>
            </a:r>
            <a:r>
              <a:rPr lang="en-US" altLang="en-US" sz="2800" b="1" u="sng" dirty="0">
                <a:solidFill>
                  <a:srgbClr val="E34E0B"/>
                </a:solidFill>
                <a:latin typeface="Times New Roman" panose="02020603050405020304" pitchFamily="18" charset="0"/>
                <a:cs typeface="Times New Roman" panose="02020603050405020304" pitchFamily="18" charset="0"/>
              </a:rPr>
              <a:t> 3</a:t>
            </a:r>
            <a:r>
              <a:rPr lang="en-US" altLang="en-US" sz="2800" b="1" dirty="0">
                <a:solidFill>
                  <a:srgbClr val="E34E0B"/>
                </a:solidFill>
                <a:latin typeface="Times New Roman" panose="02020603050405020304" pitchFamily="18" charset="0"/>
                <a:cs typeface="Times New Roman" panose="02020603050405020304" pitchFamily="18" charset="0"/>
              </a:rPr>
              <a:t>: </a:t>
            </a:r>
          </a:p>
          <a:p>
            <a:pPr>
              <a:defRPr/>
            </a:pPr>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B</a:t>
            </a:r>
            <a:r>
              <a:rPr lang="en-US" altLang="en-US" sz="2800" b="1">
                <a:latin typeface="Times New Roman" panose="02020603050405020304" pitchFamily="18" charset="0"/>
                <a:cs typeface="Times New Roman" panose="02020603050405020304" pitchFamily="18" charset="0"/>
              </a:rPr>
              <a:t>:  </a:t>
            </a:r>
          </a:p>
          <a:p>
            <a:pPr algn="ctr">
              <a:defRPr/>
            </a:pPr>
            <a:r>
              <a:rPr lang="en-US" altLang="en-US" sz="2800" b="1">
                <a:latin typeface="Times New Roman" panose="02020603050405020304" pitchFamily="18" charset="0"/>
                <a:cs typeface="Times New Roman" panose="02020603050405020304" pitchFamily="18" charset="0"/>
              </a:rPr>
              <a:t>Ta </a:t>
            </a:r>
            <a:r>
              <a:rPr lang="en-US" altLang="en-US" sz="2800" b="1" dirty="0" err="1">
                <a:latin typeface="Times New Roman" panose="02020603050405020304" pitchFamily="18" charset="0"/>
                <a:cs typeface="Times New Roman" panose="02020603050405020304" pitchFamily="18" charset="0"/>
              </a:rPr>
              <a:t>lấy</a:t>
            </a:r>
            <a:r>
              <a:rPr lang="en-US" altLang="en-US" sz="2800" b="1" dirty="0">
                <a:latin typeface="Times New Roman" panose="02020603050405020304" pitchFamily="18" charset="0"/>
                <a:cs typeface="Times New Roman" panose="02020603050405020304" pitchFamily="18" charset="0"/>
              </a:rPr>
              <a:t> B x 100 : A </a:t>
            </a:r>
          </a:p>
          <a:p>
            <a:pPr algn="ctr">
              <a:defRPr/>
            </a:pPr>
            <a:r>
              <a:rPr lang="en-US" altLang="en-US" sz="2800" b="1">
                <a:latin typeface="Times New Roman" panose="02020603050405020304" pitchFamily="18" charset="0"/>
                <a:cs typeface="Times New Roman" panose="02020603050405020304" pitchFamily="18" charset="0"/>
              </a:rPr>
              <a:t>  hoặc </a:t>
            </a:r>
            <a:r>
              <a:rPr lang="en-US" altLang="en-US" sz="2800" b="1" dirty="0">
                <a:latin typeface="Times New Roman" panose="02020603050405020304" pitchFamily="18" charset="0"/>
                <a:cs typeface="Times New Roman" panose="02020603050405020304" pitchFamily="18" charset="0"/>
              </a:rPr>
              <a:t>B : A x 100</a:t>
            </a:r>
          </a:p>
        </p:txBody>
      </p:sp>
      <p:sp>
        <p:nvSpPr>
          <p:cNvPr id="5" name="文本框 3">
            <a:extLst>
              <a:ext uri="{FF2B5EF4-FFF2-40B4-BE49-F238E27FC236}">
                <a16:creationId xmlns:a16="http://schemas.microsoft.com/office/drawing/2014/main" id="{FD86DC13-E25C-4AB6-A8B7-036D628C36DB}"/>
              </a:ext>
            </a:extLst>
          </p:cNvPr>
          <p:cNvSpPr txBox="1"/>
          <p:nvPr/>
        </p:nvSpPr>
        <p:spPr>
          <a:xfrm>
            <a:off x="2173008" y="-175564"/>
            <a:ext cx="7659996" cy="1015663"/>
          </a:xfrm>
          <a:prstGeom prst="rect">
            <a:avLst/>
          </a:prstGeom>
          <a:noFill/>
        </p:spPr>
        <p:txBody>
          <a:bodyPr wrap="square" rtlCol="0">
            <a:spAutoFit/>
          </a:bodyPr>
          <a:lstStyle/>
          <a:p>
            <a:pPr algn="ctr"/>
            <a:r>
              <a:rPr lang="en-US" altLang="zh-CN" sz="6000" b="1">
                <a:solidFill>
                  <a:srgbClr val="E34E0B"/>
                </a:solidFill>
                <a:effectLst>
                  <a:outerShdw dist="76200" dir="9000000" algn="tl" rotWithShape="0">
                    <a:schemeClr val="bg1"/>
                  </a:outerShdw>
                </a:effectLst>
                <a:latin typeface="UTM Bell" panose="02040603050506020204" pitchFamily="18" charset="0"/>
                <a:ea typeface="思源黑体 CN Bold" panose="020B0800000000000000" pitchFamily="34" charset="-122"/>
              </a:rPr>
              <a:t>Củng cố</a:t>
            </a:r>
            <a:endParaRPr lang="zh-CN" altLang="en-US" sz="6000" b="1" i="0" dirty="0">
              <a:solidFill>
                <a:srgbClr val="E34E0B"/>
              </a:solidFill>
              <a:effectLst>
                <a:outerShdw dist="76200" dir="9000000" algn="tl" rotWithShape="0">
                  <a:schemeClr val="bg1"/>
                </a:outerShdw>
              </a:effectLst>
              <a:latin typeface="UTM Bell" panose="02040603050506020204" pitchFamily="18" charset="0"/>
              <a:ea typeface="思源黑体 CN Bold" panose="020B0800000000000000" pitchFamily="34" charset="-122"/>
            </a:endParaRPr>
          </a:p>
        </p:txBody>
      </p:sp>
      <p:pic>
        <p:nvPicPr>
          <p:cNvPr id="7" name="Picture 4">
            <a:extLst>
              <a:ext uri="{FF2B5EF4-FFF2-40B4-BE49-F238E27FC236}">
                <a16:creationId xmlns:a16="http://schemas.microsoft.com/office/drawing/2014/main" id="{A11E5D3A-B76E-4C4E-A07E-7685C5B4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99866" y="3422038"/>
            <a:ext cx="2635313" cy="3351749"/>
          </a:xfrm>
          <a:prstGeom prst="rect">
            <a:avLst/>
          </a:prstGeom>
        </p:spPr>
      </p:pic>
      <p:pic>
        <p:nvPicPr>
          <p:cNvPr id="8" name="Picture 6">
            <a:extLst>
              <a:ext uri="{FF2B5EF4-FFF2-40B4-BE49-F238E27FC236}">
                <a16:creationId xmlns:a16="http://schemas.microsoft.com/office/drawing/2014/main" id="{AAA907BE-254E-419D-B7F9-989D5EC16B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8787" y="5051568"/>
            <a:ext cx="1048731" cy="1701795"/>
          </a:xfrm>
          <a:prstGeom prst="rect">
            <a:avLst/>
          </a:prstGeom>
        </p:spPr>
      </p:pic>
      <p:pic>
        <p:nvPicPr>
          <p:cNvPr id="9" name="Picture 3">
            <a:extLst>
              <a:ext uri="{FF2B5EF4-FFF2-40B4-BE49-F238E27FC236}">
                <a16:creationId xmlns:a16="http://schemas.microsoft.com/office/drawing/2014/main" id="{F4BF62FC-8B3C-44E1-97E0-A11A456713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079" y="5097912"/>
            <a:ext cx="1684231" cy="1815882"/>
          </a:xfrm>
          <a:prstGeom prst="rect">
            <a:avLst/>
          </a:prstGeom>
        </p:spPr>
      </p:pic>
    </p:spTree>
    <p:extLst>
      <p:ext uri="{BB962C8B-B14F-4D97-AF65-F5344CB8AC3E}">
        <p14:creationId xmlns:p14="http://schemas.microsoft.com/office/powerpoint/2010/main" val="406172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iterate type="lt">
                                    <p:tmPct val="5000"/>
                                  </p:iterate>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176" y="1778545"/>
            <a:ext cx="3204400" cy="4114800"/>
          </a:xfrm>
          <a:prstGeom prst="rect">
            <a:avLst/>
          </a:prstGeom>
        </p:spPr>
      </p:pic>
      <p:sp>
        <p:nvSpPr>
          <p:cNvPr id="4" name="文本框 3">
            <a:extLst>
              <a:ext uri="{FF2B5EF4-FFF2-40B4-BE49-F238E27FC236}">
                <a16:creationId xmlns:a16="http://schemas.microsoft.com/office/drawing/2014/main" id="{9ABA7C1C-3CE7-4EF8-9BB7-89A60A81CD71}"/>
              </a:ext>
            </a:extLst>
          </p:cNvPr>
          <p:cNvSpPr txBox="1"/>
          <p:nvPr/>
        </p:nvSpPr>
        <p:spPr>
          <a:xfrm>
            <a:off x="1362458" y="428414"/>
            <a:ext cx="7659996" cy="1569660"/>
          </a:xfrm>
          <a:prstGeom prst="rect">
            <a:avLst/>
          </a:prstGeom>
          <a:noFill/>
        </p:spPr>
        <p:txBody>
          <a:bodyPr wrap="square" rtlCol="0">
            <a:spAutoFit/>
          </a:bodyPr>
          <a:lstStyle/>
          <a:p>
            <a:pPr algn="ctr"/>
            <a:r>
              <a:rPr lang="en-US" altLang="zh-CN" sz="9600" b="1">
                <a:solidFill>
                  <a:srgbClr val="E34E0B"/>
                </a:solidFill>
                <a:effectLst>
                  <a:outerShdw dist="76200" dir="9000000" algn="tl" rotWithShape="0">
                    <a:schemeClr val="bg1"/>
                  </a:outerShdw>
                </a:effectLst>
                <a:latin typeface="UTM Bell" panose="02040603050506020204" pitchFamily="18" charset="0"/>
                <a:ea typeface="思源黑体 CN Bold" panose="020B0800000000000000" pitchFamily="34" charset="-122"/>
              </a:rPr>
              <a:t>Dặn dò</a:t>
            </a:r>
            <a:endParaRPr lang="zh-CN" altLang="en-US" sz="9600" b="1" i="0" dirty="0">
              <a:solidFill>
                <a:srgbClr val="E34E0B"/>
              </a:solidFill>
              <a:effectLst>
                <a:outerShdw dist="76200" dir="9000000" algn="tl" rotWithShape="0">
                  <a:schemeClr val="bg1"/>
                </a:outerShdw>
              </a:effectLst>
              <a:latin typeface="UTM Bell" panose="02040603050506020204" pitchFamily="18" charset="0"/>
              <a:ea typeface="思源黑体 CN Bold" panose="020B0800000000000000" pitchFamily="34" charset="-122"/>
            </a:endParaRPr>
          </a:p>
        </p:txBody>
      </p:sp>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2" y="4478520"/>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535572" y="-346685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03894" y="-714848"/>
            <a:ext cx="609600" cy="609600"/>
          </a:xfrm>
          <a:prstGeom prst="rect">
            <a:avLst/>
          </a:prstGeom>
        </p:spPr>
      </p:pic>
      <p:sp>
        <p:nvSpPr>
          <p:cNvPr id="18" name="文本框 14">
            <a:extLst>
              <a:ext uri="{FF2B5EF4-FFF2-40B4-BE49-F238E27FC236}">
                <a16:creationId xmlns:a16="http://schemas.microsoft.com/office/drawing/2014/main" id="{1F640490-7ED4-41DE-85BC-7900F0115C4E}"/>
              </a:ext>
            </a:extLst>
          </p:cNvPr>
          <p:cNvSpPr txBox="1"/>
          <p:nvPr/>
        </p:nvSpPr>
        <p:spPr>
          <a:xfrm>
            <a:off x="6003546" y="3677793"/>
            <a:ext cx="4179392" cy="523220"/>
          </a:xfrm>
          <a:prstGeom prst="rect">
            <a:avLst/>
          </a:prstGeom>
          <a:noFill/>
        </p:spPr>
        <p:txBody>
          <a:bodyPr wrap="square" rtlCol="0">
            <a:spAutoFit/>
          </a:bodyPr>
          <a:lstStyle/>
          <a:p>
            <a:pPr algn="ctr"/>
            <a:r>
              <a:rPr lang="en-US" altLang="zh-CN" sz="2800" i="0">
                <a:solidFill>
                  <a:srgbClr val="E34E0B"/>
                </a:solidFill>
                <a:effectLst/>
                <a:latin typeface="UTM Agin" panose="02040603050506020204" pitchFamily="18" charset="0"/>
                <a:ea typeface="思源黑体 CN Bold" panose="020B0800000000000000" pitchFamily="34" charset="-122"/>
              </a:rPr>
              <a:t>Thực hiện: EduFive</a:t>
            </a:r>
            <a:endParaRPr lang="zh-CN" altLang="en-US" sz="2800" i="0" dirty="0">
              <a:solidFill>
                <a:srgbClr val="E34E0B"/>
              </a:solidFill>
              <a:effectLst/>
              <a:latin typeface="UTM Agin" panose="02040603050506020204" pitchFamily="18" charset="0"/>
              <a:ea typeface="思源黑体 CN Bold" panose="020B0800000000000000" pitchFamily="34" charset="-122"/>
            </a:endParaRPr>
          </a:p>
        </p:txBody>
      </p:sp>
      <p:sp>
        <p:nvSpPr>
          <p:cNvPr id="17" name="TextBox 16">
            <a:extLst>
              <a:ext uri="{FF2B5EF4-FFF2-40B4-BE49-F238E27FC236}">
                <a16:creationId xmlns:a16="http://schemas.microsoft.com/office/drawing/2014/main" id="{4409F475-E3A6-48F9-B8E9-08DB9C30E67F}"/>
              </a:ext>
            </a:extLst>
          </p:cNvPr>
          <p:cNvSpPr txBox="1">
            <a:spLocks noChangeArrowheads="1"/>
          </p:cNvSpPr>
          <p:nvPr/>
        </p:nvSpPr>
        <p:spPr bwMode="auto">
          <a:xfrm>
            <a:off x="3484273" y="2123117"/>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latin typeface="Times New Roman" panose="02020603050405020304" pitchFamily="18" charset="0"/>
                <a:cs typeface="Times New Roman" panose="02020603050405020304" pitchFamily="18" charset="0"/>
              </a:rPr>
              <a:t>- Xem lại bài học.</a:t>
            </a:r>
          </a:p>
          <a:p>
            <a:pPr>
              <a:spcBef>
                <a:spcPct val="0"/>
              </a:spcBef>
              <a:buFontTx/>
              <a:buNone/>
            </a:pPr>
            <a:r>
              <a:rPr lang="en-US" altLang="en-US" b="1">
                <a:latin typeface="Times New Roman" panose="02020603050405020304" pitchFamily="18" charset="0"/>
                <a:cs typeface="Times New Roman" panose="02020603050405020304" pitchFamily="18" charset="0"/>
              </a:rPr>
              <a:t>- Chuẩn bị bài Luyện tập chung</a:t>
            </a:r>
          </a:p>
        </p:txBody>
      </p:sp>
    </p:spTree>
    <p:extLst>
      <p:ext uri="{BB962C8B-B14F-4D97-AF65-F5344CB8AC3E}">
        <p14:creationId xmlns:p14="http://schemas.microsoft.com/office/powerpoint/2010/main" val="113890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325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4" grpId="0"/>
      <p:bldP spid="18"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370" y="1660386"/>
            <a:ext cx="3204400" cy="4114800"/>
          </a:xfrm>
          <a:prstGeom prst="rect">
            <a:avLst/>
          </a:prstGeom>
        </p:spPr>
      </p:pic>
      <p:sp>
        <p:nvSpPr>
          <p:cNvPr id="4" name="文本框 3">
            <a:extLst>
              <a:ext uri="{FF2B5EF4-FFF2-40B4-BE49-F238E27FC236}">
                <a16:creationId xmlns:a16="http://schemas.microsoft.com/office/drawing/2014/main" id="{9ABA7C1C-3CE7-4EF8-9BB7-89A60A81CD71}"/>
              </a:ext>
            </a:extLst>
          </p:cNvPr>
          <p:cNvSpPr txBox="1"/>
          <p:nvPr/>
        </p:nvSpPr>
        <p:spPr>
          <a:xfrm>
            <a:off x="2514252" y="1544817"/>
            <a:ext cx="7659996" cy="2123658"/>
          </a:xfrm>
          <a:prstGeom prst="rect">
            <a:avLst/>
          </a:prstGeom>
          <a:noFill/>
        </p:spPr>
        <p:txBody>
          <a:bodyPr wrap="square" rtlCol="0">
            <a:spAutoFit/>
          </a:bodyPr>
          <a:lstStyle/>
          <a:p>
            <a:pPr algn="ctr"/>
            <a:r>
              <a:rPr lang="en-US" altLang="zh-CN" sz="6600" b="1">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rPr>
              <a:t>Tạm biệt các bạn học sinh!</a:t>
            </a:r>
            <a:endParaRPr lang="zh-CN" altLang="en-US" sz="6600" b="1" i="0" dirty="0">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endParaRPr>
          </a:p>
        </p:txBody>
      </p:sp>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2" y="4478520"/>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535572" y="-346685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03894" y="-714848"/>
            <a:ext cx="609600" cy="609600"/>
          </a:xfrm>
          <a:prstGeom prst="rect">
            <a:avLst/>
          </a:prstGeom>
        </p:spPr>
      </p:pic>
      <p:sp>
        <p:nvSpPr>
          <p:cNvPr id="18" name="文本框 14">
            <a:extLst>
              <a:ext uri="{FF2B5EF4-FFF2-40B4-BE49-F238E27FC236}">
                <a16:creationId xmlns:a16="http://schemas.microsoft.com/office/drawing/2014/main" id="{1F640490-7ED4-41DE-85BC-7900F0115C4E}"/>
              </a:ext>
            </a:extLst>
          </p:cNvPr>
          <p:cNvSpPr txBox="1"/>
          <p:nvPr/>
        </p:nvSpPr>
        <p:spPr>
          <a:xfrm>
            <a:off x="7123798" y="3955300"/>
            <a:ext cx="4179392" cy="523220"/>
          </a:xfrm>
          <a:prstGeom prst="rect">
            <a:avLst/>
          </a:prstGeom>
          <a:noFill/>
        </p:spPr>
        <p:txBody>
          <a:bodyPr wrap="square" rtlCol="0">
            <a:spAutoFit/>
          </a:bodyPr>
          <a:lstStyle/>
          <a:p>
            <a:pPr algn="ctr"/>
            <a:r>
              <a:rPr lang="en-US" altLang="zh-CN" sz="2800" i="0">
                <a:solidFill>
                  <a:srgbClr val="E34E0B"/>
                </a:solidFill>
                <a:effectLst/>
                <a:latin typeface="UTM Agin" panose="02040603050506020204" pitchFamily="18" charset="0"/>
                <a:ea typeface="思源黑体 CN Bold" panose="020B0800000000000000" pitchFamily="34" charset="-122"/>
              </a:rPr>
              <a:t>Thực hiện: EduFive</a:t>
            </a:r>
            <a:endParaRPr lang="zh-CN" altLang="en-US" sz="2800" i="0" dirty="0">
              <a:solidFill>
                <a:srgbClr val="E34E0B"/>
              </a:solidFill>
              <a:effectLst/>
              <a:latin typeface="UTM Agin" panose="02040603050506020204" pitchFamily="18" charset="0"/>
              <a:ea typeface="思源黑体 CN Bold" panose="020B0800000000000000" pitchFamily="34" charset="-122"/>
            </a:endParaRPr>
          </a:p>
        </p:txBody>
      </p:sp>
    </p:spTree>
    <p:extLst>
      <p:ext uri="{BB962C8B-B14F-4D97-AF65-F5344CB8AC3E}">
        <p14:creationId xmlns:p14="http://schemas.microsoft.com/office/powerpoint/2010/main" val="2287959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325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par>
                          <p:cTn id="41" fill="hold">
                            <p:stCondLst>
                              <p:cond delay="5250"/>
                            </p:stCondLst>
                            <p:childTnLst>
                              <p:par>
                                <p:cTn id="42" presetID="42"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9"/>
                </p:tgtEl>
              </p:cMediaNode>
            </p:audio>
          </p:childTnLst>
        </p:cTn>
      </p:par>
    </p:tnLst>
    <p:bldLst>
      <p:bldP spid="4"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203959D6-6310-4281-B269-B3352EDC7586}"/>
              </a:ext>
            </a:extLst>
          </p:cNvPr>
          <p:cNvSpPr txBox="1"/>
          <p:nvPr/>
        </p:nvSpPr>
        <p:spPr>
          <a:xfrm>
            <a:off x="2109592" y="0"/>
            <a:ext cx="7659996" cy="1569660"/>
          </a:xfrm>
          <a:prstGeom prst="rect">
            <a:avLst/>
          </a:prstGeom>
          <a:noFill/>
        </p:spPr>
        <p:txBody>
          <a:bodyPr wrap="square" rtlCol="0">
            <a:spAutoFit/>
          </a:bodyPr>
          <a:lstStyle/>
          <a:p>
            <a:pPr algn="ctr"/>
            <a:r>
              <a:rPr lang="en-US" altLang="zh-CN" sz="9600" b="1">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rPr>
              <a:t>Mục tiêu</a:t>
            </a:r>
            <a:endParaRPr lang="zh-CN" altLang="en-US" sz="9600" b="1" i="0" dirty="0">
              <a:solidFill>
                <a:srgbClr val="E34E0B"/>
              </a:solidFill>
              <a:effectLst>
                <a:outerShdw dist="76200" dir="9000000" algn="tl" rotWithShape="0">
                  <a:schemeClr val="bg1"/>
                </a:outerShdw>
              </a:effectLst>
              <a:latin typeface="UTM Colossalis" panose="02040603050506020204" pitchFamily="18" charset="0"/>
              <a:ea typeface="思源黑体 CN Bold" panose="020B0800000000000000" pitchFamily="34" charset="-122"/>
            </a:endParaRPr>
          </a:p>
        </p:txBody>
      </p:sp>
      <p:pic>
        <p:nvPicPr>
          <p:cNvPr id="5" name="Picture 4">
            <a:extLst>
              <a:ext uri="{FF2B5EF4-FFF2-40B4-BE49-F238E27FC236}">
                <a16:creationId xmlns:a16="http://schemas.microsoft.com/office/drawing/2014/main" id="{4CE93E90-B155-4217-AE16-84407F1DE36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735" b="54312" l="58088" r="77664"/>
                    </a14:imgEffect>
                  </a14:imgLayer>
                </a14:imgProps>
              </a:ext>
              <a:ext uri="{28A0092B-C50C-407E-A947-70E740481C1C}">
                <a14:useLocalDpi xmlns:a14="http://schemas.microsoft.com/office/drawing/2010/main" val="0"/>
              </a:ext>
            </a:extLst>
          </a:blip>
          <a:srcRect l="55641" t="8663" r="19889" b="40616"/>
          <a:stretch/>
        </p:blipFill>
        <p:spPr>
          <a:xfrm>
            <a:off x="1891975" y="2449228"/>
            <a:ext cx="1108725" cy="906347"/>
          </a:xfrm>
          <a:prstGeom prst="rect">
            <a:avLst/>
          </a:prstGeom>
        </p:spPr>
      </p:pic>
      <p:sp>
        <p:nvSpPr>
          <p:cNvPr id="6" name="TextBox 5">
            <a:extLst>
              <a:ext uri="{FF2B5EF4-FFF2-40B4-BE49-F238E27FC236}">
                <a16:creationId xmlns:a16="http://schemas.microsoft.com/office/drawing/2014/main" id="{34581E71-E365-4F0E-80B1-EEF1064B53CE}"/>
              </a:ext>
            </a:extLst>
          </p:cNvPr>
          <p:cNvSpPr txBox="1"/>
          <p:nvPr/>
        </p:nvSpPr>
        <p:spPr>
          <a:xfrm>
            <a:off x="2020593" y="1540409"/>
            <a:ext cx="8831179" cy="584775"/>
          </a:xfrm>
          <a:prstGeom prst="rect">
            <a:avLst/>
          </a:prstGeom>
          <a:noFill/>
        </p:spPr>
        <p:txBody>
          <a:bodyPr wrap="square" rtlCol="0">
            <a:spAutoFit/>
          </a:bodyPr>
          <a:lstStyle/>
          <a:p>
            <a:r>
              <a:rPr lang="en-US" altLang="en-US" sz="3200" b="1">
                <a:solidFill>
                  <a:schemeClr val="accent2">
                    <a:lumMod val="50000"/>
                  </a:schemeClr>
                </a:solidFill>
                <a:latin typeface="Times New Roman" panose="02020603050405020304" pitchFamily="18" charset="0"/>
                <a:cs typeface="Times New Roman" panose="02020603050405020304" pitchFamily="18" charset="0"/>
              </a:rPr>
              <a:t>Ôn lại ba dạng toán cơ bản về tỉ số phần trăm:</a:t>
            </a:r>
          </a:p>
        </p:txBody>
      </p:sp>
      <p:sp>
        <p:nvSpPr>
          <p:cNvPr id="7" name="TextBox 6">
            <a:extLst>
              <a:ext uri="{FF2B5EF4-FFF2-40B4-BE49-F238E27FC236}">
                <a16:creationId xmlns:a16="http://schemas.microsoft.com/office/drawing/2014/main" id="{D3D6D3A4-419F-4BBC-A4AB-5C897B749ACB}"/>
              </a:ext>
            </a:extLst>
          </p:cNvPr>
          <p:cNvSpPr txBox="1"/>
          <p:nvPr/>
        </p:nvSpPr>
        <p:spPr>
          <a:xfrm>
            <a:off x="2925979" y="2648368"/>
            <a:ext cx="7545094" cy="584775"/>
          </a:xfrm>
          <a:prstGeom prst="rect">
            <a:avLst/>
          </a:prstGeom>
          <a:noFill/>
        </p:spPr>
        <p:txBody>
          <a:bodyPr wrap="square" rtlCol="0">
            <a:spAutoFit/>
          </a:bodyPr>
          <a:lstStyle/>
          <a:p>
            <a:r>
              <a:rPr lang="en-US" altLang="en-US" sz="3200" b="1">
                <a:latin typeface="Times New Roman" panose="02020603050405020304" pitchFamily="18" charset="0"/>
                <a:cs typeface="Times New Roman" panose="02020603050405020304" pitchFamily="18" charset="0"/>
              </a:rPr>
              <a:t>Tìm tỉ số phần trăm của hai số.</a:t>
            </a:r>
          </a:p>
        </p:txBody>
      </p:sp>
      <p:pic>
        <p:nvPicPr>
          <p:cNvPr id="8" name="Picture 7">
            <a:extLst>
              <a:ext uri="{FF2B5EF4-FFF2-40B4-BE49-F238E27FC236}">
                <a16:creationId xmlns:a16="http://schemas.microsoft.com/office/drawing/2014/main" id="{A277AE48-449B-4B13-8E8E-149BF6AEFE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735" b="54312" l="58088" r="77664"/>
                    </a14:imgEffect>
                  </a14:imgLayer>
                </a14:imgProps>
              </a:ext>
              <a:ext uri="{28A0092B-C50C-407E-A947-70E740481C1C}">
                <a14:useLocalDpi xmlns:a14="http://schemas.microsoft.com/office/drawing/2010/main" val="0"/>
              </a:ext>
            </a:extLst>
          </a:blip>
          <a:srcRect l="55641" t="8663" r="19889" b="40616"/>
          <a:stretch/>
        </p:blipFill>
        <p:spPr>
          <a:xfrm>
            <a:off x="1891975" y="3390850"/>
            <a:ext cx="1108725" cy="906347"/>
          </a:xfrm>
          <a:prstGeom prst="rect">
            <a:avLst/>
          </a:prstGeom>
        </p:spPr>
      </p:pic>
      <p:sp>
        <p:nvSpPr>
          <p:cNvPr id="9" name="TextBox 8">
            <a:extLst>
              <a:ext uri="{FF2B5EF4-FFF2-40B4-BE49-F238E27FC236}">
                <a16:creationId xmlns:a16="http://schemas.microsoft.com/office/drawing/2014/main" id="{3461E470-A0E6-49C6-B9E6-347F67ED0D48}"/>
              </a:ext>
            </a:extLst>
          </p:cNvPr>
          <p:cNvSpPr txBox="1"/>
          <p:nvPr/>
        </p:nvSpPr>
        <p:spPr>
          <a:xfrm>
            <a:off x="2925979" y="3598840"/>
            <a:ext cx="7545094" cy="584775"/>
          </a:xfrm>
          <a:prstGeom prst="rect">
            <a:avLst/>
          </a:prstGeom>
          <a:noFill/>
        </p:spPr>
        <p:txBody>
          <a:bodyPr wrap="square" rtlCol="0">
            <a:spAutoFit/>
          </a:bodyPr>
          <a:lstStyle/>
          <a:p>
            <a:pPr>
              <a:spcBef>
                <a:spcPct val="0"/>
              </a:spcBef>
            </a:pPr>
            <a:r>
              <a:rPr lang="en-US" altLang="en-US" sz="3200" b="1">
                <a:latin typeface="Times New Roman" panose="02020603050405020304" pitchFamily="18" charset="0"/>
                <a:cs typeface="Times New Roman" panose="02020603050405020304" pitchFamily="18" charset="0"/>
              </a:rPr>
              <a:t>Tìm một số phần trăm của một số.</a:t>
            </a:r>
          </a:p>
        </p:txBody>
      </p:sp>
      <p:pic>
        <p:nvPicPr>
          <p:cNvPr id="10" name="Picture 9">
            <a:extLst>
              <a:ext uri="{FF2B5EF4-FFF2-40B4-BE49-F238E27FC236}">
                <a16:creationId xmlns:a16="http://schemas.microsoft.com/office/drawing/2014/main" id="{37161B17-A1AE-4F72-9094-11AE429FCF5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735" b="54312" l="58088" r="77664"/>
                    </a14:imgEffect>
                  </a14:imgLayer>
                </a14:imgProps>
              </a:ext>
              <a:ext uri="{28A0092B-C50C-407E-A947-70E740481C1C}">
                <a14:useLocalDpi xmlns:a14="http://schemas.microsoft.com/office/drawing/2010/main" val="0"/>
              </a:ext>
            </a:extLst>
          </a:blip>
          <a:srcRect l="55641" t="8663" r="19889" b="40616"/>
          <a:stretch/>
        </p:blipFill>
        <p:spPr>
          <a:xfrm>
            <a:off x="1822119" y="4426880"/>
            <a:ext cx="1108725" cy="906347"/>
          </a:xfrm>
          <a:prstGeom prst="rect">
            <a:avLst/>
          </a:prstGeom>
        </p:spPr>
      </p:pic>
      <p:sp>
        <p:nvSpPr>
          <p:cNvPr id="11" name="TextBox 10">
            <a:extLst>
              <a:ext uri="{FF2B5EF4-FFF2-40B4-BE49-F238E27FC236}">
                <a16:creationId xmlns:a16="http://schemas.microsoft.com/office/drawing/2014/main" id="{BA6494E8-7D2D-421B-9A68-61B3E93849AA}"/>
              </a:ext>
            </a:extLst>
          </p:cNvPr>
          <p:cNvSpPr txBox="1"/>
          <p:nvPr/>
        </p:nvSpPr>
        <p:spPr>
          <a:xfrm>
            <a:off x="2928922" y="4662675"/>
            <a:ext cx="7982954" cy="584775"/>
          </a:xfrm>
          <a:prstGeom prst="rect">
            <a:avLst/>
          </a:prstGeom>
          <a:noFill/>
        </p:spPr>
        <p:txBody>
          <a:bodyPr wrap="square" rtlCol="0">
            <a:spAutoFit/>
          </a:bodyPr>
          <a:lstStyle/>
          <a:p>
            <a:pPr>
              <a:spcBef>
                <a:spcPct val="0"/>
              </a:spcBef>
            </a:pPr>
            <a:r>
              <a:rPr lang="en-US" altLang="en-US" sz="3200" b="1">
                <a:latin typeface="Times New Roman" panose="02020603050405020304" pitchFamily="18" charset="0"/>
                <a:cs typeface="Times New Roman" panose="02020603050405020304" pitchFamily="18" charset="0"/>
              </a:rPr>
              <a:t>Tìm một số biết một số phần trăm của nó.</a:t>
            </a:r>
          </a:p>
        </p:txBody>
      </p:sp>
    </p:spTree>
    <p:extLst>
      <p:ext uri="{BB962C8B-B14F-4D97-AF65-F5344CB8AC3E}">
        <p14:creationId xmlns:p14="http://schemas.microsoft.com/office/powerpoint/2010/main" val="191431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1+#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 presetClass="entr" presetSubtype="2"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17168F06-E3A6-4ACC-9095-6429C8575845}"/>
              </a:ext>
            </a:extLst>
          </p:cNvPr>
          <p:cNvSpPr/>
          <p:nvPr/>
        </p:nvSpPr>
        <p:spPr>
          <a:xfrm>
            <a:off x="3252275" y="482972"/>
            <a:ext cx="5799257"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Chú gấu cần tìm một chiếc ô đi mưa trong rừng. Các bạn hãy giúp Gấu nhé!</a:t>
            </a:r>
          </a:p>
        </p:txBody>
      </p:sp>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6370" y="1660386"/>
            <a:ext cx="3204400" cy="4114800"/>
          </a:xfrm>
          <a:prstGeom prst="rect">
            <a:avLst/>
          </a:prstGeom>
        </p:spPr>
      </p:pic>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2" y="4478520"/>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556120" y="-3476684"/>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Tree>
    <p:extLst>
      <p:ext uri="{BB962C8B-B14F-4D97-AF65-F5344CB8AC3E}">
        <p14:creationId xmlns:p14="http://schemas.microsoft.com/office/powerpoint/2010/main" val="222381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001202" y="2928948"/>
            <a:ext cx="3204400" cy="4114800"/>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 y="4478520"/>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762106" y="-3496638"/>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
        <p:nvSpPr>
          <p:cNvPr id="13" name="Text Box 5">
            <a:extLst>
              <a:ext uri="{FF2B5EF4-FFF2-40B4-BE49-F238E27FC236}">
                <a16:creationId xmlns:a16="http://schemas.microsoft.com/office/drawing/2014/main" id="{B9E55030-198E-46B5-9CC5-401E196CEFA5}"/>
              </a:ext>
            </a:extLst>
          </p:cNvPr>
          <p:cNvSpPr txBox="1">
            <a:spLocks noChangeArrowheads="1"/>
          </p:cNvSpPr>
          <p:nvPr/>
        </p:nvSpPr>
        <p:spPr bwMode="auto">
          <a:xfrm>
            <a:off x="978165" y="113256"/>
            <a:ext cx="9684828" cy="1384995"/>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800" b="1">
                <a:latin typeface="Times New Roman" panose="02020603050405020304" pitchFamily="18" charset="0"/>
                <a:cs typeface="Times New Roman" panose="02020603050405020304" pitchFamily="18" charset="0"/>
              </a:rPr>
              <a:t>Bài toán: </a:t>
            </a:r>
            <a:r>
              <a:rPr lang="en-US" altLang="en-US" sz="2800">
                <a:latin typeface="Times New Roman" panose="02020603050405020304" pitchFamily="18" charset="0"/>
                <a:cs typeface="Times New Roman" panose="02020603050405020304" pitchFamily="18" charset="0"/>
              </a:rPr>
              <a:t>Số học sinh học tập tốt của khối 5 trường An Lạc là 160 em, chiếm 40% số học sinh toàn khối. Hỏi khối 5 trường An Lạc có bao nhiêu học sinh? </a:t>
            </a:r>
          </a:p>
        </p:txBody>
      </p:sp>
      <p:sp>
        <p:nvSpPr>
          <p:cNvPr id="4" name="Rectangle: Rounded Corners 3">
            <a:extLst>
              <a:ext uri="{FF2B5EF4-FFF2-40B4-BE49-F238E27FC236}">
                <a16:creationId xmlns:a16="http://schemas.microsoft.com/office/drawing/2014/main" id="{877779BD-DC30-488F-A896-53CB84B19BE2}"/>
              </a:ext>
            </a:extLst>
          </p:cNvPr>
          <p:cNvSpPr/>
          <p:nvPr/>
        </p:nvSpPr>
        <p:spPr>
          <a:xfrm>
            <a:off x="2869460" y="3394267"/>
            <a:ext cx="6360273" cy="25905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eaLnBrk="1" hangingPunct="1">
              <a:spcBef>
                <a:spcPts val="600"/>
              </a:spcBef>
              <a:defRPr/>
            </a:pPr>
            <a:r>
              <a:rPr lang="en-US" altLang="en-US" sz="2800" b="1" u="sng">
                <a:solidFill>
                  <a:schemeClr val="accent6">
                    <a:lumMod val="50000"/>
                  </a:schemeClr>
                </a:solidFill>
                <a:latin typeface="Times New Roman" panose="02020603050405020304" pitchFamily="18" charset="0"/>
                <a:cs typeface="Times New Roman" panose="02020603050405020304" pitchFamily="18" charset="0"/>
              </a:rPr>
              <a:t>Bài giải</a:t>
            </a:r>
          </a:p>
          <a:p>
            <a:pPr algn="ctr" eaLnBrk="1" hangingPunct="1">
              <a:spcBef>
                <a:spcPts val="600"/>
              </a:spcBef>
              <a:defRPr/>
            </a:pPr>
            <a:r>
              <a:rPr lang="en-US" altLang="en-US" sz="2800">
                <a:solidFill>
                  <a:schemeClr val="accent6">
                    <a:lumMod val="50000"/>
                  </a:schemeClr>
                </a:solidFill>
                <a:latin typeface="Times New Roman" panose="02020603050405020304" pitchFamily="18" charset="0"/>
                <a:cs typeface="Times New Roman" panose="02020603050405020304" pitchFamily="18" charset="0"/>
              </a:rPr>
              <a:t>Khối 5 trường An Lạc có số học sinh là</a:t>
            </a:r>
          </a:p>
          <a:p>
            <a:pPr algn="ctr" eaLnBrk="1" hangingPunct="1">
              <a:spcBef>
                <a:spcPts val="600"/>
              </a:spcBef>
              <a:defRPr/>
            </a:pPr>
            <a:r>
              <a:rPr lang="en-US" altLang="en-US" sz="2800">
                <a:solidFill>
                  <a:schemeClr val="accent6">
                    <a:lumMod val="50000"/>
                  </a:schemeClr>
                </a:solidFill>
                <a:latin typeface="Times New Roman" panose="02020603050405020304" pitchFamily="18" charset="0"/>
                <a:cs typeface="Times New Roman" panose="02020603050405020304" pitchFamily="18" charset="0"/>
              </a:rPr>
              <a:t>  160 : 40 x 100 = 400 (học sinh)</a:t>
            </a:r>
          </a:p>
          <a:p>
            <a:pPr algn="ctr" eaLnBrk="1" hangingPunct="1">
              <a:spcBef>
                <a:spcPts val="600"/>
              </a:spcBef>
              <a:defRPr/>
            </a:pPr>
            <a:r>
              <a:rPr lang="en-US" altLang="en-US" sz="2800" b="1">
                <a:solidFill>
                  <a:schemeClr val="accent6">
                    <a:lumMod val="50000"/>
                  </a:schemeClr>
                </a:solidFill>
                <a:latin typeface="Times New Roman" panose="02020603050405020304" pitchFamily="18" charset="0"/>
                <a:cs typeface="Times New Roman" panose="02020603050405020304" pitchFamily="18" charset="0"/>
              </a:rPr>
              <a:t>Đáp số: 200 học sinh</a:t>
            </a:r>
          </a:p>
          <a:p>
            <a:pPr algn="ctr"/>
            <a:endParaRPr lang="en-US" sz="2800">
              <a:solidFill>
                <a:schemeClr val="accent6">
                  <a:lumMod val="50000"/>
                </a:schemeClr>
              </a:solidFill>
            </a:endParaRPr>
          </a:p>
        </p:txBody>
      </p:sp>
      <p:sp>
        <p:nvSpPr>
          <p:cNvPr id="8" name="TextBox 7">
            <a:extLst>
              <a:ext uri="{FF2B5EF4-FFF2-40B4-BE49-F238E27FC236}">
                <a16:creationId xmlns:a16="http://schemas.microsoft.com/office/drawing/2014/main" id="{72F26C6F-6C6C-4767-8669-6129399CE1D2}"/>
              </a:ext>
            </a:extLst>
          </p:cNvPr>
          <p:cNvSpPr txBox="1"/>
          <p:nvPr/>
        </p:nvSpPr>
        <p:spPr>
          <a:xfrm>
            <a:off x="1068511" y="1498251"/>
            <a:ext cx="1592495" cy="523220"/>
          </a:xfrm>
          <a:prstGeom prst="rect">
            <a:avLst/>
          </a:prstGeom>
          <a:noFill/>
        </p:spPr>
        <p:txBody>
          <a:bodyPr wrap="square" rtlCol="0">
            <a:spAutoFit/>
          </a:bodyPr>
          <a:lstStyle/>
          <a:p>
            <a:r>
              <a:rPr lang="en-US" sz="2800" b="1" i="1">
                <a:latin typeface="Times New Roman" panose="02020603050405020304" pitchFamily="18" charset="0"/>
                <a:cs typeface="Times New Roman" panose="02020603050405020304" pitchFamily="18" charset="0"/>
              </a:rPr>
              <a:t>Tóm tắt:</a:t>
            </a:r>
          </a:p>
        </p:txBody>
      </p:sp>
      <p:sp>
        <p:nvSpPr>
          <p:cNvPr id="11" name="TextBox 10">
            <a:extLst>
              <a:ext uri="{FF2B5EF4-FFF2-40B4-BE49-F238E27FC236}">
                <a16:creationId xmlns:a16="http://schemas.microsoft.com/office/drawing/2014/main" id="{0FB7945B-014A-4847-914B-68323FD473D1}"/>
              </a:ext>
            </a:extLst>
          </p:cNvPr>
          <p:cNvSpPr txBox="1"/>
          <p:nvPr/>
        </p:nvSpPr>
        <p:spPr>
          <a:xfrm>
            <a:off x="978165" y="2105450"/>
            <a:ext cx="5333074"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HS học tốt khối 5: 40%: 160 em</a:t>
            </a:r>
          </a:p>
          <a:p>
            <a:r>
              <a:rPr lang="en-US" sz="2800">
                <a:latin typeface="Times New Roman" panose="02020603050405020304" pitchFamily="18" charset="0"/>
                <a:cs typeface="Times New Roman" panose="02020603050405020304" pitchFamily="18" charset="0"/>
              </a:rPr>
              <a:t>Toàn khối 5         : 100%: …em?</a:t>
            </a:r>
          </a:p>
        </p:txBody>
      </p:sp>
    </p:spTree>
    <p:extLst>
      <p:ext uri="{BB962C8B-B14F-4D97-AF65-F5344CB8AC3E}">
        <p14:creationId xmlns:p14="http://schemas.microsoft.com/office/powerpoint/2010/main" val="347056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1+#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15EE702-1A04-446E-B3E3-659E6DC98EBC}"/>
              </a:ext>
            </a:extLst>
          </p:cNvPr>
          <p:cNvSpPr/>
          <p:nvPr/>
        </p:nvSpPr>
        <p:spPr>
          <a:xfrm>
            <a:off x="3135578" y="2547102"/>
            <a:ext cx="7153209" cy="24424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1">
            <a:extLst>
              <a:ext uri="{FF2B5EF4-FFF2-40B4-BE49-F238E27FC236}">
                <a16:creationId xmlns:a16="http://schemas.microsoft.com/office/drawing/2014/main" id="{78C49A5A-3A09-4549-A8E6-69E7B999A230}"/>
              </a:ext>
            </a:extLst>
          </p:cNvPr>
          <p:cNvSpPr txBox="1">
            <a:spLocks noChangeArrowheads="1"/>
          </p:cNvSpPr>
          <p:nvPr/>
        </p:nvSpPr>
        <p:spPr bwMode="auto">
          <a:xfrm>
            <a:off x="3135578" y="1241677"/>
            <a:ext cx="7153209" cy="1077218"/>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b="1">
                <a:latin typeface="Times New Roman" panose="02020603050405020304" pitchFamily="18" charset="0"/>
                <a:cs typeface="Times New Roman" panose="02020603050405020304" pitchFamily="18" charset="0"/>
              </a:rPr>
              <a:t>Muốn tìm một số khi biết giá trị một số phần trăm của nó ta làm thế nào?</a:t>
            </a:r>
          </a:p>
        </p:txBody>
      </p:sp>
      <p:pic>
        <p:nvPicPr>
          <p:cNvPr id="3" name="Picture 5">
            <a:extLst>
              <a:ext uri="{FF2B5EF4-FFF2-40B4-BE49-F238E27FC236}">
                <a16:creationId xmlns:a16="http://schemas.microsoft.com/office/drawing/2014/main" id="{3C8B48BD-512D-4EF8-8973-00DEA22CD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928" y="2743200"/>
            <a:ext cx="3204400" cy="4114800"/>
          </a:xfrm>
          <a:prstGeom prst="rect">
            <a:avLst/>
          </a:prstGeom>
        </p:spPr>
      </p:pic>
      <p:sp>
        <p:nvSpPr>
          <p:cNvPr id="4" name="Text Box 5">
            <a:extLst>
              <a:ext uri="{FF2B5EF4-FFF2-40B4-BE49-F238E27FC236}">
                <a16:creationId xmlns:a16="http://schemas.microsoft.com/office/drawing/2014/main" id="{49389863-AE12-4F29-B28C-137C5B1854D4}"/>
              </a:ext>
            </a:extLst>
          </p:cNvPr>
          <p:cNvSpPr txBox="1">
            <a:spLocks noChangeArrowheads="1"/>
          </p:cNvSpPr>
          <p:nvPr/>
        </p:nvSpPr>
        <p:spPr bwMode="auto">
          <a:xfrm>
            <a:off x="3451458" y="2743200"/>
            <a:ext cx="65214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u="sng">
                <a:solidFill>
                  <a:schemeClr val="accent1">
                    <a:lumMod val="50000"/>
                  </a:schemeClr>
                </a:solidFill>
                <a:latin typeface="Times New Roman" panose="02020603050405020304" pitchFamily="18" charset="0"/>
                <a:ea typeface="HP001" pitchFamily="34" charset="0"/>
                <a:cs typeface="Tahoma" panose="020B0604030504040204" pitchFamily="34" charset="0"/>
              </a:rPr>
              <a:t>Quy tắc</a:t>
            </a:r>
            <a:r>
              <a:rPr lang="en-US" altLang="en-US" sz="2800" b="1">
                <a:solidFill>
                  <a:schemeClr val="accent1">
                    <a:lumMod val="50000"/>
                  </a:schemeClr>
                </a:solidFill>
                <a:latin typeface="Times New Roman" panose="02020603050405020304" pitchFamily="18" charset="0"/>
                <a:ea typeface="HP001" pitchFamily="34" charset="0"/>
                <a:cs typeface="Tahoma" panose="020B0604030504040204" pitchFamily="34" charset="0"/>
              </a:rPr>
              <a:t>: Muốn tìm một số khi biết giá trị một số phần trăm của nó: ta lấy giá trị đó chia cho số phần trăm rồi nhân với 100 </a:t>
            </a:r>
            <a:r>
              <a:rPr lang="en-US" altLang="en-US" sz="2800" b="1" i="1">
                <a:solidFill>
                  <a:schemeClr val="accent1">
                    <a:lumMod val="50000"/>
                  </a:schemeClr>
                </a:solidFill>
                <a:latin typeface="Times New Roman" panose="02020603050405020304" pitchFamily="18" charset="0"/>
                <a:ea typeface="HP001" pitchFamily="34" charset="0"/>
                <a:cs typeface="Tahoma" panose="020B0604030504040204" pitchFamily="34" charset="0"/>
              </a:rPr>
              <a:t>hoặc</a:t>
            </a:r>
            <a:r>
              <a:rPr lang="en-US" altLang="en-US" sz="2800" b="1">
                <a:solidFill>
                  <a:schemeClr val="accent1">
                    <a:lumMod val="50000"/>
                  </a:schemeClr>
                </a:solidFill>
                <a:latin typeface="Times New Roman" panose="02020603050405020304" pitchFamily="18" charset="0"/>
                <a:ea typeface="HP001" pitchFamily="34" charset="0"/>
                <a:cs typeface="Tahoma" panose="020B0604030504040204" pitchFamily="34" charset="0"/>
              </a:rPr>
              <a:t> lấy giá trị đó nhân với 100 rồi chia cho số phần trăm.</a:t>
            </a:r>
          </a:p>
        </p:txBody>
      </p:sp>
    </p:spTree>
    <p:extLst>
      <p:ext uri="{BB962C8B-B14F-4D97-AF65-F5344CB8AC3E}">
        <p14:creationId xmlns:p14="http://schemas.microsoft.com/office/powerpoint/2010/main" val="331994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ox(in)">
                                      <p:cBhvr>
                                        <p:cTn id="18" dur="500"/>
                                        <p:tgtEl>
                                          <p:spTgt spid="4">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8">
            <a:extLst>
              <a:ext uri="{FF2B5EF4-FFF2-40B4-BE49-F238E27FC236}">
                <a16:creationId xmlns:a16="http://schemas.microsoft.com/office/drawing/2014/main" id="{1A7FF0EC-DD89-4838-B06A-69685F2627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592" b="89902" l="2747" r="89929">
                        <a14:foregroundMark x1="49542" y1="7149" x2="49542" y2="7149"/>
                        <a14:foregroundMark x1="24619" y1="13047" x2="24619" y2="13047"/>
                        <a14:foregroundMark x1="13428" y1="16622" x2="13428" y2="16622"/>
                        <a14:foregroundMark x1="2950" y1="19482" x2="2950" y2="19482"/>
                        <a14:foregroundMark x1="2747" y1="27256" x2="2747" y2="27256"/>
                        <a14:foregroundMark x1="46185" y1="2592" x2="46185" y2="2592"/>
                        <a14:backgroundMark x1="79451" y1="44683" x2="79451" y2="44683"/>
                        <a14:backgroundMark x1="71414" y1="42270" x2="71414" y2="42270"/>
                        <a14:backgroundMark x1="68769" y1="40929" x2="68769" y2="40929"/>
                        <a14:backgroundMark x1="74364" y1="40214" x2="75890" y2="41555"/>
                        <a14:backgroundMark x1="77213" y1="45755" x2="78128" y2="46917"/>
                        <a14:backgroundMark x1="77416" y1="50492" x2="77416" y2="51832"/>
                        <a14:backgroundMark x1="76907" y1="58088" x2="76602" y2="59875"/>
                        <a14:backgroundMark x1="76195" y1="61662" x2="76195" y2="62377"/>
                        <a14:backgroundMark x1="74873" y1="66309" x2="74873" y2="66309"/>
                        <a14:backgroundMark x1="73856" y1="66756" x2="73856" y2="67203"/>
                        <a14:backgroundMark x1="72838" y1="67918" x2="72838" y2="67918"/>
                        <a14:backgroundMark x1="66531" y1="71761" x2="66531" y2="71761"/>
                        <a14:backgroundMark x1="62462" y1="69437" x2="62462" y2="69437"/>
                        <a14:backgroundMark x1="60427" y1="67292" x2="60427" y2="67292"/>
                        <a14:backgroundMark x1="70600" y1="77659" x2="70600" y2="77659"/>
                        <a14:backgroundMark x1="64191" y1="76318" x2="64191" y2="76318"/>
                        <a14:backgroundMark x1="75076" y1="69258" x2="75076" y2="69258"/>
                        <a14:backgroundMark x1="81180" y1="58356" x2="81180" y2="58356"/>
                        <a14:backgroundMark x1="81180" y1="52279" x2="81180" y2="52279"/>
                        <a14:backgroundMark x1="80671" y1="44415" x2="80671" y2="44415"/>
                        <a14:backgroundMark x1="78637" y1="40036" x2="78637" y2="40036"/>
                        <a14:backgroundMark x1="75076" y1="38070" x2="75076" y2="38070"/>
                        <a14:backgroundMark x1="66022" y1="38963" x2="66022" y2="38963"/>
                        <a14:backgroundMark x1="61139" y1="41555" x2="61139" y2="41555"/>
                        <a14:backgroundMark x1="62665" y1="45576" x2="62665" y2="45576"/>
                        <a14:backgroundMark x1="66531" y1="49777" x2="66531" y2="49777"/>
                        <a14:backgroundMark x1="81485" y1="76408" x2="81485" y2="76408"/>
                        <a14:backgroundMark x1="81790" y1="79535" x2="81790" y2="79535"/>
                        <a14:backgroundMark x1="81282" y1="83110" x2="81282" y2="83110"/>
                        <a14:backgroundMark x1="77620" y1="86863" x2="77620" y2="86863"/>
                        <a14:backgroundMark x1="72635" y1="86863" x2="72635" y2="86863"/>
                        <a14:backgroundMark x1="65717" y1="80161" x2="65717" y2="80161"/>
                        <a14:backgroundMark x1="68260" y1="82842" x2="68260" y2="82842"/>
                        <a14:backgroundMark x1="66022" y1="79982" x2="66022" y2="79982"/>
                        <a14:backgroundMark x1="66531" y1="81501" x2="66531" y2="81501"/>
                        <a14:backgroundMark x1="66734" y1="82127" x2="66734" y2="82127"/>
                        <a14:backgroundMark x1="66734" y1="82663" x2="66734" y2="82663"/>
                        <a14:backgroundMark x1="65005" y1="78552" x2="65005" y2="78552"/>
                        <a14:backgroundMark x1="63683" y1="76318" x2="63683" y2="76318"/>
                        <a14:backgroundMark x1="64293" y1="72118" x2="64293" y2="72118"/>
                        <a14:backgroundMark x1="66531" y1="70152" x2="66531" y2="70152"/>
                        <a14:backgroundMark x1="67243" y1="70152" x2="67243" y2="70152"/>
                        <a14:backgroundMark x1="68362" y1="70420" x2="68362" y2="70420"/>
                        <a14:backgroundMark x1="69888" y1="69258" x2="69888" y2="69258"/>
                        <a14:backgroundMark x1="65005" y1="68186" x2="65005" y2="68186"/>
                        <a14:backgroundMark x1="58901" y1="68097" x2="58901" y2="68097"/>
                        <a14:backgroundMark x1="58087" y1="66399" x2="58087" y2="66399"/>
                        <a14:backgroundMark x1="58087" y1="66309" x2="58087" y2="66309"/>
                        <a14:backgroundMark x1="59105" y1="66130" x2="59105" y2="66130"/>
                        <a14:backgroundMark x1="61241" y1="65237" x2="61241" y2="65237"/>
                        <a14:backgroundMark x1="61445" y1="64075" x2="61445" y2="64075"/>
                        <a14:backgroundMark x1="61241" y1="68633" x2="61241" y2="68633"/>
                        <a14:backgroundMark x1="59613" y1="68543" x2="59613" y2="68543"/>
                        <a14:backgroundMark x1="70905" y1="54245" x2="70905" y2="54245"/>
                        <a14:backgroundMark x1="69583" y1="53798" x2="69583" y2="53798"/>
                        <a14:backgroundMark x1="68362" y1="52458" x2="68362" y2="52458"/>
                        <a14:backgroundMark x1="67243" y1="51564" x2="67243" y2="51564"/>
                        <a14:backgroundMark x1="66531" y1="51117" x2="66531" y2="51117"/>
                        <a14:backgroundMark x1="64496" y1="47989" x2="64496" y2="47989"/>
                        <a14:backgroundMark x1="64496" y1="47989" x2="64496" y2="47989"/>
                        <a14:backgroundMark x1="64496" y1="46470" x2="64496" y2="46470"/>
                        <a14:backgroundMark x1="65005" y1="44504" x2="65005" y2="44504"/>
                        <a14:backgroundMark x1="65717" y1="40036" x2="65717" y2="40036"/>
                        <a14:backgroundMark x1="68362" y1="39321" x2="68362" y2="39321"/>
                        <a14:backgroundMark x1="70804" y1="38427" x2="70804" y2="38427"/>
                        <a14:backgroundMark x1="75076" y1="34495" x2="75076" y2="34495"/>
                        <a14:backgroundMark x1="72431" y1="37534" x2="72431" y2="37534"/>
                        <a14:backgroundMark x1="69379" y1="37623" x2="69379" y2="37623"/>
                        <a14:backgroundMark x1="66734" y1="37623" x2="66734" y2="37623"/>
                        <a14:backgroundMark x1="63276" y1="39321" x2="63276" y2="39321"/>
                        <a14:backgroundMark x1="61241" y1="42002" x2="61241" y2="42002"/>
                        <a14:backgroundMark x1="60732" y1="44057" x2="60732" y2="44057"/>
                        <a14:backgroundMark x1="60122" y1="46023" x2="60122" y2="46023"/>
                        <a14:backgroundMark x1="60224" y1="42270" x2="60224" y2="42270"/>
                        <a14:backgroundMark x1="61241" y1="39589" x2="61241" y2="39589"/>
                        <a14:backgroundMark x1="63276" y1="38070" x2="63276" y2="38070"/>
                        <a14:backgroundMark x1="66226" y1="36461" x2="66226" y2="36461"/>
                        <a14:backgroundMark x1="68769" y1="35836" x2="68769" y2="35836"/>
                        <a14:backgroundMark x1="72126" y1="35567" x2="72126" y2="35567"/>
                        <a14:backgroundMark x1="73652" y1="35299" x2="73652" y2="35299"/>
                        <a14:backgroundMark x1="75178" y1="35746" x2="75890" y2="36193"/>
                        <a14:backgroundMark x1="77416" y1="37534" x2="77416" y2="37534"/>
                        <a14:backgroundMark x1="78637" y1="38248" x2="79247" y2="39321"/>
                        <a14:backgroundMark x1="79451" y1="39321" x2="80163" y2="40661"/>
                        <a14:backgroundMark x1="81485" y1="41734" x2="81485" y2="41734"/>
                        <a14:backgroundMark x1="81790" y1="42449" x2="83316" y2="45308"/>
                        <a14:backgroundMark x1="83316" y1="45308" x2="83316" y2="45308"/>
                        <a14:backgroundMark x1="84334" y1="47811" x2="84334" y2="47811"/>
                        <a14:backgroundMark x1="84334" y1="49419" x2="84334" y2="49419"/>
                        <a14:backgroundMark x1="84537" y1="51206" x2="84537" y2="51206"/>
                        <a14:backgroundMark x1="84741" y1="53798" x2="84741" y2="53798"/>
                        <a14:backgroundMark x1="85046" y1="54692" x2="85046" y2="54692"/>
                        <a14:backgroundMark x1="85249" y1="55407" x2="85249" y2="55407"/>
                        <a14:backgroundMark x1="85758" y1="56479" x2="85758" y2="56479"/>
                        <a14:backgroundMark x1="85860" y1="58534" x2="85860" y2="58534"/>
                        <a14:backgroundMark x1="86572" y1="60590" x2="86572" y2="60590"/>
                        <a14:backgroundMark x1="86572" y1="61662" x2="86572" y2="61662"/>
                        <a14:backgroundMark x1="86775" y1="63003" x2="86775" y2="63003"/>
                        <a14:backgroundMark x1="86877" y1="66130" x2="86877" y2="66130"/>
                        <a14:backgroundMark x1="86267" y1="66399" x2="86267" y2="66399"/>
                        <a14:backgroundMark x1="87284" y1="70152" x2="87284" y2="70152"/>
                        <a14:backgroundMark x1="87386" y1="73101" x2="87386" y2="74441"/>
                        <a14:backgroundMark x1="87589" y1="76408" x2="87589" y2="76408"/>
                        <a14:backgroundMark x1="87589" y1="77301" x2="87589" y2="77301"/>
                        <a14:backgroundMark x1="87792" y1="80786" x2="87792" y2="80786"/>
                        <a14:backgroundMark x1="87589" y1="83557" x2="87589" y2="83557"/>
                        <a14:backgroundMark x1="87080" y1="84361" x2="87080" y2="84361"/>
                        <a14:backgroundMark x1="86267" y1="86685" x2="86267" y2="86685"/>
                        <a14:backgroundMark x1="82197" y1="87757" x2="82197" y2="87757"/>
                        <a14:backgroundMark x1="79451" y1="87757" x2="74161" y2="87757"/>
                        <a14:backgroundMark x1="69074" y1="87757" x2="69074" y2="87757"/>
                        <a14:backgroundMark x1="70397" y1="83110" x2="70397" y2="82574"/>
                        <a14:backgroundMark x1="70397" y1="80429" x2="70397" y2="79982"/>
                        <a14:backgroundMark x1="69786" y1="76854" x2="69786" y2="76854"/>
                        <a14:backgroundMark x1="69786" y1="75067" x2="69786" y2="75067"/>
                        <a14:backgroundMark x1="71109" y1="71314" x2="71312" y2="70599"/>
                        <a14:backgroundMark x1="72838" y1="66845" x2="72838" y2="66845"/>
                        <a14:backgroundMark x1="72940" y1="63628" x2="73143" y2="63181"/>
                        <a14:backgroundMark x1="73143" y1="62288" x2="73143" y2="61841"/>
                        <a14:backgroundMark x1="73347" y1="59696" x2="73347" y2="59696"/>
                        <a14:backgroundMark x1="73143" y1="58534" x2="73143" y2="58534"/>
                        <a14:backgroundMark x1="71617" y1="55407" x2="71312" y2="54781"/>
                        <a14:backgroundMark x1="68260" y1="54066" x2="68260" y2="54066"/>
                        <a14:backgroundMark x1="66531" y1="53441" x2="66531" y2="53441"/>
                        <a14:backgroundMark x1="65005" y1="51117" x2="65005" y2="51117"/>
                        <a14:backgroundMark x1="64496" y1="50045" x2="64496" y2="50045"/>
                        <a14:backgroundMark x1="64293" y1="45308" x2="64293" y2="45308"/>
                        <a14:backgroundMark x1="64293" y1="44236" x2="64293" y2="44236"/>
                        <a14:backgroundMark x1="64293" y1="41555" x2="64293" y2="41555"/>
                        <a14:backgroundMark x1="66022" y1="38874" x2="66022" y2="38874"/>
                        <a14:backgroundMark x1="67345" y1="38695" x2="67345" y2="38695"/>
                        <a14:backgroundMark x1="69583" y1="40304" x2="69583" y2="40304"/>
                        <a14:backgroundMark x1="70092" y1="41555" x2="70092" y2="41555"/>
                        <a14:backgroundMark x1="71821" y1="42002" x2="71821" y2="42002"/>
                        <a14:backgroundMark x1="71923" y1="42002" x2="72330" y2="42449"/>
                        <a14:backgroundMark x1="72940" y1="43164" x2="73652" y2="43342"/>
                        <a14:backgroundMark x1="74364" y1="44236" x2="74364" y2="44236"/>
                        <a14:backgroundMark x1="75381" y1="44951" x2="75381" y2="44951"/>
                        <a14:backgroundMark x1="78739" y1="44236" x2="78739" y2="44236"/>
                      </a14:backgroundRemoval>
                    </a14:imgEffect>
                  </a14:imgLayer>
                </a14:imgProps>
              </a:ext>
              <a:ext uri="{28A0092B-C50C-407E-A947-70E740481C1C}">
                <a14:useLocalDpi xmlns:a14="http://schemas.microsoft.com/office/drawing/2010/main" val="0"/>
              </a:ext>
            </a:extLst>
          </a:blip>
          <a:srcRect b="54725"/>
          <a:stretch/>
        </p:blipFill>
        <p:spPr>
          <a:xfrm flipH="1">
            <a:off x="-1381354" y="699447"/>
            <a:ext cx="6553055" cy="4809603"/>
          </a:xfrm>
          <a:prstGeom prst="rect">
            <a:avLst/>
          </a:prstGeom>
        </p:spPr>
      </p:pic>
      <p:pic>
        <p:nvPicPr>
          <p:cNvPr id="16" name="Picture 5">
            <a:extLst>
              <a:ext uri="{FF2B5EF4-FFF2-40B4-BE49-F238E27FC236}">
                <a16:creationId xmlns:a16="http://schemas.microsoft.com/office/drawing/2014/main" id="{5824641C-3B85-4FBD-845B-FE90B464D8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1631" y="1976499"/>
            <a:ext cx="3204400" cy="4114800"/>
          </a:xfrm>
          <a:prstGeom prst="rect">
            <a:avLst/>
          </a:prstGeom>
        </p:spPr>
      </p:pic>
      <p:sp>
        <p:nvSpPr>
          <p:cNvPr id="4" name="文本框 3">
            <a:extLst>
              <a:ext uri="{FF2B5EF4-FFF2-40B4-BE49-F238E27FC236}">
                <a16:creationId xmlns:a16="http://schemas.microsoft.com/office/drawing/2014/main" id="{9ABA7C1C-3CE7-4EF8-9BB7-89A60A81CD71}"/>
              </a:ext>
            </a:extLst>
          </p:cNvPr>
          <p:cNvSpPr txBox="1"/>
          <p:nvPr/>
        </p:nvSpPr>
        <p:spPr>
          <a:xfrm>
            <a:off x="2612816" y="1101917"/>
            <a:ext cx="7659996" cy="1862048"/>
          </a:xfrm>
          <a:prstGeom prst="rect">
            <a:avLst/>
          </a:prstGeom>
          <a:noFill/>
        </p:spPr>
        <p:txBody>
          <a:bodyPr wrap="square" rtlCol="0">
            <a:spAutoFit/>
          </a:bodyPr>
          <a:lstStyle/>
          <a:p>
            <a:pPr algn="ctr"/>
            <a:r>
              <a:rPr lang="en-US" altLang="zh-CN" sz="11500" b="1">
                <a:solidFill>
                  <a:srgbClr val="E34E0B"/>
                </a:solidFill>
                <a:effectLst>
                  <a:outerShdw dist="76200" dir="9000000" algn="tl" rotWithShape="0">
                    <a:schemeClr val="bg1"/>
                  </a:outerShdw>
                </a:effectLst>
                <a:latin typeface="UTM Deutsch Gothic" panose="02040603050506020204" pitchFamily="18" charset="0"/>
                <a:ea typeface="思源黑体 CN Bold" panose="020B0800000000000000" pitchFamily="34" charset="-122"/>
              </a:rPr>
              <a:t>Tìm bạn</a:t>
            </a:r>
            <a:endParaRPr lang="zh-CN" altLang="en-US" sz="11500" b="1" i="0" dirty="0">
              <a:solidFill>
                <a:srgbClr val="E34E0B"/>
              </a:solidFill>
              <a:effectLst>
                <a:outerShdw dist="76200" dir="9000000" algn="tl" rotWithShape="0">
                  <a:schemeClr val="bg1"/>
                </a:outerShdw>
              </a:effectLst>
              <a:latin typeface="UTM Deutsch Gothic" panose="02040603050506020204" pitchFamily="18" charset="0"/>
              <a:ea typeface="思源黑体 CN Bold" panose="020B0800000000000000" pitchFamily="34" charset="-122"/>
            </a:endParaRPr>
          </a:p>
        </p:txBody>
      </p:sp>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207" y="4569944"/>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442814" y="-3574545"/>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
        <p:nvSpPr>
          <p:cNvPr id="20" name="Cloud 19">
            <a:extLst>
              <a:ext uri="{FF2B5EF4-FFF2-40B4-BE49-F238E27FC236}">
                <a16:creationId xmlns:a16="http://schemas.microsoft.com/office/drawing/2014/main" id="{73F6F1D4-D655-484B-9119-763D236697DC}"/>
              </a:ext>
            </a:extLst>
          </p:cNvPr>
          <p:cNvSpPr/>
          <p:nvPr/>
        </p:nvSpPr>
        <p:spPr>
          <a:xfrm>
            <a:off x="3571598" y="926239"/>
            <a:ext cx="7340558"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Chú gấu đã tìm chiếc ô lá thật đẹp. Bây giờ chú gấu muốn tìm thêm bạn cùng khám phá rừng. Các bạn giúp Gấu nhé.</a:t>
            </a:r>
          </a:p>
        </p:txBody>
      </p:sp>
    </p:spTree>
    <p:extLst>
      <p:ext uri="{BB962C8B-B14F-4D97-AF65-F5344CB8AC3E}">
        <p14:creationId xmlns:p14="http://schemas.microsoft.com/office/powerpoint/2010/main" val="89322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500"/>
                                        <p:tgtEl>
                                          <p:spTgt spid="14"/>
                                        </p:tgtEl>
                                      </p:cBhvr>
                                    </p:animEffect>
                                    <p:anim calcmode="lin" valueType="num">
                                      <p:cBhvr>
                                        <p:cTn id="26" dur="1500" fill="hold"/>
                                        <p:tgtEl>
                                          <p:spTgt spid="14"/>
                                        </p:tgtEl>
                                        <p:attrNameLst>
                                          <p:attrName>ppt_x</p:attrName>
                                        </p:attrNameLst>
                                      </p:cBhvr>
                                      <p:tavLst>
                                        <p:tav tm="0">
                                          <p:val>
                                            <p:strVal val="#ppt_x"/>
                                          </p:val>
                                        </p:tav>
                                        <p:tav tm="100000">
                                          <p:val>
                                            <p:strVal val="#ppt_x"/>
                                          </p:val>
                                        </p:tav>
                                      </p:tavLst>
                                    </p:anim>
                                    <p:anim calcmode="lin" valueType="num">
                                      <p:cBhvr>
                                        <p:cTn id="27" dur="1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500"/>
                            </p:stCondLst>
                            <p:childTnLst>
                              <p:par>
                                <p:cTn id="54" presetID="31" presetClass="entr" presetSubtype="0" fill="hold" grpId="0" nodeType="afterEffect">
                                  <p:stCondLst>
                                    <p:cond delay="0"/>
                                  </p:stCondLst>
                                  <p:iterate type="lt">
                                    <p:tmPct val="5000"/>
                                  </p:iterate>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018E13E3-FEBF-457D-942B-9CA92D1C0A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5173" y="2986588"/>
            <a:ext cx="3060383" cy="4114800"/>
          </a:xfrm>
          <a:prstGeom prst="rect">
            <a:avLst/>
          </a:prstGeom>
        </p:spPr>
      </p:pic>
      <p:sp>
        <p:nvSpPr>
          <p:cNvPr id="4" name="Rectangle: Rounded Corners 3">
            <a:extLst>
              <a:ext uri="{FF2B5EF4-FFF2-40B4-BE49-F238E27FC236}">
                <a16:creationId xmlns:a16="http://schemas.microsoft.com/office/drawing/2014/main" id="{6662A667-F31E-4147-A22C-A455D5CB5109}"/>
              </a:ext>
            </a:extLst>
          </p:cNvPr>
          <p:cNvSpPr/>
          <p:nvPr/>
        </p:nvSpPr>
        <p:spPr>
          <a:xfrm>
            <a:off x="1612232" y="269554"/>
            <a:ext cx="8386011" cy="1090863"/>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en-US" sz="3200" b="1">
                <a:solidFill>
                  <a:schemeClr val="bg1"/>
                </a:solidFill>
                <a:latin typeface="Times New Roman" panose="02020603050405020304" pitchFamily="18" charset="0"/>
              </a:rPr>
              <a:t>    a) Tính tỉ số phần trăm của hai số 37 và 42</a:t>
            </a:r>
          </a:p>
        </p:txBody>
      </p:sp>
      <p:pic>
        <p:nvPicPr>
          <p:cNvPr id="19" name="图片 18">
            <a:extLst>
              <a:ext uri="{FF2B5EF4-FFF2-40B4-BE49-F238E27FC236}">
                <a16:creationId xmlns:a16="http://schemas.microsoft.com/office/drawing/2014/main" id="{7DD7973C-6C28-4B56-9616-5CF0FC79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1" y="4449106"/>
            <a:ext cx="12192000" cy="2410483"/>
          </a:xfrm>
          <a:prstGeom prst="rect">
            <a:avLst/>
          </a:prstGeom>
        </p:spPr>
      </p:pic>
      <p:sp>
        <p:nvSpPr>
          <p:cNvPr id="9" name="Rectangle 17">
            <a:extLst>
              <a:ext uri="{FF2B5EF4-FFF2-40B4-BE49-F238E27FC236}">
                <a16:creationId xmlns:a16="http://schemas.microsoft.com/office/drawing/2014/main" id="{DF864242-30E7-4A97-917C-AED2024BCD65}"/>
              </a:ext>
            </a:extLst>
          </p:cNvPr>
          <p:cNvSpPr>
            <a:spLocks noChangeArrowheads="1"/>
          </p:cNvSpPr>
          <p:nvPr/>
        </p:nvSpPr>
        <p:spPr bwMode="auto">
          <a:xfrm>
            <a:off x="2193757" y="198213"/>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latin typeface="Times New Roman" panose="02020603050405020304" pitchFamily="18" charset="0"/>
            </a:endParaRPr>
          </a:p>
          <a:p>
            <a:pPr eaLnBrk="1" hangingPunct="1">
              <a:spcBef>
                <a:spcPct val="0"/>
              </a:spcBef>
              <a:buFontTx/>
              <a:buNone/>
            </a:pPr>
            <a:r>
              <a:rPr lang="en-US" altLang="en-US" sz="2800" b="1">
                <a:latin typeface="Times New Roman" panose="02020603050405020304" pitchFamily="18" charset="0"/>
              </a:rPr>
              <a:t>         </a:t>
            </a:r>
          </a:p>
        </p:txBody>
      </p:sp>
      <p:sp>
        <p:nvSpPr>
          <p:cNvPr id="3" name="Oval 2">
            <a:extLst>
              <a:ext uri="{FF2B5EF4-FFF2-40B4-BE49-F238E27FC236}">
                <a16:creationId xmlns:a16="http://schemas.microsoft.com/office/drawing/2014/main" id="{BCE92936-F9E6-412F-A12D-DC32EEF8B70D}"/>
              </a:ext>
            </a:extLst>
          </p:cNvPr>
          <p:cNvSpPr/>
          <p:nvPr/>
        </p:nvSpPr>
        <p:spPr>
          <a:xfrm>
            <a:off x="553455" y="19744"/>
            <a:ext cx="1616239" cy="15022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1</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D91259-0042-41A2-A024-843AF095BB53}"/>
              </a:ext>
            </a:extLst>
          </p:cNvPr>
          <p:cNvSpPr txBox="1">
            <a:spLocks noChangeArrowheads="1"/>
          </p:cNvSpPr>
          <p:nvPr/>
        </p:nvSpPr>
        <p:spPr bwMode="auto">
          <a:xfrm>
            <a:off x="1524000" y="1630939"/>
            <a:ext cx="914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chemeClr val="accent2">
                    <a:lumMod val="75000"/>
                  </a:schemeClr>
                </a:solidFill>
                <a:latin typeface="Times New Roman" panose="02020603050405020304" pitchFamily="18" charset="0"/>
                <a:cs typeface="Times New Roman" panose="02020603050405020304" pitchFamily="18" charset="0"/>
              </a:rPr>
              <a:t>   Muốn tìm tỉ số phần trăm của hai số ta làm thế nào?</a:t>
            </a:r>
          </a:p>
        </p:txBody>
      </p:sp>
      <p:sp>
        <p:nvSpPr>
          <p:cNvPr id="18" name="Rectangle 15">
            <a:extLst>
              <a:ext uri="{FF2B5EF4-FFF2-40B4-BE49-F238E27FC236}">
                <a16:creationId xmlns:a16="http://schemas.microsoft.com/office/drawing/2014/main" id="{9BA1A982-423B-4FBE-A7D1-93D946FA6F58}"/>
              </a:ext>
            </a:extLst>
          </p:cNvPr>
          <p:cNvSpPr>
            <a:spLocks noChangeArrowheads="1"/>
          </p:cNvSpPr>
          <p:nvPr/>
        </p:nvSpPr>
        <p:spPr bwMode="auto">
          <a:xfrm>
            <a:off x="1720516" y="1225143"/>
            <a:ext cx="8498306"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a:solidFill>
                <a:srgbClr val="0000FF"/>
              </a:solidFill>
              <a:latin typeface="Times New Roman" panose="02020603050405020304" pitchFamily="18" charset="0"/>
            </a:endParaRPr>
          </a:p>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Muốn tìm tỉ số phần trăm của hai số ta làm như sau:</a:t>
            </a:r>
          </a:p>
          <a:p>
            <a:pPr eaLnBrk="1" hangingPunct="1">
              <a:spcBef>
                <a:spcPct val="0"/>
              </a:spcBef>
              <a:buFontTx/>
              <a:buNone/>
            </a:pPr>
            <a:r>
              <a:rPr lang="en-US" altLang="en-US" sz="2800" b="1">
                <a:solidFill>
                  <a:srgbClr val="0B19C8"/>
                </a:solidFill>
                <a:latin typeface="Times New Roman" panose="02020603050405020304" pitchFamily="18" charset="0"/>
              </a:rPr>
              <a:t> </a:t>
            </a:r>
            <a:r>
              <a:rPr lang="en-US" altLang="en-US" sz="2800" b="1">
                <a:latin typeface="Times New Roman" panose="02020603050405020304" pitchFamily="18" charset="0"/>
              </a:rPr>
              <a:t>- Tìm thương của hai số đó.</a:t>
            </a:r>
          </a:p>
          <a:p>
            <a:pPr eaLnBrk="1" hangingPunct="1">
              <a:spcBef>
                <a:spcPct val="0"/>
              </a:spcBef>
              <a:buFontTx/>
              <a:buNone/>
            </a:pPr>
            <a:r>
              <a:rPr lang="en-US" altLang="en-US" sz="2800" b="1">
                <a:latin typeface="Times New Roman" panose="02020603050405020304" pitchFamily="18" charset="0"/>
              </a:rPr>
              <a:t> - Nhân thương đó với 100 và thêm kí hiệu % </a:t>
            </a:r>
          </a:p>
          <a:p>
            <a:pPr eaLnBrk="1" hangingPunct="1">
              <a:spcBef>
                <a:spcPct val="0"/>
              </a:spcBef>
              <a:buFontTx/>
              <a:buNone/>
            </a:pPr>
            <a:r>
              <a:rPr lang="en-US" altLang="en-US" sz="2800" b="1">
                <a:latin typeface="Times New Roman" panose="02020603050405020304" pitchFamily="18" charset="0"/>
              </a:rPr>
              <a:t>vào bên phải tích tìm được.</a:t>
            </a:r>
          </a:p>
          <a:p>
            <a:pPr eaLnBrk="1" hangingPunct="1">
              <a:spcBef>
                <a:spcPct val="0"/>
              </a:spcBef>
              <a:buFontTx/>
              <a:buChar char="-"/>
            </a:pPr>
            <a:endParaRPr lang="en-US" altLang="en-US" sz="2800" b="1">
              <a:solidFill>
                <a:srgbClr val="0B19C8"/>
              </a:solidFill>
              <a:latin typeface="Times New Roman" panose="02020603050405020304" pitchFamily="18" charset="0"/>
            </a:endParaRPr>
          </a:p>
        </p:txBody>
      </p:sp>
      <p:sp>
        <p:nvSpPr>
          <p:cNvPr id="20" name="Rectangle 18">
            <a:extLst>
              <a:ext uri="{FF2B5EF4-FFF2-40B4-BE49-F238E27FC236}">
                <a16:creationId xmlns:a16="http://schemas.microsoft.com/office/drawing/2014/main" id="{4CD6ED61-CD3C-439B-9419-0848868DC2E9}"/>
              </a:ext>
            </a:extLst>
          </p:cNvPr>
          <p:cNvSpPr>
            <a:spLocks noChangeArrowheads="1"/>
          </p:cNvSpPr>
          <p:nvPr/>
        </p:nvSpPr>
        <p:spPr bwMode="auto">
          <a:xfrm>
            <a:off x="2526632" y="3681361"/>
            <a:ext cx="6051884" cy="8382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accent6">
                    <a:lumMod val="50000"/>
                  </a:schemeClr>
                </a:solidFill>
                <a:latin typeface="Times New Roman" panose="02020603050405020304" pitchFamily="18" charset="0"/>
              </a:rPr>
              <a:t>37 : 42 = 0,8809 … = 88,09%</a:t>
            </a:r>
          </a:p>
        </p:txBody>
      </p:sp>
      <p:sp>
        <p:nvSpPr>
          <p:cNvPr id="5" name="TextBox 4">
            <a:extLst>
              <a:ext uri="{FF2B5EF4-FFF2-40B4-BE49-F238E27FC236}">
                <a16:creationId xmlns:a16="http://schemas.microsoft.com/office/drawing/2014/main" id="{050E0231-AC20-40F5-87F0-7C23A8EB33AC}"/>
              </a:ext>
            </a:extLst>
          </p:cNvPr>
          <p:cNvSpPr txBox="1"/>
          <p:nvPr/>
        </p:nvSpPr>
        <p:spPr>
          <a:xfrm>
            <a:off x="4872789" y="5967663"/>
            <a:ext cx="198521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Ngoài chuẩn</a:t>
            </a:r>
          </a:p>
        </p:txBody>
      </p:sp>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grpId="1" nodeType="clickEffect">
                                  <p:stCondLst>
                                    <p:cond delay="0"/>
                                  </p:stCondLst>
                                  <p:childTnLst>
                                    <p:animEffect transition="out" filter="box(in)">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heckerboard(across)">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amond(in)">
                                      <p:cBhvr>
                                        <p:cTn id="4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animBg="1"/>
      <p:bldP spid="13" grpId="0"/>
      <p:bldP spid="13" grpId="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F170EB-E545-4743-8AFA-4AC5DC8A2AA5}"/>
              </a:ext>
            </a:extLst>
          </p:cNvPr>
          <p:cNvSpPr/>
          <p:nvPr/>
        </p:nvSpPr>
        <p:spPr>
          <a:xfrm>
            <a:off x="1612232" y="1"/>
            <a:ext cx="9625263" cy="1780674"/>
          </a:xfrm>
          <a:prstGeom prst="roundRect">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en-US" altLang="en-US" sz="3200" b="1">
                <a:solidFill>
                  <a:schemeClr val="bg1"/>
                </a:solidFill>
                <a:latin typeface="Times New Roman" panose="02020603050405020304" pitchFamily="18" charset="0"/>
              </a:rPr>
              <a:t>b) Một tổ sản xuất làm được 1200 sản phẩm, trong đó anh Ba làm được 126 sản phẩm. Hỏi anh Ba làm được bao nhiêu phần trăm số sản phẩm của tổ?</a:t>
            </a:r>
          </a:p>
        </p:txBody>
      </p:sp>
      <p:sp>
        <p:nvSpPr>
          <p:cNvPr id="3" name="Oval 2">
            <a:extLst>
              <a:ext uri="{FF2B5EF4-FFF2-40B4-BE49-F238E27FC236}">
                <a16:creationId xmlns:a16="http://schemas.microsoft.com/office/drawing/2014/main" id="{92CE9815-0DB0-497A-8DCF-F552088E4F34}"/>
              </a:ext>
            </a:extLst>
          </p:cNvPr>
          <p:cNvSpPr/>
          <p:nvPr/>
        </p:nvSpPr>
        <p:spPr>
          <a:xfrm>
            <a:off x="-4007" y="0"/>
            <a:ext cx="1616239" cy="9384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Bài 1</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13">
            <a:extLst>
              <a:ext uri="{FF2B5EF4-FFF2-40B4-BE49-F238E27FC236}">
                <a16:creationId xmlns:a16="http://schemas.microsoft.com/office/drawing/2014/main" id="{41B63545-D001-466A-86CC-16D8EADD149D}"/>
              </a:ext>
            </a:extLst>
          </p:cNvPr>
          <p:cNvSpPr txBox="1">
            <a:spLocks noChangeArrowheads="1"/>
          </p:cNvSpPr>
          <p:nvPr/>
        </p:nvSpPr>
        <p:spPr bwMode="auto">
          <a:xfrm>
            <a:off x="1864894" y="5077326"/>
            <a:ext cx="9144000" cy="9540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latin typeface="Times New Roman" panose="02020603050405020304" pitchFamily="18" charset="0"/>
              </a:rPr>
              <a:t>126 : 1200  = 0,105</a:t>
            </a:r>
          </a:p>
          <a:p>
            <a:pPr algn="ctr" eaLnBrk="1" hangingPunct="1">
              <a:spcBef>
                <a:spcPct val="0"/>
              </a:spcBef>
              <a:buFontTx/>
              <a:buNone/>
            </a:pPr>
            <a:r>
              <a:rPr lang="en-US" altLang="en-US" sz="2800" b="1">
                <a:latin typeface="Times New Roman" panose="02020603050405020304" pitchFamily="18" charset="0"/>
              </a:rPr>
              <a:t>0,105 = 10,5 %</a:t>
            </a:r>
          </a:p>
        </p:txBody>
      </p:sp>
      <p:sp>
        <p:nvSpPr>
          <p:cNvPr id="5" name="TextBox 4">
            <a:extLst>
              <a:ext uri="{FF2B5EF4-FFF2-40B4-BE49-F238E27FC236}">
                <a16:creationId xmlns:a16="http://schemas.microsoft.com/office/drawing/2014/main" id="{C6874EA8-D96B-49EF-BD3F-30AF01BE0222}"/>
              </a:ext>
            </a:extLst>
          </p:cNvPr>
          <p:cNvSpPr txBox="1">
            <a:spLocks noChangeArrowheads="1"/>
          </p:cNvSpPr>
          <p:nvPr/>
        </p:nvSpPr>
        <p:spPr bwMode="auto">
          <a:xfrm>
            <a:off x="188494" y="1672725"/>
            <a:ext cx="1676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u="sng">
                <a:solidFill>
                  <a:srgbClr val="C00000"/>
                </a:solidFill>
                <a:latin typeface="Times New Roman" panose="02020603050405020304" pitchFamily="18" charset="0"/>
                <a:cs typeface="Times New Roman" panose="02020603050405020304" pitchFamily="18" charset="0"/>
              </a:rPr>
              <a:t>Tóm tắt:</a:t>
            </a:r>
          </a:p>
        </p:txBody>
      </p:sp>
      <p:sp>
        <p:nvSpPr>
          <p:cNvPr id="6" name="TextBox 5">
            <a:extLst>
              <a:ext uri="{FF2B5EF4-FFF2-40B4-BE49-F238E27FC236}">
                <a16:creationId xmlns:a16="http://schemas.microsoft.com/office/drawing/2014/main" id="{3E52AD45-1510-4A93-9725-5BFD32819D64}"/>
              </a:ext>
            </a:extLst>
          </p:cNvPr>
          <p:cNvSpPr txBox="1">
            <a:spLocks noChangeArrowheads="1"/>
          </p:cNvSpPr>
          <p:nvPr/>
        </p:nvSpPr>
        <p:spPr bwMode="auto">
          <a:xfrm>
            <a:off x="99848" y="2234113"/>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Một tổ sản xuất    : 1200 sản phẩm</a:t>
            </a:r>
          </a:p>
        </p:txBody>
      </p:sp>
      <p:sp>
        <p:nvSpPr>
          <p:cNvPr id="7" name="TextBox 6">
            <a:extLst>
              <a:ext uri="{FF2B5EF4-FFF2-40B4-BE49-F238E27FC236}">
                <a16:creationId xmlns:a16="http://schemas.microsoft.com/office/drawing/2014/main" id="{AA0C0145-0238-45EB-96EC-47D9C02353E5}"/>
              </a:ext>
            </a:extLst>
          </p:cNvPr>
          <p:cNvSpPr txBox="1">
            <a:spLocks noChangeArrowheads="1"/>
          </p:cNvSpPr>
          <p:nvPr/>
        </p:nvSpPr>
        <p:spPr bwMode="auto">
          <a:xfrm>
            <a:off x="176048" y="2724651"/>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Anh Ba làm được : 126 sản phẩm</a:t>
            </a:r>
          </a:p>
        </p:txBody>
      </p:sp>
      <p:sp>
        <p:nvSpPr>
          <p:cNvPr id="8" name="TextBox 7">
            <a:extLst>
              <a:ext uri="{FF2B5EF4-FFF2-40B4-BE49-F238E27FC236}">
                <a16:creationId xmlns:a16="http://schemas.microsoft.com/office/drawing/2014/main" id="{9C0721F9-1208-41E8-9CED-EEA0506AB305}"/>
              </a:ext>
            </a:extLst>
          </p:cNvPr>
          <p:cNvSpPr txBox="1">
            <a:spLocks noChangeArrowheads="1"/>
          </p:cNvSpPr>
          <p:nvPr/>
        </p:nvSpPr>
        <p:spPr bwMode="auto">
          <a:xfrm>
            <a:off x="60161" y="3200901"/>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Anh Ba làm được:...? % sản phẩm của tổ?</a:t>
            </a:r>
          </a:p>
        </p:txBody>
      </p:sp>
      <p:sp>
        <p:nvSpPr>
          <p:cNvPr id="9" name="Rectangle 14">
            <a:extLst>
              <a:ext uri="{FF2B5EF4-FFF2-40B4-BE49-F238E27FC236}">
                <a16:creationId xmlns:a16="http://schemas.microsoft.com/office/drawing/2014/main" id="{A31E30DF-6377-443F-B1BA-F583FA9A4A8B}"/>
              </a:ext>
            </a:extLst>
          </p:cNvPr>
          <p:cNvSpPr>
            <a:spLocks noChangeArrowheads="1"/>
          </p:cNvSpPr>
          <p:nvPr/>
        </p:nvSpPr>
        <p:spPr bwMode="auto">
          <a:xfrm>
            <a:off x="5659019" y="3615239"/>
            <a:ext cx="134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i="1" u="sng">
                <a:solidFill>
                  <a:srgbClr val="C00000"/>
                </a:solidFill>
                <a:latin typeface="Times New Roman" panose="02020603050405020304" pitchFamily="18" charset="0"/>
                <a:cs typeface="Times New Roman" panose="02020603050405020304" pitchFamily="18" charset="0"/>
              </a:rPr>
              <a:t>Bài giải</a:t>
            </a:r>
          </a:p>
        </p:txBody>
      </p:sp>
      <p:sp>
        <p:nvSpPr>
          <p:cNvPr id="10" name="Rectangle 15">
            <a:extLst>
              <a:ext uri="{FF2B5EF4-FFF2-40B4-BE49-F238E27FC236}">
                <a16:creationId xmlns:a16="http://schemas.microsoft.com/office/drawing/2014/main" id="{4E8590F7-2B42-41DD-A415-D00FB6EB0C60}"/>
              </a:ext>
            </a:extLst>
          </p:cNvPr>
          <p:cNvSpPr>
            <a:spLocks noChangeArrowheads="1"/>
          </p:cNvSpPr>
          <p:nvPr/>
        </p:nvSpPr>
        <p:spPr bwMode="auto">
          <a:xfrm>
            <a:off x="1864894" y="4139114"/>
            <a:ext cx="9144000" cy="9540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B19C8"/>
                </a:solidFill>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Tỉ số phần trăm số sản phẩm của anh Ba và số sản phẩm của tổ là:</a:t>
            </a:r>
          </a:p>
        </p:txBody>
      </p:sp>
      <p:sp>
        <p:nvSpPr>
          <p:cNvPr id="11" name="Rectangle 16">
            <a:extLst>
              <a:ext uri="{FF2B5EF4-FFF2-40B4-BE49-F238E27FC236}">
                <a16:creationId xmlns:a16="http://schemas.microsoft.com/office/drawing/2014/main" id="{16DC68F3-9479-4AFC-9482-12C0EE455F2B}"/>
              </a:ext>
            </a:extLst>
          </p:cNvPr>
          <p:cNvSpPr>
            <a:spLocks noChangeArrowheads="1"/>
          </p:cNvSpPr>
          <p:nvPr/>
        </p:nvSpPr>
        <p:spPr bwMode="auto">
          <a:xfrm>
            <a:off x="6772191" y="5989302"/>
            <a:ext cx="2517775" cy="5238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Đáp số: 10,5 %</a:t>
            </a:r>
          </a:p>
        </p:txBody>
      </p:sp>
      <p:pic>
        <p:nvPicPr>
          <p:cNvPr id="12" name="Picture 4">
            <a:extLst>
              <a:ext uri="{FF2B5EF4-FFF2-40B4-BE49-F238E27FC236}">
                <a16:creationId xmlns:a16="http://schemas.microsoft.com/office/drawing/2014/main" id="{EC59B6A1-AE37-4AF6-A492-E1DDF2757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5173" y="2986588"/>
            <a:ext cx="3060383" cy="4114800"/>
          </a:xfrm>
          <a:prstGeom prst="rect">
            <a:avLst/>
          </a:prstGeom>
        </p:spPr>
      </p:pic>
    </p:spTree>
    <p:extLst>
      <p:ext uri="{BB962C8B-B14F-4D97-AF65-F5344CB8AC3E}">
        <p14:creationId xmlns:p14="http://schemas.microsoft.com/office/powerpoint/2010/main" val="284288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3"/>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ox(i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ox(in)">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ox(i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7360684D-F391-46F4-BEA2-E0DBBD960B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41929" y="2062277"/>
            <a:ext cx="3235262" cy="4114800"/>
          </a:xfrm>
          <a:prstGeom prst="rect">
            <a:avLst/>
          </a:prstGeom>
        </p:spPr>
      </p:pic>
      <p:pic>
        <p:nvPicPr>
          <p:cNvPr id="19" name="图片 18">
            <a:extLst>
              <a:ext uri="{FF2B5EF4-FFF2-40B4-BE49-F238E27FC236}">
                <a16:creationId xmlns:a16="http://schemas.microsoft.com/office/drawing/2014/main" id="{F6CEB946-0D8C-46BE-A681-EC9117B8A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4043" y="374639"/>
            <a:ext cx="1686256" cy="1201457"/>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44" y="5024748"/>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07512" y="-1933152"/>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1414" y="-3609894"/>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sp>
        <p:nvSpPr>
          <p:cNvPr id="20" name="Cloud 19">
            <a:extLst>
              <a:ext uri="{FF2B5EF4-FFF2-40B4-BE49-F238E27FC236}">
                <a16:creationId xmlns:a16="http://schemas.microsoft.com/office/drawing/2014/main" id="{73F6F1D4-D655-484B-9119-763D236697DC}"/>
              </a:ext>
            </a:extLst>
          </p:cNvPr>
          <p:cNvSpPr/>
          <p:nvPr/>
        </p:nvSpPr>
        <p:spPr>
          <a:xfrm>
            <a:off x="701371" y="686944"/>
            <a:ext cx="7340558"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Cùng xem bạn gấu tìm được ai đi cùng mình nào?</a:t>
            </a:r>
          </a:p>
        </p:txBody>
      </p:sp>
      <p:sp>
        <p:nvSpPr>
          <p:cNvPr id="18" name="Cloud 17">
            <a:extLst>
              <a:ext uri="{FF2B5EF4-FFF2-40B4-BE49-F238E27FC236}">
                <a16:creationId xmlns:a16="http://schemas.microsoft.com/office/drawing/2014/main" id="{586D2EFF-EBCB-4FC6-B47E-011EB4B19797}"/>
              </a:ext>
            </a:extLst>
          </p:cNvPr>
          <p:cNvSpPr/>
          <p:nvPr/>
        </p:nvSpPr>
        <p:spPr>
          <a:xfrm>
            <a:off x="853771" y="839344"/>
            <a:ext cx="7340558" cy="320222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Bây giờ Gấu và Thỏ lại lên đường tìm tiếp xem có bạn nào cùng đi nữa không nhé!</a:t>
            </a:r>
          </a:p>
        </p:txBody>
      </p:sp>
    </p:spTree>
    <p:extLst>
      <p:ext uri="{BB962C8B-B14F-4D97-AF65-F5344CB8AC3E}">
        <p14:creationId xmlns:p14="http://schemas.microsoft.com/office/powerpoint/2010/main" val="379196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0"/>
                                        <p:tgtEl>
                                          <p:spTgt spid="14"/>
                                        </p:tgtEl>
                                      </p:cBhvr>
                                    </p:animEffect>
                                    <p:anim calcmode="lin" valueType="num">
                                      <p:cBhvr>
                                        <p:cTn id="20" dur="1500" fill="hold"/>
                                        <p:tgtEl>
                                          <p:spTgt spid="14"/>
                                        </p:tgtEl>
                                        <p:attrNameLst>
                                          <p:attrName>ppt_x</p:attrName>
                                        </p:attrNameLst>
                                      </p:cBhvr>
                                      <p:tavLst>
                                        <p:tav tm="0">
                                          <p:val>
                                            <p:strVal val="#ppt_x"/>
                                          </p:val>
                                        </p:tav>
                                        <p:tav tm="100000">
                                          <p:val>
                                            <p:strVal val="#ppt_x"/>
                                          </p:val>
                                        </p:tav>
                                      </p:tavLst>
                                    </p:anim>
                                    <p:anim calcmode="lin" valueType="num">
                                      <p:cBhvr>
                                        <p:cTn id="21" dur="15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1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TotalTime>
  <Words>1029</Words>
  <Application>Microsoft Office PowerPoint</Application>
  <PresentationFormat>Màn hình rộng</PresentationFormat>
  <Paragraphs>109</Paragraphs>
  <Slides>18</Slides>
  <Notes>0</Notes>
  <HiddenSlides>0</HiddenSlides>
  <MMClips>3</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18</vt:i4>
      </vt:variant>
    </vt:vector>
  </HeadingPairs>
  <TitlesOfParts>
    <vt:vector size="27" baseType="lpstr">
      <vt:lpstr>等线</vt:lpstr>
      <vt:lpstr>UTM Bell</vt:lpstr>
      <vt:lpstr>Arial</vt:lpstr>
      <vt:lpstr>UTM Agin</vt:lpstr>
      <vt:lpstr>Times New Roman</vt:lpstr>
      <vt:lpstr>UTM Colossalis</vt:lpstr>
      <vt:lpstr>UTM Deutsch Gothic</vt:lpstr>
      <vt:lpstr>UTM Cooper Black</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anh bich</cp:lastModifiedBy>
  <cp:revision>26</cp:revision>
  <dcterms:created xsi:type="dcterms:W3CDTF">2021-07-02T00:58:11Z</dcterms:created>
  <dcterms:modified xsi:type="dcterms:W3CDTF">2021-12-22T14:35:30Z</dcterms:modified>
</cp:coreProperties>
</file>