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22"/>
  </p:notesMasterIdLst>
  <p:sldIdLst>
    <p:sldId id="257" r:id="rId4"/>
    <p:sldId id="258" r:id="rId5"/>
    <p:sldId id="260" r:id="rId6"/>
    <p:sldId id="261" r:id="rId7"/>
    <p:sldId id="262" r:id="rId8"/>
    <p:sldId id="263" r:id="rId9"/>
    <p:sldId id="269" r:id="rId10"/>
    <p:sldId id="264" r:id="rId11"/>
    <p:sldId id="270" r:id="rId12"/>
    <p:sldId id="271" r:id="rId13"/>
    <p:sldId id="272" r:id="rId14"/>
    <p:sldId id="265" r:id="rId15"/>
    <p:sldId id="266" r:id="rId16"/>
    <p:sldId id="268" r:id="rId17"/>
    <p:sldId id="273" r:id="rId18"/>
    <p:sldId id="274" r:id="rId19"/>
    <p:sldId id="27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4D30-D746-49A0-A9EE-F0C750D3D39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9D6E-45CD-4776-B506-B5DDC016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7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6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9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8587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614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699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52543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763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795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501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030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95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469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597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776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31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166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091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5160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480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823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48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6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75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990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0635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217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65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50800" y="1550035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4512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4" y="0"/>
            <a:ext cx="11514518" cy="6684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722" y="782511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UTM Avo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4106" y="678879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10330" y="678879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6205" y="1237679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22" y="2153477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722" y="2705039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83610" y="2705039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22" y="3584532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8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722" y="4184625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9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6250" y="3966922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10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135" y="5067999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11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751" y="5596974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12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91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4" y="0"/>
            <a:ext cx="11514518" cy="66847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1034" y="782511"/>
            <a:ext cx="558800" cy="55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UTM Avo" pitchFamily="18" charset="0"/>
              </a:rPr>
              <a:t>Đ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034" y="2312607"/>
            <a:ext cx="558800" cy="55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Đ</a:t>
            </a:r>
            <a:r>
              <a:rPr lang="en-US" b="1" dirty="0">
                <a:solidFill>
                  <a:srgbClr val="FF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034" y="4219278"/>
            <a:ext cx="558800" cy="55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Đ</a:t>
            </a:r>
            <a:r>
              <a:rPr lang="en-US" b="1" dirty="0">
                <a:solidFill>
                  <a:srgbClr val="FF0000"/>
                </a:solidFill>
                <a:latin typeface="UTM Avo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9411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55348" y="1446282"/>
            <a:ext cx="6418852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1. Ai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thắng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ván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cờ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6832" y="3539462"/>
            <a:ext cx="4835380" cy="7567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b. </a:t>
            </a:r>
            <a:r>
              <a:rPr lang="en-US" sz="4000" dirty="0" err="1" smtClean="0">
                <a:latin typeface="UTM Avo" panose="02040603050506020204" pitchFamily="18" charset="0"/>
              </a:rPr>
              <a:t>Thỏ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mẹ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thắng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969714" y="213868"/>
            <a:ext cx="4599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TÌM HIỂU BÀI</a:t>
            </a:r>
            <a:endParaRPr lang="en-US" alt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658" y="3556277"/>
            <a:ext cx="4835380" cy="7567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a. </a:t>
            </a:r>
            <a:r>
              <a:rPr lang="en-US" sz="4000" dirty="0" err="1" smtClean="0">
                <a:latin typeface="UTM Avo" panose="02040603050506020204" pitchFamily="18" charset="0"/>
              </a:rPr>
              <a:t>Thỏ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bố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thắng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6832" y="3531272"/>
            <a:ext cx="4835380" cy="756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b.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Thỏ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thắng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4300" y="60518"/>
            <a:ext cx="1207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UTM Avo" panose="02040603050506020204" pitchFamily="18" charset="0"/>
              </a:rPr>
              <a:t>2.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Thỏ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con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muốn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gì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?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Chọn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hai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tranh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thích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hợp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để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trả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3200" b="1" dirty="0" err="1" smtClean="0">
                <a:latin typeface="UTM Avo" panose="02040603050506020204" pitchFamily="18" charset="0"/>
              </a:rPr>
              <a:t>lời</a:t>
            </a:r>
            <a:r>
              <a:rPr lang="en-US" altLang="en-US" sz="3200" b="1" dirty="0" smtClean="0">
                <a:latin typeface="UTM Avo" panose="02040603050506020204" pitchFamily="18" charset="0"/>
              </a:rPr>
              <a:t>:</a:t>
            </a:r>
            <a:endParaRPr lang="en-US" altLang="en-US" sz="3200" b="1" dirty="0">
              <a:latin typeface="UTM Avo" panose="020406030505060202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" y="686375"/>
            <a:ext cx="4470400" cy="30063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" y="3834932"/>
            <a:ext cx="4470400" cy="302306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686375"/>
            <a:ext cx="4470400" cy="300631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3834932"/>
            <a:ext cx="4470400" cy="3023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1725" y="3028227"/>
            <a:ext cx="641731" cy="615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9550" y="3064803"/>
            <a:ext cx="621538" cy="615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21918" y="6233133"/>
            <a:ext cx="621538" cy="615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9550" y="6242304"/>
            <a:ext cx="621538" cy="615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21918" y="6261581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UTM Avo" pitchFamily="18" charset="0"/>
              </a:rPr>
              <a:t>X</a:t>
            </a:r>
            <a:endParaRPr lang="en-US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9550" y="6290029"/>
            <a:ext cx="5588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UTM Avo" pitchFamily="18" charset="0"/>
              </a:rPr>
              <a:t>X</a:t>
            </a:r>
            <a:endParaRPr lang="en-US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5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" y="320167"/>
            <a:ext cx="11350752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“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ấm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áp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4847" y="2279904"/>
            <a:ext cx="6559297" cy="835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yêu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4847" y="3722578"/>
            <a:ext cx="6559297" cy="835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 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4847" y="2279904"/>
            <a:ext cx="6559297" cy="83531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yêu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91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1811730" y="469900"/>
            <a:ext cx="9448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172" y="2048256"/>
            <a:ext cx="9241536" cy="2353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hạnh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phúc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áp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mọi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vui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3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8287" y="174706"/>
            <a:ext cx="4937761" cy="835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LUYỆN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ĐỌC PHÂN VAI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718302" y="1603756"/>
            <a:ext cx="71577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vật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3439" y="3188370"/>
            <a:ext cx="4072129" cy="83531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dẫn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66816" y="3188370"/>
            <a:ext cx="2097024" cy="83531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27519" y="3188370"/>
            <a:ext cx="2097024" cy="83531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4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493968" y="685800"/>
            <a:ext cx="3062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DẶN DÒ</a:t>
            </a:r>
            <a:endParaRPr lang="en-US" alt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805269" y="2319020"/>
            <a:ext cx="106426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1" dirty="0" err="1" smtClean="0">
                <a:latin typeface="UTM Avo" panose="02040603050506020204" pitchFamily="18" charset="0"/>
              </a:rPr>
              <a:t>Đọc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(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hoặc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kể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cho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người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thân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nghe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câu</a:t>
            </a:r>
            <a:endParaRPr lang="en-US" altLang="en-US" sz="4000" b="1" dirty="0" smtClean="0">
              <a:latin typeface="UTM Avo" panose="02040603050506020204" pitchFamily="18" charset="0"/>
            </a:endParaRPr>
          </a:p>
          <a:p>
            <a:pPr eaLnBrk="1" hangingPunct="1"/>
            <a:r>
              <a:rPr lang="en-US" altLang="en-US" sz="4000" b="1" dirty="0" err="1" smtClean="0">
                <a:latin typeface="UTM Avo" panose="02040603050506020204" pitchFamily="18" charset="0"/>
              </a:rPr>
              <a:t>chuyện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em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vừa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 smtClean="0">
                <a:latin typeface="UTM Avo" panose="02040603050506020204" pitchFamily="18" charset="0"/>
              </a:rPr>
              <a:t>học</a:t>
            </a:r>
            <a:r>
              <a:rPr lang="en-US" altLang="en-US" sz="4000" b="1" dirty="0" smtClean="0"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093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958167" y="39602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2592379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altLang="en-US" sz="6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745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7642" y="1558608"/>
            <a:ext cx="7031092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Đọc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đoạn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1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bài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tập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đọc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“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Hoa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kết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trái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”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93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Kể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tên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các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loài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hoa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có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đọc</a:t>
            </a:r>
            <a:r>
              <a:rPr lang="en-US" altLang="en-US" sz="40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smtClean="0">
                <a:solidFill>
                  <a:srgbClr val="FFFFFF"/>
                </a:solidFill>
                <a:latin typeface="UTM Avo" panose="02040603050506020204" charset="0"/>
              </a:rPr>
              <a:t>“</a:t>
            </a:r>
            <a:r>
              <a:rPr lang="en-US" altLang="en-US" sz="4000" dirty="0" err="1" smtClean="0">
                <a:solidFill>
                  <a:srgbClr val="FFFFFF"/>
                </a:solidFill>
                <a:latin typeface="UTM Avo" panose="02040603050506020204" charset="0"/>
              </a:rPr>
              <a:t>Hoa</a:t>
            </a:r>
            <a:r>
              <a:rPr lang="en-US" altLang="en-US" sz="40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UTM Avo" panose="02040603050506020204" charset="0"/>
              </a:rPr>
              <a:t>kết</a:t>
            </a:r>
            <a:r>
              <a:rPr lang="en-US" altLang="en-US" sz="40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UTM Avo" panose="02040603050506020204" charset="0"/>
              </a:rPr>
              <a:t>trái</a:t>
            </a:r>
            <a:r>
              <a:rPr lang="en-US" altLang="en-US" sz="4000" dirty="0" smtClean="0">
                <a:solidFill>
                  <a:srgbClr val="FFFFFF"/>
                </a:solidFill>
                <a:latin typeface="UTM Avo" panose="02040603050506020204" charset="0"/>
              </a:rPr>
              <a:t>”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850" y="3336201"/>
            <a:ext cx="9804287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hoa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cà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hoa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mướp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hoa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lựu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hoa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vừng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 err="1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h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oa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đỗ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mận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3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9896" y="1455738"/>
            <a:ext cx="7031092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Đọc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đoạn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2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bài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tập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đọc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</a:p>
          <a:p>
            <a:pPr lvl="0" algn="ctr">
              <a:defRPr/>
            </a:pP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“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Hoa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kết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trái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12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3371" y="1584005"/>
            <a:ext cx="10306026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Bài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thơ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khuyên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các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bạn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nhỏ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điều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gì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462" y="3312635"/>
            <a:ext cx="8453438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20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thơ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khuyên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bạn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nhỏ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đừng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hái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tươi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để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kết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trái</a:t>
            </a:r>
            <a:r>
              <a:rPr lang="en-US" altLang="en-US" sz="32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53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410209"/>
            <a:ext cx="10472928" cy="53784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39136" y="109728"/>
            <a:ext cx="6604000" cy="150810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Tập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endParaRPr kumimoji="0" lang="en-US" altLang="en-US" sz="36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baseline="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Ngôi</a:t>
            </a:r>
            <a:r>
              <a:rPr lang="en-US" alt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ấ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lang="en-US" alt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áp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7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81811"/>
            <a:ext cx="11669486" cy="66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3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33790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dirty="0" err="1">
                <a:latin typeface="UTM Avo" panose="02040603050506020204" pitchFamily="18" charset="0"/>
              </a:rPr>
              <a:t>Luyện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đọc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từ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 smtClean="0">
                <a:latin typeface="UTM Avo" panose="02040603050506020204" pitchFamily="18" charset="0"/>
              </a:rPr>
              <a:t>ngữ</a:t>
            </a:r>
            <a:r>
              <a:rPr lang="en-US" altLang="en-US" sz="2800" dirty="0" smtClean="0">
                <a:latin typeface="UTM Avo" panose="02040603050506020204" pitchFamily="18" charset="0"/>
              </a:rPr>
              <a:t> </a:t>
            </a:r>
            <a:endParaRPr lang="en-US" altLang="en-US" sz="2800" dirty="0">
              <a:latin typeface="UTM Avo" panose="02040603050506020204" pitchFamily="18" charset="0"/>
            </a:endParaRPr>
          </a:p>
        </p:txBody>
      </p:sp>
      <p:grpSp>
        <p:nvGrpSpPr>
          <p:cNvPr id="18436" name="Group 16"/>
          <p:cNvGrpSpPr>
            <a:grpSpLocks/>
          </p:cNvGrpSpPr>
          <p:nvPr/>
        </p:nvGrpSpPr>
        <p:grpSpPr bwMode="auto">
          <a:xfrm>
            <a:off x="2062162" y="1689100"/>
            <a:ext cx="8501224" cy="4341920"/>
            <a:chOff x="5895847" y="1814754"/>
            <a:chExt cx="4222986" cy="4342759"/>
          </a:xfrm>
        </p:grpSpPr>
        <p:sp>
          <p:nvSpPr>
            <p:cNvPr id="18437" name="TextBox 8"/>
            <p:cNvSpPr txBox="1">
              <a:spLocks noChangeArrowheads="1"/>
            </p:cNvSpPr>
            <p:nvPr/>
          </p:nvSpPr>
          <p:spPr bwMode="auto">
            <a:xfrm>
              <a:off x="5895847" y="1814754"/>
              <a:ext cx="1590355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giao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hẹn</a:t>
              </a:r>
              <a:endPara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8354090" y="1825262"/>
              <a:ext cx="1517893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làm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việc</a:t>
              </a:r>
              <a:endPara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5895847" y="2906198"/>
              <a:ext cx="1330763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nấu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ăn</a:t>
              </a:r>
              <a:endPara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0" name="TextBox 11"/>
            <p:cNvSpPr txBox="1">
              <a:spLocks noChangeArrowheads="1"/>
            </p:cNvSpPr>
            <p:nvPr/>
          </p:nvSpPr>
          <p:spPr bwMode="auto">
            <a:xfrm>
              <a:off x="5908368" y="4035495"/>
              <a:ext cx="1647688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làm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vườn</a:t>
              </a:r>
              <a:endPara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1" name="TextBox 12"/>
            <p:cNvSpPr txBox="1">
              <a:spLocks noChangeArrowheads="1"/>
            </p:cNvSpPr>
            <p:nvPr/>
          </p:nvSpPr>
          <p:spPr bwMode="auto">
            <a:xfrm>
              <a:off x="5902836" y="5221400"/>
              <a:ext cx="1318023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thỏ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thẻ</a:t>
              </a:r>
              <a:endPara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2" name="TextBox 13"/>
            <p:cNvSpPr txBox="1">
              <a:spLocks noChangeArrowheads="1"/>
            </p:cNvSpPr>
            <p:nvPr/>
          </p:nvSpPr>
          <p:spPr bwMode="auto">
            <a:xfrm>
              <a:off x="8354090" y="2906198"/>
              <a:ext cx="1764743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thích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lắm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endPara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3" name="TextBox 14"/>
            <p:cNvSpPr txBox="1">
              <a:spLocks noChangeArrowheads="1"/>
            </p:cNvSpPr>
            <p:nvPr/>
          </p:nvSpPr>
          <p:spPr bwMode="auto">
            <a:xfrm>
              <a:off x="8354090" y="4063633"/>
              <a:ext cx="1095507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vui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vẻ</a:t>
              </a:r>
              <a:endPara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4" name="TextBox 15"/>
            <p:cNvSpPr txBox="1">
              <a:spLocks noChangeArrowheads="1"/>
            </p:cNvSpPr>
            <p:nvPr/>
          </p:nvSpPr>
          <p:spPr bwMode="auto">
            <a:xfrm>
              <a:off x="8354090" y="5234005"/>
              <a:ext cx="1213709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ấm</a:t>
              </a:r>
              <a:r>
                <a:rPr lang="en-US" alt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áp</a:t>
              </a:r>
              <a:endParaRPr lang="en-US" altLang="en-US" sz="5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13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294</Words>
  <Application>Microsoft Office PowerPoint</Application>
  <PresentationFormat>Custom</PresentationFormat>
  <Paragraphs>62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2021-01-19T09:42:20Z</dcterms:created>
  <dcterms:modified xsi:type="dcterms:W3CDTF">2021-09-02T15:30:23Z</dcterms:modified>
</cp:coreProperties>
</file>