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1"/>
  </p:notesMasterIdLst>
  <p:sldIdLst>
    <p:sldId id="280" r:id="rId2"/>
    <p:sldId id="256" r:id="rId3"/>
    <p:sldId id="392" r:id="rId4"/>
    <p:sldId id="257" r:id="rId5"/>
    <p:sldId id="393" r:id="rId6"/>
    <p:sldId id="397" r:id="rId7"/>
    <p:sldId id="394" r:id="rId8"/>
    <p:sldId id="395" r:id="rId9"/>
    <p:sldId id="398" r:id="rId10"/>
  </p:sldIdLst>
  <p:sldSz cx="9144000" cy="5715000" type="screen16x10"/>
  <p:notesSz cx="6858000" cy="9144000"/>
  <p:embeddedFontLst>
    <p:embeddedFont>
      <p:font typeface="UTM Avo" pitchFamily="18" charset="0"/>
      <p:regular r:id="rId12"/>
      <p:bold r:id="rId13"/>
      <p:italic r:id="rId14"/>
      <p:boldItalic r:id="rId15"/>
    </p:embeddedFont>
    <p:embeddedFont>
      <p:font typeface="SimSun" pitchFamily="2" charset="-122"/>
      <p:regular r:id="rId16"/>
    </p:embeddedFont>
    <p:embeddedFont>
      <p:font typeface="Tahoma" pitchFamily="34" charset="0"/>
      <p:regular r:id="rId17"/>
      <p:bold r:id="rId18"/>
    </p:embeddedFont>
    <p:embeddedFont>
      <p:font typeface="Calibri" pitchFamily="34" charset="0"/>
      <p:regular r:id="rId19"/>
      <p:bold r:id="rId20"/>
      <p:italic r:id="rId21"/>
      <p:boldItalic r:id="rId22"/>
    </p:embeddedFont>
    <p:embeddedFont>
      <p:font typeface=".VnAvant" pitchFamily="34" charset="0"/>
      <p:regular r:id="rId23"/>
      <p:bold r:id="rId24"/>
      <p:italic r:id="rId25"/>
      <p:boldItalic r:id="rId26"/>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CC"/>
    <a:srgbClr val="0066CC"/>
    <a:srgbClr val="FF66FF"/>
    <a:srgbClr val="FFFF99"/>
    <a:srgbClr val="FFCCFF"/>
    <a:srgbClr val="99FFCC"/>
    <a:srgbClr val="00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1674" y="-30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1/18/2022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2022/1/18</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9944" y="130632"/>
            <a:ext cx="8360228" cy="1843314"/>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00CC"/>
                </a:solidFill>
                <a:latin typeface=".VnAvant" pitchFamily="34" charset="0"/>
                <a:ea typeface="Tahoma" pitchFamily="34" charset="0"/>
                <a:cs typeface="Tahoma" pitchFamily="34" charset="0"/>
              </a:rPr>
              <a:t>Bµi</a:t>
            </a:r>
            <a:r>
              <a:rPr lang="en-US" sz="4000" b="1" dirty="0" smtClean="0">
                <a:solidFill>
                  <a:srgbClr val="0000CC"/>
                </a:solidFill>
                <a:latin typeface=".VnAvant" pitchFamily="34" charset="0"/>
                <a:ea typeface="Tahoma" pitchFamily="34" charset="0"/>
                <a:cs typeface="Tahoma" pitchFamily="34" charset="0"/>
              </a:rPr>
              <a:t> 19</a:t>
            </a:r>
          </a:p>
          <a:p>
            <a:pPr algn="ctr"/>
            <a:r>
              <a:rPr lang="en-US" sz="4800" b="1" dirty="0" smtClean="0">
                <a:solidFill>
                  <a:srgbClr val="FF0000"/>
                </a:solidFill>
                <a:latin typeface="Arial" pitchFamily="34" charset="0"/>
                <a:ea typeface="Tahoma" pitchFamily="34" charset="0"/>
                <a:cs typeface="Arial" pitchFamily="34" charset="0"/>
              </a:rPr>
              <a:t>VƯỜN HOA TRƯỜNG EM</a:t>
            </a:r>
            <a:endParaRPr lang="en-US" sz="49600" b="1" dirty="0" smtClean="0">
              <a:solidFill>
                <a:srgbClr val="FF0000"/>
              </a:solidFill>
              <a:latin typeface="Arial" pitchFamily="34" charset="0"/>
              <a:ea typeface="Tahoma"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882" y="2116629"/>
            <a:ext cx="4117267" cy="3511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680361"/>
            <a:ext cx="8382000" cy="587032"/>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723315"/>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sz="2800" b="1" dirty="0" err="1">
                <a:solidFill>
                  <a:schemeClr val="bg1"/>
                </a:solidFill>
                <a:latin typeface="Arial" pitchFamily="34" charset="0"/>
                <a:cs typeface="Arial" pitchFamily="34" charset="0"/>
              </a:rPr>
              <a:t>Cùng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thăm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vườn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hoa</a:t>
            </a:r>
            <a:endParaRPr lang="vi-VN" altLang="en-US" sz="2800" b="1"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97776" y="1373661"/>
            <a:ext cx="5172498" cy="3967596"/>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nSpc>
                <a:spcPct val="150000"/>
              </a:lnSpc>
            </a:pPr>
            <a:r>
              <a:rPr lang="vi-VN" sz="2800" b="1" dirty="0">
                <a:latin typeface="Arial" pitchFamily="34" charset="0"/>
                <a:cs typeface="Arial" pitchFamily="34" charset="0"/>
              </a:rPr>
              <a:t>- Trong vườn có những loài hoa gì? </a:t>
            </a:r>
            <a:endParaRPr lang="en-US" sz="2800" b="1" dirty="0">
              <a:latin typeface="Arial" pitchFamily="34" charset="0"/>
              <a:cs typeface="Arial" pitchFamily="34" charset="0"/>
            </a:endParaRPr>
          </a:p>
          <a:p>
            <a:pPr>
              <a:lnSpc>
                <a:spcPct val="150000"/>
              </a:lnSpc>
            </a:pPr>
            <a:r>
              <a:rPr lang="vi-VN" sz="2800" b="1" dirty="0">
                <a:latin typeface="Arial" pitchFamily="34" charset="0"/>
                <a:cs typeface="Arial" pitchFamily="34" charset="0"/>
              </a:rPr>
              <a:t>- Mọi người trồng hoa để làm gì?</a:t>
            </a:r>
            <a:endParaRPr lang="en-US" sz="2800" b="1" dirty="0">
              <a:latin typeface="Arial" pitchFamily="34" charset="0"/>
              <a:cs typeface="Arial" pitchFamily="34" charset="0"/>
            </a:endParaRPr>
          </a:p>
          <a:p>
            <a:pPr>
              <a:lnSpc>
                <a:spcPct val="150000"/>
              </a:lnSpc>
            </a:pPr>
            <a:r>
              <a:rPr lang="en-US" sz="2800" b="1" dirty="0">
                <a:latin typeface="Arial" pitchFamily="34" charset="0"/>
                <a:cs typeface="Arial" pitchFamily="34" charset="0"/>
              </a:rPr>
              <a:t>- </a:t>
            </a:r>
            <a:r>
              <a:rPr lang="en-US" sz="2800" b="1" dirty="0" err="1">
                <a:latin typeface="Arial" pitchFamily="34" charset="0"/>
                <a:cs typeface="Arial" pitchFamily="34" charset="0"/>
              </a:rPr>
              <a:t>Để</a:t>
            </a:r>
            <a:r>
              <a:rPr lang="en-US" sz="2800" b="1" dirty="0">
                <a:latin typeface="Arial" pitchFamily="34" charset="0"/>
                <a:cs typeface="Arial" pitchFamily="34" charset="0"/>
              </a:rPr>
              <a:t> </a:t>
            </a:r>
            <a:r>
              <a:rPr lang="en-US" sz="2800" b="1" dirty="0" err="1">
                <a:latin typeface="Arial" pitchFamily="34" charset="0"/>
                <a:cs typeface="Arial" pitchFamily="34" charset="0"/>
              </a:rPr>
              <a:t>cây</a:t>
            </a:r>
            <a:r>
              <a:rPr lang="en-US" sz="2800" b="1" dirty="0">
                <a:latin typeface="Arial" pitchFamily="34" charset="0"/>
                <a:cs typeface="Arial" pitchFamily="34" charset="0"/>
              </a:rPr>
              <a:t> </a:t>
            </a:r>
            <a:r>
              <a:rPr lang="en-US" sz="2800" b="1" dirty="0" err="1">
                <a:latin typeface="Arial" pitchFamily="34" charset="0"/>
                <a:cs typeface="Arial" pitchFamily="34" charset="0"/>
              </a:rPr>
              <a:t>hoa</a:t>
            </a:r>
            <a:r>
              <a:rPr lang="en-US" sz="2800" b="1" dirty="0">
                <a:latin typeface="Arial" pitchFamily="34" charset="0"/>
                <a:cs typeface="Arial" pitchFamily="34" charset="0"/>
              </a:rPr>
              <a:t> </a:t>
            </a:r>
            <a:r>
              <a:rPr lang="en-US" sz="2800" b="1" dirty="0" err="1">
                <a:latin typeface="Arial" pitchFamily="34" charset="0"/>
                <a:cs typeface="Arial" pitchFamily="34" charset="0"/>
              </a:rPr>
              <a:t>tươi</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tốt</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chúng</a:t>
            </a:r>
            <a:r>
              <a:rPr lang="en-US" sz="2800" b="1" dirty="0" smtClean="0">
                <a:latin typeface="Arial" pitchFamily="34" charset="0"/>
                <a:cs typeface="Arial" pitchFamily="34" charset="0"/>
              </a:rPr>
              <a:t> </a:t>
            </a:r>
            <a:r>
              <a:rPr lang="en-US" sz="2800" b="1" dirty="0">
                <a:latin typeface="Arial" pitchFamily="34" charset="0"/>
                <a:cs typeface="Arial" pitchFamily="34" charset="0"/>
              </a:rPr>
              <a:t>ta </a:t>
            </a:r>
            <a:r>
              <a:rPr lang="en-US" sz="2800" b="1" dirty="0" err="1">
                <a:latin typeface="Arial" pitchFamily="34" charset="0"/>
                <a:cs typeface="Arial" pitchFamily="34" charset="0"/>
              </a:rPr>
              <a:t>cần</a:t>
            </a:r>
            <a:r>
              <a:rPr lang="en-US" sz="2800" b="1" dirty="0">
                <a:latin typeface="Arial" pitchFamily="34" charset="0"/>
                <a:cs typeface="Arial" pitchFamily="34" charset="0"/>
              </a:rPr>
              <a:t> </a:t>
            </a:r>
            <a:r>
              <a:rPr lang="en-US" sz="2800" b="1" dirty="0" err="1">
                <a:latin typeface="Arial" pitchFamily="34" charset="0"/>
                <a:cs typeface="Arial" pitchFamily="34" charset="0"/>
              </a:rPr>
              <a:t>làm</a:t>
            </a:r>
            <a:r>
              <a:rPr lang="en-US" sz="2800" b="1" dirty="0">
                <a:latin typeface="Arial" pitchFamily="34" charset="0"/>
                <a:cs typeface="Arial" pitchFamily="34" charset="0"/>
              </a:rPr>
              <a:t> </a:t>
            </a:r>
            <a:r>
              <a:rPr lang="en-US" sz="2800" b="1" dirty="0" err="1">
                <a:latin typeface="Arial" pitchFamily="34" charset="0"/>
                <a:cs typeface="Arial" pitchFamily="34" charset="0"/>
              </a:rPr>
              <a:t>gì</a:t>
            </a:r>
            <a:r>
              <a:rPr lang="en-US" sz="2800" b="1" dirty="0">
                <a:latin typeface="Arial" pitchFamily="34" charset="0"/>
                <a:cs typeface="Arial" pitchFamily="34" charset="0"/>
              </a:rPr>
              <a:t>?</a:t>
            </a:r>
            <a:endParaRPr lang="vi-VN" sz="28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1:</a:t>
            </a:r>
            <a:endParaRPr lang="vi-VN" sz="2800" b="1" dirty="0">
              <a:solidFill>
                <a:srgbClr val="FF0000"/>
              </a:solidFill>
              <a:latin typeface="Arial" pitchFamily="34" charset="0"/>
              <a:cs typeface="Arial" pitchFamily="34" charset="0"/>
            </a:endParaRP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828" y="1695716"/>
            <a:ext cx="3539092" cy="3018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8697319"/>
      </p:ext>
    </p:extLst>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70109" y="841832"/>
            <a:ext cx="8540061"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t>- Để quang cảnh trường học trở nên tươi đẹp hơn thì thầy cô giáo và các em HS có thể trồng thêm cây xanh, hoa. Mỗi thành viên trong trường đều có trách nhiệm chăm sóc, bảo vệ cây cối trong trường.</a:t>
            </a: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142448" y="63288"/>
            <a:ext cx="3676007"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Chăm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sóc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vườn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hoa</a:t>
            </a:r>
            <a:endParaRPr lang="en-US" sz="2800" b="1" dirty="0">
              <a:solidFill>
                <a:srgbClr val="006600"/>
              </a:solidFill>
              <a:latin typeface="Arial" pitchFamily="34" charset="0"/>
              <a:cs typeface="Arial" pitchFamily="34" charset="0"/>
            </a:endParaRPr>
          </a:p>
        </p:txBody>
      </p:sp>
      <p:pic>
        <p:nvPicPr>
          <p:cNvPr id="4" name="HDTN-1-Trang4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422" b="13439"/>
          <a:stretch/>
        </p:blipFill>
        <p:spPr>
          <a:xfrm>
            <a:off x="899885" y="1001486"/>
            <a:ext cx="7590971" cy="4383314"/>
          </a:xfrm>
          <a:prstGeom prst="rect">
            <a:avLst/>
          </a:prstGeom>
        </p:spPr>
      </p:pic>
    </p:spTree>
    <p:extLst>
      <p:ext uri="{BB962C8B-B14F-4D97-AF65-F5344CB8AC3E}">
        <p14:creationId xmlns:p14="http://schemas.microsoft.com/office/powerpoint/2010/main" val="19487805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10" name="Rounded Rectangle 9"/>
          <p:cNvSpPr/>
          <p:nvPr>
            <p:custDataLst>
              <p:tags r:id="rId2"/>
            </p:custDataLst>
          </p:nvPr>
        </p:nvSpPr>
        <p:spPr>
          <a:xfrm>
            <a:off x="107601" y="1373661"/>
            <a:ext cx="4872850" cy="3909539"/>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r>
              <a:rPr lang="en-US" sz="2000" b="1" dirty="0">
                <a:latin typeface="Arial" pitchFamily="34" charset="0"/>
                <a:cs typeface="Arial" pitchFamily="34" charset="0"/>
              </a:rPr>
              <a:t>+</a:t>
            </a:r>
            <a:r>
              <a:rPr lang="vi-VN" sz="2000" b="1" dirty="0">
                <a:latin typeface="Arial" pitchFamily="34" charset="0"/>
                <a:cs typeface="Arial" pitchFamily="34" charset="0"/>
              </a:rPr>
              <a:t> </a:t>
            </a:r>
            <a:r>
              <a:rPr lang="en-US" sz="2000" b="1" dirty="0" smtClean="0">
                <a:latin typeface="Arial" pitchFamily="34" charset="0"/>
                <a:cs typeface="Arial" pitchFamily="34" charset="0"/>
              </a:rPr>
              <a:t>P</a:t>
            </a:r>
            <a:r>
              <a:rPr lang="vi-VN" sz="2000" b="1" dirty="0" smtClean="0">
                <a:latin typeface="Arial" pitchFamily="34" charset="0"/>
                <a:cs typeface="Arial" pitchFamily="34" charset="0"/>
              </a:rPr>
              <a:t>hân </a:t>
            </a:r>
            <a:r>
              <a:rPr lang="vi-VN" sz="2000" b="1" dirty="0">
                <a:latin typeface="Arial" pitchFamily="34" charset="0"/>
                <a:cs typeface="Arial" pitchFamily="34" charset="0"/>
              </a:rPr>
              <a:t>công kế hoạch chăm sóc vườn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Chuẩn bị đồ dùng, dụng cụ để chăm sóc cây,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Thực hiện các việc chăm sóc cây,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Tự đánh giá kết quả của việc chăm sóc cây, hoa của bản thân và các bạn trong lớp.</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Chia sẻ về cảm xúc của em sau buổi thực hành chăm sóc cây, hoa.</a:t>
            </a:r>
            <a:endParaRPr lang="vi-VN" sz="20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142448" y="63288"/>
            <a:ext cx="3676007"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Chăm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sóc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vườn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hoa</a:t>
            </a:r>
            <a:endParaRPr lang="en-US" sz="2800" b="1" dirty="0">
              <a:solidFill>
                <a:srgbClr val="006600"/>
              </a:solidFill>
              <a:latin typeface="Arial" pitchFamily="34" charset="0"/>
              <a:cs typeface="Arial" pitchFamily="34" charset="0"/>
            </a:endParaRPr>
          </a:p>
        </p:txBody>
      </p:sp>
      <p:sp>
        <p:nvSpPr>
          <p:cNvPr id="3" name="Rectangle 2"/>
          <p:cNvSpPr/>
          <p:nvPr/>
        </p:nvSpPr>
        <p:spPr>
          <a:xfrm>
            <a:off x="3009521" y="806899"/>
            <a:ext cx="3448380" cy="461665"/>
          </a:xfrm>
          <a:prstGeom prst="rect">
            <a:avLst/>
          </a:prstGeom>
        </p:spPr>
        <p:txBody>
          <a:bodyPr wrap="none">
            <a:spAutoFit/>
          </a:bodyPr>
          <a:lstStyle/>
          <a:p>
            <a:pPr algn="ctr"/>
            <a:r>
              <a:rPr lang="en-US" sz="2400" b="1" dirty="0" smtClean="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Làm</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việc</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theo</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nhóm</a:t>
            </a:r>
            <a:r>
              <a:rPr lang="en-US" sz="2400" b="1" dirty="0">
                <a:solidFill>
                  <a:schemeClr val="bg1"/>
                </a:solidFill>
                <a:latin typeface="Arial" pitchFamily="34" charset="0"/>
                <a:cs typeface="Arial"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348" y="1923302"/>
            <a:ext cx="3889248" cy="2810256"/>
          </a:xfrm>
          <a:prstGeom prst="rect">
            <a:avLst/>
          </a:prstGeom>
        </p:spPr>
      </p:pic>
    </p:spTree>
    <p:extLst>
      <p:ext uri="{BB962C8B-B14F-4D97-AF65-F5344CB8AC3E}">
        <p14:creationId xmlns:p14="http://schemas.microsoft.com/office/powerpoint/2010/main" val="3267508846"/>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352768" y="1103090"/>
            <a:ext cx="8452975" cy="2525482"/>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t>- Để cây, hoa phát triển tươi tốt mỗi người cần thực hiện các công việc cụ thể để chăm sóc cây như: nhổ cỏ, tưới cây.</a:t>
            </a:r>
          </a:p>
        </p:txBody>
      </p:sp>
    </p:spTree>
    <p:extLst>
      <p:ext uri="{BB962C8B-B14F-4D97-AF65-F5344CB8AC3E}">
        <p14:creationId xmlns:p14="http://schemas.microsoft.com/office/powerpoint/2010/main" val="2004079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48342" y="14518"/>
            <a:ext cx="8382000" cy="595396"/>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464456" y="86694"/>
            <a:ext cx="8265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800" b="1" dirty="0">
                <a:solidFill>
                  <a:schemeClr val="bg1"/>
                </a:solidFill>
                <a:latin typeface="Arial" pitchFamily="34" charset="0"/>
                <a:cs typeface="Arial" pitchFamily="34" charset="0"/>
              </a:rPr>
              <a:t>EM THÍCH TRÒ CHƠI DÂN GIAN NÀO NHẤT?</a:t>
            </a:r>
            <a:endParaRPr lang="en-US" sz="2800" dirty="0">
              <a:solidFill>
                <a:schemeClr val="bg1"/>
              </a:solidFill>
              <a:latin typeface="Arial" pitchFamily="34" charset="0"/>
              <a:cs typeface="Arial" pitchFamily="34" charset="0"/>
            </a:endParaRPr>
          </a:p>
        </p:txBody>
      </p:sp>
      <p:sp>
        <p:nvSpPr>
          <p:cNvPr id="9" name="Rectangle 8"/>
          <p:cNvSpPr/>
          <p:nvPr/>
        </p:nvSpPr>
        <p:spPr>
          <a:xfrm>
            <a:off x="43833" y="837231"/>
            <a:ext cx="4978400" cy="4493538"/>
          </a:xfrm>
          <a:prstGeom prst="rect">
            <a:avLst/>
          </a:prstGeom>
        </p:spPr>
        <p:txBody>
          <a:bodyPr wrap="square">
            <a:spAutoFit/>
          </a:bodyPr>
          <a:lstStyle/>
          <a:p>
            <a:pPr algn="just"/>
            <a:r>
              <a:rPr lang="vi-VN" sz="2200" dirty="0">
                <a:solidFill>
                  <a:srgbClr val="C00000"/>
                </a:solidFill>
              </a:rPr>
              <a:t>+ Em có thích chơi các trò chơi dân gian không? </a:t>
            </a:r>
            <a:endParaRPr lang="en-US" sz="2200" dirty="0">
              <a:solidFill>
                <a:srgbClr val="C00000"/>
              </a:solidFill>
            </a:endParaRPr>
          </a:p>
          <a:p>
            <a:pPr algn="just"/>
            <a:r>
              <a:rPr lang="vi-VN" sz="2200" dirty="0">
                <a:solidFill>
                  <a:srgbClr val="C00000"/>
                </a:solidFill>
              </a:rPr>
              <a:t>+ Các hoạt động khi tham gia các trò chơi dân gian đem lại cho em những cảm nghĩ gì? </a:t>
            </a:r>
            <a:endParaRPr lang="en-US" sz="2200" dirty="0">
              <a:solidFill>
                <a:srgbClr val="C00000"/>
              </a:solidFill>
            </a:endParaRPr>
          </a:p>
          <a:p>
            <a:pPr algn="just"/>
            <a:r>
              <a:rPr lang="vi-VN" sz="2200" dirty="0" smtClean="0">
                <a:solidFill>
                  <a:srgbClr val="C00000"/>
                </a:solidFill>
              </a:rPr>
              <a:t>+</a:t>
            </a:r>
            <a:r>
              <a:rPr lang="en-US" sz="2200" dirty="0" smtClean="0">
                <a:solidFill>
                  <a:srgbClr val="C00000"/>
                </a:solidFill>
              </a:rPr>
              <a:t> </a:t>
            </a:r>
            <a:r>
              <a:rPr lang="vi-VN" sz="2200" dirty="0" smtClean="0">
                <a:solidFill>
                  <a:srgbClr val="C00000"/>
                </a:solidFill>
              </a:rPr>
              <a:t>Mong </a:t>
            </a:r>
            <a:r>
              <a:rPr lang="vi-VN" sz="2200" dirty="0">
                <a:solidFill>
                  <a:srgbClr val="C00000"/>
                </a:solidFill>
              </a:rPr>
              <a:t>muốn của em về việc tổ chức các trò chơi dân gian ở trường và ở nhà? </a:t>
            </a:r>
            <a:endParaRPr lang="en-US" sz="2200" dirty="0">
              <a:solidFill>
                <a:srgbClr val="C00000"/>
              </a:solidFill>
            </a:endParaRPr>
          </a:p>
          <a:p>
            <a:pPr algn="just"/>
            <a:r>
              <a:rPr lang="vi-VN" sz="2200" dirty="0" smtClean="0">
                <a:solidFill>
                  <a:srgbClr val="C00000"/>
                </a:solidFill>
              </a:rPr>
              <a:t>- </a:t>
            </a:r>
            <a:r>
              <a:rPr lang="en-US" sz="2200" dirty="0" smtClean="0">
                <a:solidFill>
                  <a:srgbClr val="C00000"/>
                </a:solidFill>
              </a:rPr>
              <a:t>N</a:t>
            </a:r>
            <a:r>
              <a:rPr lang="vi-VN" sz="2200" dirty="0" smtClean="0">
                <a:solidFill>
                  <a:srgbClr val="C00000"/>
                </a:solidFill>
              </a:rPr>
              <a:t>hận xét về các trò chơi dân gian: </a:t>
            </a:r>
            <a:endParaRPr lang="en-US" sz="2200" dirty="0" smtClean="0">
              <a:solidFill>
                <a:srgbClr val="C00000"/>
              </a:solidFill>
            </a:endParaRPr>
          </a:p>
          <a:p>
            <a:pPr algn="just"/>
            <a:r>
              <a:rPr lang="vi-VN" sz="2200" dirty="0" smtClean="0">
                <a:solidFill>
                  <a:srgbClr val="C00000"/>
                </a:solidFill>
              </a:rPr>
              <a:t>+ </a:t>
            </a:r>
            <a:r>
              <a:rPr lang="vi-VN" sz="2200" dirty="0">
                <a:solidFill>
                  <a:srgbClr val="C00000"/>
                </a:solidFill>
              </a:rPr>
              <a:t>Nhóm của em hoạt động có vui không? </a:t>
            </a:r>
            <a:endParaRPr lang="en-US" sz="2200" dirty="0" smtClean="0">
              <a:solidFill>
                <a:srgbClr val="C00000"/>
              </a:solidFill>
            </a:endParaRPr>
          </a:p>
          <a:p>
            <a:pPr algn="just"/>
            <a:r>
              <a:rPr lang="vi-VN" sz="2200" dirty="0" smtClean="0">
                <a:solidFill>
                  <a:srgbClr val="C00000"/>
                </a:solidFill>
              </a:rPr>
              <a:t>+ </a:t>
            </a:r>
            <a:r>
              <a:rPr lang="vi-VN" sz="2200" dirty="0">
                <a:solidFill>
                  <a:srgbClr val="C00000"/>
                </a:solidFill>
              </a:rPr>
              <a:t>Em thích vai trò nào trong mỗi trò chơi?</a:t>
            </a:r>
            <a:endParaRPr lang="en-US" sz="2200" dirty="0">
              <a:solidFill>
                <a:srgbClr val="C0000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004" y="1772413"/>
            <a:ext cx="3708109" cy="2593304"/>
          </a:xfrm>
          <a:prstGeom prst="rect">
            <a:avLst/>
          </a:prstGeom>
          <a:solidFill>
            <a:srgbClr val="FFFFFF">
              <a:shade val="85000"/>
            </a:srgbClr>
          </a:solidFill>
          <a:ln w="88900" cap="sq">
            <a:solidFill>
              <a:srgbClr val="FFFFFF"/>
            </a:solidFill>
            <a:miter lim="800000"/>
          </a:ln>
          <a:effectLst>
            <a:glow rad="1397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6904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heckerboard(across)">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heckerboard(across)">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heckerboard(across)">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checkerboard(across)">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checkerboard(across)">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b="10001"/>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l="10271" t="27847" r="5032" b="7510"/>
          <a:stretch>
            <a:fillRect/>
          </a:stretch>
        </p:blipFill>
        <p:spPr bwMode="auto">
          <a:xfrm>
            <a:off x="-105966" y="447146"/>
            <a:ext cx="9767888" cy="517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9"/>
          <p:cNvSpPr txBox="1">
            <a:spLocks noChangeArrowheads="1"/>
          </p:cNvSpPr>
          <p:nvPr/>
        </p:nvSpPr>
        <p:spPr bwMode="auto">
          <a:xfrm>
            <a:off x="2805113" y="3311261"/>
            <a:ext cx="4377570" cy="85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323" tIns="35662" rIns="71323" bIns="35662">
            <a:spAutoFit/>
          </a:bodyPr>
          <a:lstStyle>
            <a:lvl1pPr defTabSz="457200">
              <a:defRPr b="1">
                <a:solidFill>
                  <a:schemeClr val="tx1"/>
                </a:solidFill>
                <a:latin typeface=".VnAvant" pitchFamily="34" charset="0"/>
                <a:ea typeface="SimSun" pitchFamily="2" charset="-122"/>
              </a:defRPr>
            </a:lvl1pPr>
            <a:lvl2pPr marL="742950" indent="-285750" defTabSz="457200">
              <a:defRPr b="1">
                <a:solidFill>
                  <a:schemeClr val="tx1"/>
                </a:solidFill>
                <a:latin typeface=".VnAvant" pitchFamily="34" charset="0"/>
                <a:ea typeface="SimSun" pitchFamily="2" charset="-122"/>
              </a:defRPr>
            </a:lvl2pPr>
            <a:lvl3pPr marL="1143000" indent="-228600" defTabSz="457200">
              <a:defRPr b="1">
                <a:solidFill>
                  <a:schemeClr val="tx1"/>
                </a:solidFill>
                <a:latin typeface=".VnAvant" pitchFamily="34" charset="0"/>
                <a:ea typeface="SimSun" pitchFamily="2" charset="-122"/>
              </a:defRPr>
            </a:lvl3pPr>
            <a:lvl4pPr marL="1600200" indent="-228600" defTabSz="457200">
              <a:defRPr b="1">
                <a:solidFill>
                  <a:schemeClr val="tx1"/>
                </a:solidFill>
                <a:latin typeface=".VnAvant" pitchFamily="34" charset="0"/>
                <a:ea typeface="SimSun" pitchFamily="2" charset="-122"/>
              </a:defRPr>
            </a:lvl4pPr>
            <a:lvl5pPr marL="2057400" indent="-228600" defTabSz="457200">
              <a:defRPr b="1">
                <a:solidFill>
                  <a:schemeClr val="tx1"/>
                </a:solidFill>
                <a:latin typeface=".VnAvant" pitchFamily="34" charset="0"/>
                <a:ea typeface="SimSun" pitchFamily="2" charset="-122"/>
              </a:defRPr>
            </a:lvl5pPr>
            <a:lvl6pPr marL="2514600" indent="-228600" defTabSz="4572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defTabSz="4572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defTabSz="4572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defTabSz="457200" eaLnBrk="0" fontAlgn="base" hangingPunct="0">
              <a:spcBef>
                <a:spcPct val="0"/>
              </a:spcBef>
              <a:spcAft>
                <a:spcPct val="0"/>
              </a:spcAft>
              <a:defRPr b="1">
                <a:solidFill>
                  <a:schemeClr val="tx1"/>
                </a:solidFill>
                <a:latin typeface=".VnAvant" pitchFamily="34" charset="0"/>
                <a:ea typeface="SimSun" pitchFamily="2" charset="-122"/>
              </a:defRPr>
            </a:lvl9pPr>
          </a:lstStyle>
          <a:p>
            <a:pPr eaLnBrk="1" hangingPunct="1"/>
            <a:r>
              <a:rPr lang="en-US" sz="5100">
                <a:solidFill>
                  <a:schemeClr val="bg1"/>
                </a:solidFill>
                <a:latin typeface="UTM Avo" pitchFamily="18" charset="0"/>
              </a:rPr>
              <a:t>HẸN GẶP LẠI</a:t>
            </a:r>
          </a:p>
        </p:txBody>
      </p:sp>
    </p:spTree>
    <p:extLst>
      <p:ext uri="{BB962C8B-B14F-4D97-AF65-F5344CB8AC3E}">
        <p14:creationId xmlns:p14="http://schemas.microsoft.com/office/powerpoint/2010/main" val="2332898896"/>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1802</TotalTime>
  <Words>338</Words>
  <Application>Microsoft Office PowerPoint</Application>
  <PresentationFormat>On-screen Show (16:10)</PresentationFormat>
  <Paragraphs>31</Paragraphs>
  <Slides>9</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UTM Avo</vt:lpstr>
      <vt:lpstr>SimSun</vt:lpstr>
      <vt:lpstr>Tahoma</vt:lpstr>
      <vt:lpstr>Calibri</vt:lpstr>
      <vt:lpstr>Times New Roman</vt:lpstr>
      <vt:lpstr>.VnAvant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Minhthangpc.VN</cp:lastModifiedBy>
  <cp:revision>250</cp:revision>
  <dcterms:created xsi:type="dcterms:W3CDTF">2020-02-10T09:35:50Z</dcterms:created>
  <dcterms:modified xsi:type="dcterms:W3CDTF">2022-01-18T14:53:48Z</dcterms:modified>
</cp:coreProperties>
</file>