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762" r:id="rId2"/>
    <p:sldId id="9763" r:id="rId3"/>
    <p:sldId id="9764" r:id="rId4"/>
    <p:sldId id="9765" r:id="rId5"/>
    <p:sldId id="9766" r:id="rId6"/>
    <p:sldId id="9771" r:id="rId7"/>
    <p:sldId id="9772" r:id="rId8"/>
    <p:sldId id="9770" r:id="rId9"/>
    <p:sldId id="9755" r:id="rId10"/>
    <p:sldId id="9769" r:id="rId11"/>
    <p:sldId id="9767" r:id="rId12"/>
    <p:sldId id="9768" r:id="rId13"/>
    <p:sldId id="9773" r:id="rId14"/>
    <p:sldId id="9774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F69"/>
    <a:srgbClr val="DBE6D0"/>
    <a:srgbClr val="ECF2E6"/>
    <a:srgbClr val="3E8606"/>
    <a:srgbClr val="FFFF99"/>
    <a:srgbClr val="CCFFFF"/>
    <a:srgbClr val="90D1BF"/>
    <a:srgbClr val="1C4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2857" autoAdjust="0"/>
  </p:normalViewPr>
  <p:slideViewPr>
    <p:cSldViewPr snapToGrid="0" showGuides="1">
      <p:cViewPr varScale="1">
        <p:scale>
          <a:sx n="57" d="100"/>
          <a:sy n="57" d="100"/>
        </p:scale>
        <p:origin x="2696" y="16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5029D-511E-4094-B211-8710A01A9C4F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DD697-AC9F-4D42-AD06-619F24558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9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3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4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5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79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7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5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1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FC06E-92F0-4C8C-BC7C-5096837EE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16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E846AA-07DE-45AA-AEEF-959876FC0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66269E-640E-4FC6-90E2-D51B484E2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7A504C-2B84-455D-A89E-AECB8D4C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8B3A49-6E30-43B6-8FC3-8C5096E7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D9CD6F-33E2-4460-A8EE-E3A8D105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93C24-107D-45DE-8F16-E8449567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85A288-9118-45DA-871E-079292882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054EC8-997A-4AE8-A63B-106D8697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299145-C7D1-4224-8C72-3490EB9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4AFBBE-F376-4654-8BCC-8866D502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1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D98E03-FD4A-4083-B1E3-D91834305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2BECB0-5DE4-427F-969B-185FF4C59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C278A-9F51-4073-B35E-1DC008C0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7341C0-81FB-4012-B1E1-D72B4EFF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7B10B2-0C29-4AC4-8F54-E93297D2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5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514985" y="828040"/>
            <a:ext cx="11106785" cy="5202555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4D392-7BE3-440E-BA53-003A045D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B24CC1-F388-4488-AB91-92D1B95B1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CD6011-175D-42DB-8FCC-F181111F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4216F3-B840-4B91-9F78-0FB5F5C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7C374-74B2-4B53-B061-93A08F7E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6268F-CD91-4B11-B7E7-819AB53A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EE318B-1F44-498C-856C-62AE4D2C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D5957C-6D55-4726-B7C4-183D193F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CAE98-B99D-4E87-9E64-C0FBE529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554C28-D7CC-4F47-A4F5-0645FDFB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9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D72B0-3120-4480-8B3E-7425CAF0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736E0A-6B3A-48A0-B6AA-673E1FA26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51AF9F-F186-4062-9FB8-5EDEAA7E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872F48-D262-40ED-AD5B-2FE2B880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5E2D00-F0F8-4C71-B148-475DCAFE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00BD2D-AE07-4687-B731-B9AF5230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0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0CF14-530B-4544-964A-6BCCDADC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0759CF-FE8D-4502-9A75-459B0379C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4E5ABF-2BFB-43A5-8F9B-B505FBEB0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BE5E16-6954-4752-80AD-BE032FACD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D407BB-D439-4630-BFBB-93CD8CD8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59431-4E7D-47C9-814A-3D864AB3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203CF8-D6C9-44A1-B943-44A88240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6E7265-E165-4200-8353-A8BA81F6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9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CAB50-7DD1-4693-B906-67D2382D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905BC9-7111-4D8F-AEED-7AE896DC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99ED5A-2005-4F1A-9A48-3EDD603D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16908F-7B65-4988-A8B2-29682055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5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2157EE-9D1E-44E2-A72E-BD5642AE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A5A277-A9E9-46EE-82CE-8C184239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265AFB-A085-4067-9F49-32FC7BBC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3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B1F2E-2D8B-489E-87D8-57507DB1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438EBC-12FC-4175-8C65-74B1B039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A4A6CD-BD2B-4DC1-9549-18FC5F88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F3DCEE-B287-4D89-9F8B-42E1F6FC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2FE61E-A508-4DFC-9E60-AFFA3284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D0385A-C042-4493-B68D-8584C227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1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6A0A3-0D2D-49C7-98AC-775FF0F8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E88A0F-4A13-46DA-AEA2-C2584E5E0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332C3F-E9E5-4BDB-A57F-31E83758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046FE9-F1BF-44DE-B64B-09ECAB49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035A67-6546-4712-B5C8-8121B16E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8C5592-F3D3-4376-94D5-37FD7FB3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0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876A5-0098-4A44-9C04-4CAB0612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06DC5E-71DA-4D49-BC9D-DFF1461C4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1D2796-F59A-4B76-9EB0-DEBB23876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931F-B233-4EEE-97A6-96911AF0D2F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39D595-657A-4B76-A855-D2338865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B0820C-2EE3-43BD-AE51-84CF64472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FF60-CF44-498C-8EB5-C2666E667F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7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CC5427-66CA-4BE9-A421-0A071933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1338535"/>
            <a:ext cx="12192001" cy="418092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5号-龙吟手书" panose="00000500000000000000" pitchFamily="2" charset="-122"/>
              <a:ea typeface="字魂55号-龙吟手书" panose="00000500000000000000" pitchFamily="2" charset="-122"/>
              <a:sym typeface="字魂55号-龙吟手书" panose="00000500000000000000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9C1D041-B878-4A15-8A12-7C1D7D17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1231"/>
            <a:ext cx="2320309" cy="27544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574E2EE-ADBE-4835-BF11-120A7C718B67}"/>
              </a:ext>
            </a:extLst>
          </p:cNvPr>
          <p:cNvSpPr/>
          <p:nvPr/>
        </p:nvSpPr>
        <p:spPr>
          <a:xfrm>
            <a:off x="990273" y="1527337"/>
            <a:ext cx="1021145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3900" b="1" cap="none" spc="0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andombe" panose="02040603050506020204" pitchFamily="18" charset="0"/>
              </a:rPr>
              <a:t>TÌM HIỂU BÀI</a:t>
            </a:r>
            <a:endParaRPr lang="en-US" sz="23900" b="1" cap="none" spc="0">
              <a:ln w="0"/>
              <a:solidFill>
                <a:srgbClr val="1C44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andomb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CC5427-66CA-4BE9-A421-0A071933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1338535"/>
            <a:ext cx="12192001" cy="418092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5号-龙吟手书" panose="00000500000000000000" pitchFamily="2" charset="-122"/>
              <a:ea typeface="字魂55号-龙吟手书" panose="00000500000000000000" pitchFamily="2" charset="-122"/>
              <a:sym typeface="字魂55号-龙吟手书" panose="00000500000000000000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9C1D041-B878-4A15-8A12-7C1D7D17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1231"/>
            <a:ext cx="2320309" cy="27544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574E2EE-ADBE-4835-BF11-120A7C718B67}"/>
              </a:ext>
            </a:extLst>
          </p:cNvPr>
          <p:cNvSpPr/>
          <p:nvPr/>
        </p:nvSpPr>
        <p:spPr>
          <a:xfrm>
            <a:off x="1607429" y="735954"/>
            <a:ext cx="897713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4400" b="1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andombe" panose="02040603050506020204" pitchFamily="18" charset="0"/>
              </a:rPr>
              <a:t>LIÊN HỆ</a:t>
            </a:r>
            <a:endParaRPr lang="en-US" sz="34400" b="1" cap="none" spc="0">
              <a:ln w="0"/>
              <a:solidFill>
                <a:srgbClr val="1C44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andomb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90CE58-1CAA-4453-AE19-E72D278E94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85CCD-2C71-44D4-BF06-082884DD1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2C966D-3F4D-4A97-8E4E-4E38DA72D789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8AF73B1-8577-4206-81FB-AB6EFC094ED1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50933C-AD80-4B3D-8336-6AA194FB7543}"/>
              </a:ext>
            </a:extLst>
          </p:cNvPr>
          <p:cNvGrpSpPr/>
          <p:nvPr/>
        </p:nvGrpSpPr>
        <p:grpSpPr>
          <a:xfrm>
            <a:off x="198084" y="1821172"/>
            <a:ext cx="4575503" cy="5284883"/>
            <a:chOff x="198084" y="984756"/>
            <a:chExt cx="5299649" cy="6121300"/>
          </a:xfrm>
        </p:grpSpPr>
        <p:pic>
          <p:nvPicPr>
            <p:cNvPr id="12" name="Picture 2" descr="Phim Hoạt Hình Hài Hước Chuồn Chuồn Trên Lá Hình minh họa Sẵn có - Tải  xuống Hình ảnh Ngay bây giờ - iStock">
              <a:extLst>
                <a:ext uri="{FF2B5EF4-FFF2-40B4-BE49-F238E27FC236}">
                  <a16:creationId xmlns:a16="http://schemas.microsoft.com/office/drawing/2014/main" id="{E7A816FC-5889-4BCA-9CBB-C8FFC2AFC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638" b="100000" l="0" r="73643">
                          <a14:backgroundMark x1="19380" y1="51007" x2="83463" y2="78971"/>
                          <a14:backgroundMark x1="24806" y1="57494" x2="70026" y2="77852"/>
                        </a14:backgroundRemoval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2056">
              <a:off x="1213934" y="3740518"/>
              <a:ext cx="2795253" cy="32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Phim Hoạt Hình Hài Hước Chuồn Chuồn Trên Lá Hình minh họa Sẵn có - Tải  xuống Hình ảnh Ngay bây giờ - iStock">
              <a:extLst>
                <a:ext uri="{FF2B5EF4-FFF2-40B4-BE49-F238E27FC236}">
                  <a16:creationId xmlns:a16="http://schemas.microsoft.com/office/drawing/2014/main" id="{09541DAA-9E84-428F-871D-865D7C5C0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6537" y1="33557" x2="20155" y2="33110"/>
                          <a14:foregroundMark x1="32817" y1="33557" x2="39793" y2="33557"/>
                          <a14:foregroundMark x1="15504" y1="32662" x2="24548" y2="32662"/>
                          <a14:foregroundMark x1="32817" y1="33110" x2="36693" y2="42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084" y="984756"/>
              <a:ext cx="5299649" cy="612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C0F7123D-7F72-420A-9BB0-9DB2062D595E}"/>
              </a:ext>
            </a:extLst>
          </p:cNvPr>
          <p:cNvSpPr/>
          <p:nvPr/>
        </p:nvSpPr>
        <p:spPr>
          <a:xfrm rot="11292837">
            <a:off x="5041944" y="1516460"/>
            <a:ext cx="6683674" cy="4235744"/>
          </a:xfrm>
          <a:prstGeom prst="cloud">
            <a:avLst/>
          </a:prstGeom>
          <a:solidFill>
            <a:srgbClr val="3E8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ABD621C8-99DE-467B-8442-492DE082ECFF}"/>
              </a:ext>
            </a:extLst>
          </p:cNvPr>
          <p:cNvSpPr/>
          <p:nvPr/>
        </p:nvSpPr>
        <p:spPr>
          <a:xfrm rot="11292837">
            <a:off x="5232057" y="1785945"/>
            <a:ext cx="6239196" cy="371690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99CCA77-9B91-4E29-9684-C28487E4D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33" y="-39993"/>
            <a:ext cx="2406244" cy="28564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02A047-D1A5-4985-B249-EE0CDFF9FD0F}"/>
              </a:ext>
            </a:extLst>
          </p:cNvPr>
          <p:cNvSpPr/>
          <p:nvPr/>
        </p:nvSpPr>
        <p:spPr>
          <a:xfrm>
            <a:off x="5688679" y="2151996"/>
            <a:ext cx="51997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Fairy Tales" pitchFamily="2" charset="0"/>
              </a:rPr>
              <a:t>chúng mình cùng</a:t>
            </a:r>
          </a:p>
          <a:p>
            <a:pPr algn="ctr"/>
            <a:r>
              <a:rPr lang="vi-VN" sz="7200" b="1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Fairy Tales" pitchFamily="2" charset="0"/>
              </a:rPr>
              <a:t>xem video </a:t>
            </a:r>
          </a:p>
          <a:p>
            <a:pPr algn="ctr"/>
            <a:r>
              <a:rPr lang="vi-VN" sz="7200" b="1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Fairy Tales" pitchFamily="2" charset="0"/>
              </a:rPr>
              <a:t>sau đây nhé!</a:t>
            </a:r>
            <a:endParaRPr lang="vi-VN" sz="7200" b="1" cap="none" spc="0">
              <a:ln w="0"/>
              <a:solidFill>
                <a:srgbClr val="1C44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Fairy Tal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9ACD5-6353-0C4B-BA9F-D00FF4FC04A6}"/>
              </a:ext>
            </a:extLst>
          </p:cNvPr>
          <p:cNvSpPr/>
          <p:nvPr/>
        </p:nvSpPr>
        <p:spPr>
          <a:xfrm>
            <a:off x="2294907" y="1841283"/>
            <a:ext cx="76519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Fairy Tales" pitchFamily="2" charset="0"/>
              </a:rPr>
              <a:t>Video Thái sư Trần Thủ Độ</a:t>
            </a:r>
          </a:p>
        </p:txBody>
      </p:sp>
    </p:spTree>
    <p:extLst>
      <p:ext uri="{BB962C8B-B14F-4D97-AF65-F5344CB8AC3E}">
        <p14:creationId xmlns:p14="http://schemas.microsoft.com/office/powerpoint/2010/main" val="8499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90CE58-1CAA-4453-AE19-E72D278E94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85CCD-2C71-44D4-BF06-082884DD1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2C966D-3F4D-4A97-8E4E-4E38DA72D789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8AF73B1-8577-4206-81FB-AB6EFC094ED1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50933C-AD80-4B3D-8336-6AA194FB7543}"/>
              </a:ext>
            </a:extLst>
          </p:cNvPr>
          <p:cNvGrpSpPr/>
          <p:nvPr/>
        </p:nvGrpSpPr>
        <p:grpSpPr>
          <a:xfrm>
            <a:off x="198084" y="1821172"/>
            <a:ext cx="4575503" cy="5284883"/>
            <a:chOff x="198084" y="984756"/>
            <a:chExt cx="5299649" cy="6121300"/>
          </a:xfrm>
        </p:grpSpPr>
        <p:pic>
          <p:nvPicPr>
            <p:cNvPr id="12" name="Picture 2" descr="Phim Hoạt Hình Hài Hước Chuồn Chuồn Trên Lá Hình minh họa Sẵn có - Tải  xuống Hình ảnh Ngay bây giờ - iStock">
              <a:extLst>
                <a:ext uri="{FF2B5EF4-FFF2-40B4-BE49-F238E27FC236}">
                  <a16:creationId xmlns:a16="http://schemas.microsoft.com/office/drawing/2014/main" id="{E7A816FC-5889-4BCA-9CBB-C8FFC2AFC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638" b="100000" l="0" r="73643">
                          <a14:backgroundMark x1="19380" y1="51007" x2="83463" y2="78971"/>
                          <a14:backgroundMark x1="24806" y1="57494" x2="70026" y2="77852"/>
                        </a14:backgroundRemoval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2056">
              <a:off x="1213934" y="3740518"/>
              <a:ext cx="2795253" cy="32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Phim Hoạt Hình Hài Hước Chuồn Chuồn Trên Lá Hình minh họa Sẵn có - Tải  xuống Hình ảnh Ngay bây giờ - iStock">
              <a:extLst>
                <a:ext uri="{FF2B5EF4-FFF2-40B4-BE49-F238E27FC236}">
                  <a16:creationId xmlns:a16="http://schemas.microsoft.com/office/drawing/2014/main" id="{09541DAA-9E84-428F-871D-865D7C5C0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6537" y1="33557" x2="20155" y2="33110"/>
                          <a14:foregroundMark x1="32817" y1="33557" x2="39793" y2="33557"/>
                          <a14:foregroundMark x1="15504" y1="32662" x2="24548" y2="32662"/>
                          <a14:foregroundMark x1="32817" y1="33110" x2="36693" y2="42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084" y="984756"/>
              <a:ext cx="5299649" cy="612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99CCA77-9B91-4E29-9684-C28487E4D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33" y="-39993"/>
            <a:ext cx="2406244" cy="2856444"/>
          </a:xfrm>
          <a:prstGeom prst="rect">
            <a:avLst/>
          </a:prstGeom>
        </p:spPr>
      </p:pic>
      <p:sp>
        <p:nvSpPr>
          <p:cNvPr id="20" name="Text Box 9">
            <a:extLst>
              <a:ext uri="{FF2B5EF4-FFF2-40B4-BE49-F238E27FC236}">
                <a16:creationId xmlns:a16="http://schemas.microsoft.com/office/drawing/2014/main" id="{AFBC2BAD-A909-4BB8-A7A8-C482779A9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799" y="2741285"/>
            <a:ext cx="6980591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1. Về nhà kể lại câu chuyện cho người thân nghe .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E08CB54C-293E-406C-99F6-18BFAACA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799" y="4247339"/>
            <a:ext cx="69805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2. Chuẩn bị và soạn trước bài “Nhà tài trợ đặc biệt của cách mạng”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5A477-BE23-42D1-9860-A183E99F6ECB}"/>
              </a:ext>
            </a:extLst>
          </p:cNvPr>
          <p:cNvSpPr/>
          <p:nvPr/>
        </p:nvSpPr>
        <p:spPr>
          <a:xfrm>
            <a:off x="5617116" y="320023"/>
            <a:ext cx="39565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dirty="0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Fairy Tales" pitchFamily="2" charset="0"/>
              </a:rPr>
              <a:t>d</a:t>
            </a:r>
            <a:r>
              <a:rPr lang="vi-VN" sz="13800" b="1" cap="none" spc="0" dirty="0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Fairy Tales" pitchFamily="2" charset="0"/>
              </a:rPr>
              <a:t>ặn dò</a:t>
            </a:r>
          </a:p>
        </p:txBody>
      </p:sp>
    </p:spTree>
    <p:extLst>
      <p:ext uri="{BB962C8B-B14F-4D97-AF65-F5344CB8AC3E}">
        <p14:creationId xmlns:p14="http://schemas.microsoft.com/office/powerpoint/2010/main" val="28952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CC5427-66CA-4BE9-A421-0A071933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1231"/>
            <a:ext cx="12192000" cy="6858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1327304"/>
            <a:ext cx="12192001" cy="418092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5号-龙吟手书" panose="00000500000000000000" pitchFamily="2" charset="-122"/>
              <a:ea typeface="字魂55号-龙吟手书" panose="00000500000000000000" pitchFamily="2" charset="-122"/>
              <a:sym typeface="字魂55号-龙吟手书" panose="00000500000000000000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9C1D041-B878-4A15-8A12-7C1D7D17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1231"/>
            <a:ext cx="2320309" cy="27544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574E2EE-ADBE-4835-BF11-120A7C718B67}"/>
              </a:ext>
            </a:extLst>
          </p:cNvPr>
          <p:cNvSpPr/>
          <p:nvPr/>
        </p:nvSpPr>
        <p:spPr>
          <a:xfrm>
            <a:off x="2737546" y="1259175"/>
            <a:ext cx="6716903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3800" b="1" cap="none" spc="0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andombe" panose="02040603050506020204" pitchFamily="18" charset="0"/>
              </a:rPr>
              <a:t>CHÚC CÁC BẠN</a:t>
            </a:r>
          </a:p>
          <a:p>
            <a:pPr algn="ctr"/>
            <a:r>
              <a:rPr lang="vi-VN" sz="13800" b="1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andombe" panose="02040603050506020204" pitchFamily="18" charset="0"/>
              </a:rPr>
              <a:t>HỌC TỐT NHÉ !</a:t>
            </a:r>
            <a:endParaRPr lang="en-US" sz="13800" b="1" cap="none" spc="0">
              <a:ln w="0"/>
              <a:solidFill>
                <a:srgbClr val="1C44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andomb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59B7E4-F23E-4F39-8FAA-503283B830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7DE41727-0454-47DA-9512-8CEB9D228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D2DE8A-852E-49B0-9F21-AE61D73C71BA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C733CF-B496-464E-9AA0-FB016B867400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AA43-6D46-43D1-A3FC-07AE9156F2C8}"/>
              </a:ext>
            </a:extLst>
          </p:cNvPr>
          <p:cNvSpPr txBox="1"/>
          <p:nvPr/>
        </p:nvSpPr>
        <p:spPr>
          <a:xfrm>
            <a:off x="1337614" y="2929341"/>
            <a:ext cx="9845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+mj-lt"/>
              </a:rPr>
              <a:t>Ông đồng ý. </a:t>
            </a:r>
          </a:p>
          <a:p>
            <a:pPr algn="just"/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+mj-lt"/>
              </a:rPr>
              <a:t>Nhưng yêu cầu chặt một ngón chân để phân biệt với những người làm câu đương khác.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444FF-DE2C-4171-A24F-B9841A192805}"/>
              </a:ext>
            </a:extLst>
          </p:cNvPr>
          <p:cNvSpPr txBox="1"/>
          <p:nvPr/>
        </p:nvSpPr>
        <p:spPr>
          <a:xfrm>
            <a:off x="1337614" y="4868333"/>
            <a:ext cx="1041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/>
              <a:buChar char="Þ"/>
            </a:pP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 Răn đe những người mua quan bán chức,</a:t>
            </a:r>
          </a:p>
          <a:p>
            <a:pPr algn="just"/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     coi thường phép nước.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CE290D-AFC9-4E34-9166-8819468B1D0E}"/>
              </a:ext>
            </a:extLst>
          </p:cNvPr>
          <p:cNvSpPr/>
          <p:nvPr/>
        </p:nvSpPr>
        <p:spPr>
          <a:xfrm>
            <a:off x="970334" y="1133634"/>
            <a:ext cx="10778247" cy="1562059"/>
          </a:xfrm>
          <a:prstGeom prst="round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Phim Hoạt Hình Hài Hước Chuồn Chuồn Trên Lá Hình minh họa Sẵn có - Tải  xuống Hình ảnh Ngay bây giờ - iStock">
            <a:extLst>
              <a:ext uri="{FF2B5EF4-FFF2-40B4-BE49-F238E27FC236}">
                <a16:creationId xmlns:a16="http://schemas.microsoft.com/office/drawing/2014/main" id="{ECA06E6D-841B-4BE4-96F3-E9AFEA44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37" y1="33557" x2="20155" y2="33110"/>
                        <a14:foregroundMark x1="32817" y1="33557" x2="39793" y2="33557"/>
                        <a14:foregroundMark x1="15504" y1="32662" x2="24548" y2="32662"/>
                        <a14:foregroundMark x1="32817" y1="33110" x2="36693" y2="42729"/>
                        <a14:backgroundMark x1="4910" y1="55034" x2="60207" y2="9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254" y="14653"/>
            <a:ext cx="2381585" cy="27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72195-A9D6-41F6-A0BB-4983441935F3}"/>
              </a:ext>
            </a:extLst>
          </p:cNvPr>
          <p:cNvSpPr txBox="1"/>
          <p:nvPr/>
        </p:nvSpPr>
        <p:spPr>
          <a:xfrm>
            <a:off x="2184400" y="1256865"/>
            <a:ext cx="952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+mj-lt"/>
              </a:rPr>
              <a:t>1. Khi có người muốn xin chức câu đương, Trần Thủ Độ đã làm gì?</a:t>
            </a:r>
          </a:p>
        </p:txBody>
      </p:sp>
    </p:spTree>
    <p:extLst>
      <p:ext uri="{BB962C8B-B14F-4D97-AF65-F5344CB8AC3E}">
        <p14:creationId xmlns:p14="http://schemas.microsoft.com/office/powerpoint/2010/main" val="9728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59B7E4-F23E-4F39-8FAA-503283B830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7DE41727-0454-47DA-9512-8CEB9D228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D2DE8A-852E-49B0-9F21-AE61D73C71BA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C733CF-B496-464E-9AA0-FB016B867400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AA43-6D46-43D1-A3FC-07AE9156F2C8}"/>
              </a:ext>
            </a:extLst>
          </p:cNvPr>
          <p:cNvSpPr txBox="1"/>
          <p:nvPr/>
        </p:nvSpPr>
        <p:spPr>
          <a:xfrm>
            <a:off x="1337614" y="2929341"/>
            <a:ext cx="9845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+mj-lt"/>
              </a:rPr>
              <a:t>Không trách phạt mà còn lấy vàng, lấy lụa thưởng cho người quân hiệu.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444FF-DE2C-4171-A24F-B9841A192805}"/>
              </a:ext>
            </a:extLst>
          </p:cNvPr>
          <p:cNvSpPr txBox="1"/>
          <p:nvPr/>
        </p:nvSpPr>
        <p:spPr>
          <a:xfrm>
            <a:off x="1337614" y="4581250"/>
            <a:ext cx="1041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/>
              <a:buChar char="Þ"/>
            </a:pP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 Ông khuyến khích người quân hiệu tuy ở chức thấp mà biết giữ phép nước.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CE290D-AFC9-4E34-9166-8819468B1D0E}"/>
              </a:ext>
            </a:extLst>
          </p:cNvPr>
          <p:cNvSpPr/>
          <p:nvPr/>
        </p:nvSpPr>
        <p:spPr>
          <a:xfrm>
            <a:off x="970334" y="1133634"/>
            <a:ext cx="10778247" cy="1562059"/>
          </a:xfrm>
          <a:prstGeom prst="round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Phim Hoạt Hình Hài Hước Chuồn Chuồn Trên Lá Hình minh họa Sẵn có - Tải  xuống Hình ảnh Ngay bây giờ - iStock">
            <a:extLst>
              <a:ext uri="{FF2B5EF4-FFF2-40B4-BE49-F238E27FC236}">
                <a16:creationId xmlns:a16="http://schemas.microsoft.com/office/drawing/2014/main" id="{ECA06E6D-841B-4BE4-96F3-E9AFEA44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37" y1="33557" x2="20155" y2="33110"/>
                        <a14:foregroundMark x1="32817" y1="33557" x2="39793" y2="33557"/>
                        <a14:foregroundMark x1="15504" y1="32662" x2="24548" y2="32662"/>
                        <a14:foregroundMark x1="32817" y1="33110" x2="36693" y2="42729"/>
                        <a14:backgroundMark x1="4910" y1="55034" x2="60207" y2="9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254" y="14653"/>
            <a:ext cx="2381585" cy="27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72195-A9D6-41F6-A0BB-4983441935F3}"/>
              </a:ext>
            </a:extLst>
          </p:cNvPr>
          <p:cNvSpPr txBox="1"/>
          <p:nvPr/>
        </p:nvSpPr>
        <p:spPr>
          <a:xfrm>
            <a:off x="2184400" y="1256865"/>
            <a:ext cx="952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+mj-lt"/>
              </a:rPr>
              <a:t>2. Trước việc làm của người quân hiệu, Trần Thủ Độ xử lí ra sao?</a:t>
            </a:r>
          </a:p>
        </p:txBody>
      </p:sp>
    </p:spTree>
    <p:extLst>
      <p:ext uri="{BB962C8B-B14F-4D97-AF65-F5344CB8AC3E}">
        <p14:creationId xmlns:p14="http://schemas.microsoft.com/office/powerpoint/2010/main" val="1375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59B7E4-F23E-4F39-8FAA-503283B830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7DE41727-0454-47DA-9512-8CEB9D228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D2DE8A-852E-49B0-9F21-AE61D73C71BA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C733CF-B496-464E-9AA0-FB016B867400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AA43-6D46-43D1-A3FC-07AE9156F2C8}"/>
              </a:ext>
            </a:extLst>
          </p:cNvPr>
          <p:cNvSpPr txBox="1"/>
          <p:nvPr/>
        </p:nvSpPr>
        <p:spPr>
          <a:xfrm>
            <a:off x="1337614" y="2929341"/>
            <a:ext cx="9845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+mj-lt"/>
              </a:rPr>
              <a:t>Xin nhận tội về mình. Xin nhà vua quở trách bản thân và ban thưởng cho người nói thật.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444FF-DE2C-4171-A24F-B9841A192805}"/>
              </a:ext>
            </a:extLst>
          </p:cNvPr>
          <p:cNvSpPr txBox="1"/>
          <p:nvPr/>
        </p:nvSpPr>
        <p:spPr>
          <a:xfrm>
            <a:off x="1337614" y="4581250"/>
            <a:ext cx="1041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/>
              <a:buChar char="Þ"/>
            </a:pP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 Ông cử xử nghiêm minh, nghiêm khắc với bản thân, đề cao kỉ cương, phép nước.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CE290D-AFC9-4E34-9166-8819468B1D0E}"/>
              </a:ext>
            </a:extLst>
          </p:cNvPr>
          <p:cNvSpPr/>
          <p:nvPr/>
        </p:nvSpPr>
        <p:spPr>
          <a:xfrm>
            <a:off x="970334" y="1133634"/>
            <a:ext cx="10778247" cy="1562059"/>
          </a:xfrm>
          <a:prstGeom prst="round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Phim Hoạt Hình Hài Hước Chuồn Chuồn Trên Lá Hình minh họa Sẵn có - Tải  xuống Hình ảnh Ngay bây giờ - iStock">
            <a:extLst>
              <a:ext uri="{FF2B5EF4-FFF2-40B4-BE49-F238E27FC236}">
                <a16:creationId xmlns:a16="http://schemas.microsoft.com/office/drawing/2014/main" id="{ECA06E6D-841B-4BE4-96F3-E9AFEA44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37" y1="33557" x2="20155" y2="33110"/>
                        <a14:foregroundMark x1="32817" y1="33557" x2="39793" y2="33557"/>
                        <a14:foregroundMark x1="15504" y1="32662" x2="24548" y2="32662"/>
                        <a14:foregroundMark x1="32817" y1="33110" x2="36693" y2="42729"/>
                        <a14:backgroundMark x1="4910" y1="55034" x2="60207" y2="9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254" y="14653"/>
            <a:ext cx="2381585" cy="27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72195-A9D6-41F6-A0BB-4983441935F3}"/>
              </a:ext>
            </a:extLst>
          </p:cNvPr>
          <p:cNvSpPr txBox="1"/>
          <p:nvPr/>
        </p:nvSpPr>
        <p:spPr>
          <a:xfrm>
            <a:off x="2003447" y="1252943"/>
            <a:ext cx="974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+mj-lt"/>
              </a:rPr>
              <a:t>3. Khi biết viên quan tâu với vua rằng mình chuyên quyền, Trần Thủ Độ nói thế nào?</a:t>
            </a:r>
          </a:p>
        </p:txBody>
      </p:sp>
    </p:spTree>
    <p:extLst>
      <p:ext uri="{BB962C8B-B14F-4D97-AF65-F5344CB8AC3E}">
        <p14:creationId xmlns:p14="http://schemas.microsoft.com/office/powerpoint/2010/main" val="25719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59B7E4-F23E-4F39-8FAA-503283B830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7DE41727-0454-47DA-9512-8CEB9D228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D2DE8A-852E-49B0-9F21-AE61D73C71BA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C733CF-B496-464E-9AA0-FB016B867400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CAA43-6D46-43D1-A3FC-07AE9156F2C8}"/>
              </a:ext>
            </a:extLst>
          </p:cNvPr>
          <p:cNvSpPr txBox="1"/>
          <p:nvPr/>
        </p:nvSpPr>
        <p:spPr>
          <a:xfrm>
            <a:off x="1337614" y="2929341"/>
            <a:ext cx="9845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+mj-lt"/>
              </a:rPr>
              <a:t>Xin nhận tội về mình. Xin nhà vua quở trách bản thân và ban thưởng cho người nói thật.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444FF-DE2C-4171-A24F-B9841A192805}"/>
              </a:ext>
            </a:extLst>
          </p:cNvPr>
          <p:cNvSpPr txBox="1"/>
          <p:nvPr/>
        </p:nvSpPr>
        <p:spPr>
          <a:xfrm>
            <a:off x="1337614" y="4581250"/>
            <a:ext cx="1041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/>
              <a:buChar char="Þ"/>
            </a:pP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 Ông cử xử nghiêm minh, nghiêm khắc với bản thân, đề cao kỉ cương, phép nước.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CE290D-AFC9-4E34-9166-8819468B1D0E}"/>
              </a:ext>
            </a:extLst>
          </p:cNvPr>
          <p:cNvSpPr/>
          <p:nvPr/>
        </p:nvSpPr>
        <p:spPr>
          <a:xfrm>
            <a:off x="970334" y="1133634"/>
            <a:ext cx="10778247" cy="1562059"/>
          </a:xfrm>
          <a:prstGeom prst="round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Phim Hoạt Hình Hài Hước Chuồn Chuồn Trên Lá Hình minh họa Sẵn có - Tải  xuống Hình ảnh Ngay bây giờ - iStock">
            <a:extLst>
              <a:ext uri="{FF2B5EF4-FFF2-40B4-BE49-F238E27FC236}">
                <a16:creationId xmlns:a16="http://schemas.microsoft.com/office/drawing/2014/main" id="{ECA06E6D-841B-4BE4-96F3-E9AFEA44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37" y1="33557" x2="20155" y2="33110"/>
                        <a14:foregroundMark x1="32817" y1="33557" x2="39793" y2="33557"/>
                        <a14:foregroundMark x1="15504" y1="32662" x2="24548" y2="32662"/>
                        <a14:foregroundMark x1="32817" y1="33110" x2="36693" y2="42729"/>
                        <a14:backgroundMark x1="4910" y1="55034" x2="60207" y2="9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254" y="14653"/>
            <a:ext cx="2381585" cy="27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72195-A9D6-41F6-A0BB-4983441935F3}"/>
              </a:ext>
            </a:extLst>
          </p:cNvPr>
          <p:cNvSpPr txBox="1"/>
          <p:nvPr/>
        </p:nvSpPr>
        <p:spPr>
          <a:xfrm>
            <a:off x="2003447" y="1252943"/>
            <a:ext cx="974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+mj-lt"/>
              </a:rPr>
              <a:t>3. Khi biết viên quan tâu với vua rằng mình chuyên quyền, Trần Thủ Độ nói thế nào?</a:t>
            </a:r>
          </a:p>
        </p:txBody>
      </p:sp>
    </p:spTree>
    <p:extLst>
      <p:ext uri="{BB962C8B-B14F-4D97-AF65-F5344CB8AC3E}">
        <p14:creationId xmlns:p14="http://schemas.microsoft.com/office/powerpoint/2010/main" val="3248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59B7E4-F23E-4F39-8FAA-503283B830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7DE41727-0454-47DA-9512-8CEB9D228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D2DE8A-852E-49B0-9F21-AE61D73C71BA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C733CF-B496-464E-9AA0-FB016B867400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444FF-DE2C-4171-A24F-B9841A192805}"/>
              </a:ext>
            </a:extLst>
          </p:cNvPr>
          <p:cNvSpPr txBox="1"/>
          <p:nvPr/>
        </p:nvSpPr>
        <p:spPr>
          <a:xfrm>
            <a:off x="1337614" y="3123030"/>
            <a:ext cx="10410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/>
              <a:buChar char="Þ"/>
            </a:pP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 Ông là người cử xử nghiêm minh, nghiêm khắc với bản thân, đề cao kỉ cương, phép nước.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CE290D-AFC9-4E34-9166-8819468B1D0E}"/>
              </a:ext>
            </a:extLst>
          </p:cNvPr>
          <p:cNvSpPr/>
          <p:nvPr/>
        </p:nvSpPr>
        <p:spPr>
          <a:xfrm>
            <a:off x="970334" y="1133634"/>
            <a:ext cx="10778247" cy="1562059"/>
          </a:xfrm>
          <a:prstGeom prst="roundRect">
            <a:avLst/>
          </a:prstGeom>
          <a:solidFill>
            <a:srgbClr val="E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Phim Hoạt Hình Hài Hước Chuồn Chuồn Trên Lá Hình minh họa Sẵn có - Tải  xuống Hình ảnh Ngay bây giờ - iStock">
            <a:extLst>
              <a:ext uri="{FF2B5EF4-FFF2-40B4-BE49-F238E27FC236}">
                <a16:creationId xmlns:a16="http://schemas.microsoft.com/office/drawing/2014/main" id="{ECA06E6D-841B-4BE4-96F3-E9AFEA44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37" y1="33557" x2="20155" y2="33110"/>
                        <a14:foregroundMark x1="32817" y1="33557" x2="39793" y2="33557"/>
                        <a14:foregroundMark x1="15504" y1="32662" x2="24548" y2="32662"/>
                        <a14:foregroundMark x1="32817" y1="33110" x2="36693" y2="42729"/>
                        <a14:backgroundMark x1="4910" y1="55034" x2="60207" y2="9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254" y="14653"/>
            <a:ext cx="2381585" cy="27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F72195-A9D6-41F6-A0BB-4983441935F3}"/>
              </a:ext>
            </a:extLst>
          </p:cNvPr>
          <p:cNvSpPr txBox="1"/>
          <p:nvPr/>
        </p:nvSpPr>
        <p:spPr>
          <a:xfrm>
            <a:off x="2003447" y="1252943"/>
            <a:ext cx="974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+mj-lt"/>
              </a:rPr>
              <a:t>4. Những lời nói và việc làm của Trần Thủ Độ cho thấy ông là người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57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08D0F13-3A6A-46A0-BD02-C26597BA7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7" b="1316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rot="5400000">
            <a:off x="5120068" y="1402398"/>
            <a:ext cx="6858000" cy="405320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5号-龙吟手书" panose="00000500000000000000" pitchFamily="2" charset="-122"/>
              <a:ea typeface="字魂55号-龙吟手书" panose="00000500000000000000" pitchFamily="2" charset="-122"/>
              <a:sym typeface="字魂55号-龙吟手书" panose="000005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B9D081-419C-4B74-AA29-F94333285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1231"/>
            <a:ext cx="2320309" cy="2754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84D1C9-6958-469C-B185-A542C9A97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3" b="31072"/>
          <a:stretch/>
        </p:blipFill>
        <p:spPr>
          <a:xfrm>
            <a:off x="1160155" y="169047"/>
            <a:ext cx="4325515" cy="1600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E41EA5-68F0-4A50-B56E-8344E3C5E7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7" b="21011"/>
          <a:stretch/>
        </p:blipFill>
        <p:spPr>
          <a:xfrm>
            <a:off x="0" y="1394429"/>
            <a:ext cx="6286499" cy="17240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CF6811-B9A1-42C6-BB90-F458C356A37D}"/>
              </a:ext>
            </a:extLst>
          </p:cNvPr>
          <p:cNvSpPr/>
          <p:nvPr/>
        </p:nvSpPr>
        <p:spPr>
          <a:xfrm>
            <a:off x="3322912" y="2971800"/>
            <a:ext cx="8538888" cy="3717153"/>
          </a:xfrm>
          <a:prstGeom prst="roundRect">
            <a:avLst/>
          </a:prstGeom>
          <a:solidFill>
            <a:srgbClr val="8CA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0DA46-BA90-456D-8304-6B4172B7D032}"/>
              </a:ext>
            </a:extLst>
          </p:cNvPr>
          <p:cNvSpPr txBox="1"/>
          <p:nvPr/>
        </p:nvSpPr>
        <p:spPr>
          <a:xfrm>
            <a:off x="3801271" y="3083115"/>
            <a:ext cx="7870029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u="sng">
                <a:solidFill>
                  <a:schemeClr val="bg1"/>
                </a:solidFill>
                <a:latin typeface="+mj-lt"/>
              </a:rPr>
              <a:t>NỘI DUNG BÀI HỌC:</a:t>
            </a:r>
          </a:p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bg1"/>
                </a:solidFill>
                <a:latin typeface="+mj-lt"/>
              </a:rPr>
              <a:t>Ca ngợi thái sư Trần Thủ Độ là người</a:t>
            </a:r>
          </a:p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bg1"/>
                </a:solidFill>
                <a:latin typeface="+mj-lt"/>
              </a:rPr>
              <a:t>nghiêm minh, chính trực, không vì </a:t>
            </a:r>
          </a:p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bg1"/>
                </a:solidFill>
                <a:latin typeface="+mj-lt"/>
              </a:rPr>
              <a:t>tình riêng mà làm sai phép nước. </a:t>
            </a:r>
          </a:p>
        </p:txBody>
      </p:sp>
    </p:spTree>
    <p:extLst>
      <p:ext uri="{BB962C8B-B14F-4D97-AF65-F5344CB8AC3E}">
        <p14:creationId xmlns:p14="http://schemas.microsoft.com/office/powerpoint/2010/main" val="823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CC5427-66CA-4BE9-A421-0A071933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1338535"/>
            <a:ext cx="12192001" cy="418092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5号-龙吟手书" panose="00000500000000000000" pitchFamily="2" charset="-122"/>
              <a:ea typeface="字魂55号-龙吟手书" panose="00000500000000000000" pitchFamily="2" charset="-122"/>
              <a:sym typeface="字魂55号-龙吟手书" panose="00000500000000000000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9C1D041-B878-4A15-8A12-7C1D7D17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1231"/>
            <a:ext cx="2320309" cy="27544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574E2EE-ADBE-4835-BF11-120A7C718B67}"/>
              </a:ext>
            </a:extLst>
          </p:cNvPr>
          <p:cNvSpPr/>
          <p:nvPr/>
        </p:nvSpPr>
        <p:spPr>
          <a:xfrm>
            <a:off x="-120995" y="1543867"/>
            <a:ext cx="1164658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3900" b="1" cap="none" spc="0">
                <a:ln w="0"/>
                <a:solidFill>
                  <a:srgbClr val="1C44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andombe" panose="02040603050506020204" pitchFamily="18" charset="0"/>
              </a:rPr>
              <a:t>LUYỆN ĐỌC HAY</a:t>
            </a:r>
            <a:endParaRPr lang="en-US" sz="23900" b="1" cap="none" spc="0">
              <a:ln w="0"/>
              <a:solidFill>
                <a:srgbClr val="1C44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andomb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90CE58-1CAA-4453-AE19-E72D278E94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85CCD-2C71-44D4-BF06-082884DD1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51373" r="8291" b="145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2C966D-3F4D-4A97-8E4E-4E38DA72D789}"/>
                </a:ext>
              </a:extLst>
            </p:cNvPr>
            <p:cNvSpPr/>
            <p:nvPr/>
          </p:nvSpPr>
          <p:spPr>
            <a:xfrm>
              <a:off x="3579779" y="5447489"/>
              <a:ext cx="2373549" cy="914400"/>
            </a:xfrm>
            <a:prstGeom prst="rect">
              <a:avLst/>
            </a:prstGeom>
            <a:solidFill>
              <a:srgbClr val="ECF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8AF73B1-8577-4206-81FB-AB6EFC094ED1}"/>
              </a:ext>
            </a:extLst>
          </p:cNvPr>
          <p:cNvSpPr/>
          <p:nvPr/>
        </p:nvSpPr>
        <p:spPr>
          <a:xfrm>
            <a:off x="0" y="525294"/>
            <a:ext cx="12192000" cy="58365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99CCA77-9B91-4E29-9684-C28487E4D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33" y="-39993"/>
            <a:ext cx="2406244" cy="28564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2F3FFC-8F2D-4A99-9171-EC957451CDAD}"/>
              </a:ext>
            </a:extLst>
          </p:cNvPr>
          <p:cNvSpPr txBox="1"/>
          <p:nvPr/>
        </p:nvSpPr>
        <p:spPr>
          <a:xfrm>
            <a:off x="2171700" y="3049782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3E8606"/>
                </a:solidFill>
                <a:latin typeface="+mj-lt"/>
              </a:rPr>
              <a:t>Câu chuyện có mấy nhân vật?</a:t>
            </a:r>
            <a:endParaRPr lang="en-US" sz="3600" b="1">
              <a:solidFill>
                <a:srgbClr val="3E8606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9F3E98-8E51-43C6-970E-DEB744F36A79}"/>
              </a:ext>
            </a:extLst>
          </p:cNvPr>
          <p:cNvGrpSpPr/>
          <p:nvPr/>
        </p:nvGrpSpPr>
        <p:grpSpPr>
          <a:xfrm>
            <a:off x="6560951" y="1079818"/>
            <a:ext cx="3771901" cy="2029766"/>
            <a:chOff x="2705099" y="1504950"/>
            <a:chExt cx="3771901" cy="2029766"/>
          </a:xfrm>
        </p:grpSpPr>
        <p:pic>
          <p:nvPicPr>
            <p:cNvPr id="18" name="Picture 17" descr="cloud.png">
              <a:extLst>
                <a:ext uri="{FF2B5EF4-FFF2-40B4-BE49-F238E27FC236}">
                  <a16:creationId xmlns:a16="http://schemas.microsoft.com/office/drawing/2014/main" id="{08540882-892D-4FC5-B60D-DCBEB72D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296" y="1504950"/>
              <a:ext cx="3520704" cy="202976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1792E6-25FC-4C12-80B3-9E1D02999FD1}"/>
                </a:ext>
              </a:extLst>
            </p:cNvPr>
            <p:cNvSpPr txBox="1"/>
            <p:nvPr/>
          </p:nvSpPr>
          <p:spPr>
            <a:xfrm>
              <a:off x="2705099" y="1934377"/>
              <a:ext cx="37338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Thái sư</a:t>
              </a:r>
            </a:p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Trần Thủ Độ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919A57-C381-4655-A776-9849DCFE45E9}"/>
              </a:ext>
            </a:extLst>
          </p:cNvPr>
          <p:cNvGrpSpPr/>
          <p:nvPr/>
        </p:nvGrpSpPr>
        <p:grpSpPr>
          <a:xfrm>
            <a:off x="1610171" y="1079818"/>
            <a:ext cx="3771901" cy="2029766"/>
            <a:chOff x="2705099" y="1504950"/>
            <a:chExt cx="3771901" cy="2029766"/>
          </a:xfrm>
        </p:grpSpPr>
        <p:pic>
          <p:nvPicPr>
            <p:cNvPr id="21" name="Picture 20" descr="cloud.png">
              <a:extLst>
                <a:ext uri="{FF2B5EF4-FFF2-40B4-BE49-F238E27FC236}">
                  <a16:creationId xmlns:a16="http://schemas.microsoft.com/office/drawing/2014/main" id="{9FE1D95A-FFC2-4A0E-9907-68D57EC10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296" y="1504950"/>
              <a:ext cx="3520704" cy="20297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0159FF-0EB2-4583-9708-45003251B106}"/>
                </a:ext>
              </a:extLst>
            </p:cNvPr>
            <p:cNvSpPr txBox="1"/>
            <p:nvPr/>
          </p:nvSpPr>
          <p:spPr>
            <a:xfrm>
              <a:off x="2705099" y="1934377"/>
              <a:ext cx="37338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Người</a:t>
              </a:r>
            </a:p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 dẫn chuyện</a:t>
              </a:r>
              <a:endParaRPr lang="en-US" sz="28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B6E8E1-07B5-4D80-8CF7-1D587FC2A0C7}"/>
              </a:ext>
            </a:extLst>
          </p:cNvPr>
          <p:cNvGrpSpPr/>
          <p:nvPr/>
        </p:nvGrpSpPr>
        <p:grpSpPr>
          <a:xfrm>
            <a:off x="4198751" y="2433874"/>
            <a:ext cx="3733801" cy="2029766"/>
            <a:chOff x="2819399" y="1504950"/>
            <a:chExt cx="3733801" cy="2029766"/>
          </a:xfrm>
        </p:grpSpPr>
        <p:pic>
          <p:nvPicPr>
            <p:cNvPr id="24" name="Picture 23" descr="cloud.png">
              <a:extLst>
                <a:ext uri="{FF2B5EF4-FFF2-40B4-BE49-F238E27FC236}">
                  <a16:creationId xmlns:a16="http://schemas.microsoft.com/office/drawing/2014/main" id="{BF2EEDAB-385A-4DDE-AC0F-8448F955F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296" y="1504950"/>
              <a:ext cx="3520704" cy="20297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01AF15-7540-4227-92DC-97FB433C4B44}"/>
                </a:ext>
              </a:extLst>
            </p:cNvPr>
            <p:cNvSpPr txBox="1"/>
            <p:nvPr/>
          </p:nvSpPr>
          <p:spPr>
            <a:xfrm>
              <a:off x="2819399" y="2114550"/>
              <a:ext cx="37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Vua</a:t>
              </a:r>
              <a:endParaRPr lang="en-US" sz="28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F03E88-67A7-4A1A-A028-A99125010848}"/>
              </a:ext>
            </a:extLst>
          </p:cNvPr>
          <p:cNvGrpSpPr/>
          <p:nvPr/>
        </p:nvGrpSpPr>
        <p:grpSpPr>
          <a:xfrm>
            <a:off x="1610171" y="3805474"/>
            <a:ext cx="3733801" cy="2029766"/>
            <a:chOff x="2760881" y="1504950"/>
            <a:chExt cx="3733801" cy="2029766"/>
          </a:xfrm>
        </p:grpSpPr>
        <p:pic>
          <p:nvPicPr>
            <p:cNvPr id="27" name="Picture 26" descr="cloud.png">
              <a:extLst>
                <a:ext uri="{FF2B5EF4-FFF2-40B4-BE49-F238E27FC236}">
                  <a16:creationId xmlns:a16="http://schemas.microsoft.com/office/drawing/2014/main" id="{1B092E5C-931C-4BF7-952A-D619C6F5B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296" y="1504950"/>
              <a:ext cx="3520704" cy="202976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74FC3C-D1E5-43DF-8594-7557B6C82C24}"/>
                </a:ext>
              </a:extLst>
            </p:cNvPr>
            <p:cNvSpPr txBox="1"/>
            <p:nvPr/>
          </p:nvSpPr>
          <p:spPr>
            <a:xfrm>
              <a:off x="2760881" y="2214755"/>
              <a:ext cx="37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Viên Quan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705F20-D52B-44DB-B6B3-65EA3AD30C3D}"/>
              </a:ext>
            </a:extLst>
          </p:cNvPr>
          <p:cNvGrpSpPr/>
          <p:nvPr/>
        </p:nvGrpSpPr>
        <p:grpSpPr>
          <a:xfrm>
            <a:off x="6560951" y="3805474"/>
            <a:ext cx="3771901" cy="2029766"/>
            <a:chOff x="2705099" y="1504950"/>
            <a:chExt cx="3771901" cy="2029766"/>
          </a:xfrm>
        </p:grpSpPr>
        <p:pic>
          <p:nvPicPr>
            <p:cNvPr id="30" name="Picture 29" descr="cloud.png">
              <a:extLst>
                <a:ext uri="{FF2B5EF4-FFF2-40B4-BE49-F238E27FC236}">
                  <a16:creationId xmlns:a16="http://schemas.microsoft.com/office/drawing/2014/main" id="{65FEAAC2-595D-4104-9E30-81928886A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296" y="1504950"/>
              <a:ext cx="3520704" cy="202976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96E15A-CC70-4DAB-95C5-B987E299E956}"/>
                </a:ext>
              </a:extLst>
            </p:cNvPr>
            <p:cNvSpPr txBox="1"/>
            <p:nvPr/>
          </p:nvSpPr>
          <p:spPr>
            <a:xfrm>
              <a:off x="2705099" y="1934377"/>
              <a:ext cx="37338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Linh Từ</a:t>
              </a:r>
            </a:p>
            <a:p>
              <a:pPr algn="ctr"/>
              <a:r>
                <a:rPr lang="vi-VN" sz="2800" b="1">
                  <a:solidFill>
                    <a:schemeClr val="bg1"/>
                  </a:solidFill>
                  <a:latin typeface="+mj-lt"/>
                </a:rPr>
                <a:t>Quốc Mẫu</a:t>
              </a:r>
              <a:endParaRPr lang="en-US" sz="28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7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0617-11人教版初九年级语文《故乡》PPT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401</Words>
  <Application>Microsoft Macintosh PowerPoint</Application>
  <PresentationFormat>Widescreen</PresentationFormat>
  <Paragraphs>49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Arial</vt:lpstr>
      <vt:lpstr>iCiel Fairy Tales</vt:lpstr>
      <vt:lpstr>Symbol</vt:lpstr>
      <vt:lpstr>Times New Roman</vt:lpstr>
      <vt:lpstr>UTM Candombe</vt:lpstr>
      <vt:lpstr>字魂55号-龙吟手书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5-0617-11人教版初九年级语文《故乡》PPT课件</dc:title>
  <dc:creator>Administrator</dc:creator>
  <cp:lastModifiedBy>Microsoft Office User</cp:lastModifiedBy>
  <cp:revision>39</cp:revision>
  <dcterms:created xsi:type="dcterms:W3CDTF">2019-06-17T08:03:39Z</dcterms:created>
  <dcterms:modified xsi:type="dcterms:W3CDTF">2022-01-24T19:45:40Z</dcterms:modified>
</cp:coreProperties>
</file>