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7" r:id="rId3"/>
    <p:sldMasterId id="2147483693" r:id="rId4"/>
    <p:sldMasterId id="2147483705" r:id="rId5"/>
  </p:sldMasterIdLst>
  <p:notesMasterIdLst>
    <p:notesMasterId r:id="rId22"/>
  </p:notesMasterIdLst>
  <p:sldIdLst>
    <p:sldId id="257" r:id="rId6"/>
    <p:sldId id="276" r:id="rId7"/>
    <p:sldId id="320" r:id="rId8"/>
    <p:sldId id="350" r:id="rId9"/>
    <p:sldId id="2007577143" r:id="rId10"/>
    <p:sldId id="2007577141" r:id="rId11"/>
    <p:sldId id="295" r:id="rId12"/>
    <p:sldId id="2007577139" r:id="rId13"/>
    <p:sldId id="2007577142" r:id="rId14"/>
    <p:sldId id="2007577153" r:id="rId15"/>
    <p:sldId id="367" r:id="rId16"/>
    <p:sldId id="2007577140" r:id="rId17"/>
    <p:sldId id="2007577145" r:id="rId18"/>
    <p:sldId id="2007577154" r:id="rId19"/>
    <p:sldId id="264" r:id="rId20"/>
    <p:sldId id="200757715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397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03060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5169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665578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88876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1/18/2022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1/18/2022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2022/1/18</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2022/1/18</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6.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5.png"/><Relationship Id="rId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4.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79967"/>
            <a:chOff x="635794" y="386605"/>
            <a:chExt cx="1395893" cy="57996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79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8237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1533"/>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600"/>
              </a:spcAft>
              <a:buClr>
                <a:srgbClr val="000000"/>
              </a:buClr>
              <a:buSzTx/>
              <a:buFont typeface="Arial"/>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6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5" y="1029392"/>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3908" y="2141581"/>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824" y="349418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323259" y="4722374"/>
            <a:ext cx="622852" cy="632748"/>
          </a:xfrm>
          <a:prstGeom prst="rect">
            <a:avLst/>
          </a:prstGeom>
        </p:spPr>
      </p:pic>
    </p:spTree>
    <p:custDataLst>
      <p:tags r:id="rId1"/>
    </p:custDataLst>
    <p:extLst>
      <p:ext uri="{BB962C8B-B14F-4D97-AF65-F5344CB8AC3E}">
        <p14:creationId xmlns:p14="http://schemas.microsoft.com/office/powerpoint/2010/main" val="414883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06039" y="1544741"/>
            <a:ext cx="11519706"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1.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2684085"/>
            <a:ext cx="11054860" cy="36944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2.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2229859" y="2267628"/>
            <a:ext cx="11054860"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Vì nước lên hiền hoà.</a:t>
            </a:r>
          </a:p>
        </p:txBody>
      </p:sp>
      <p:sp>
        <p:nvSpPr>
          <p:cNvPr id="10" name="TextBox 9">
            <a:extLst>
              <a:ext uri="{FF2B5EF4-FFF2-40B4-BE49-F238E27FC236}">
                <a16:creationId xmlns:a16="http://schemas.microsoft.com/office/drawing/2014/main" id="{AF7A3F24-0729-478C-911D-9BA45DC5CDC1}"/>
              </a:ext>
            </a:extLst>
          </p:cNvPr>
          <p:cNvSpPr txBox="1"/>
          <p:nvPr/>
        </p:nvSpPr>
        <p:spPr>
          <a:xfrm>
            <a:off x="2942142" y="588247"/>
            <a:ext cx="81651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D7D31"/>
                </a:solidFill>
                <a:effectLst/>
                <a:uLnTx/>
                <a:uFillTx/>
                <a:latin typeface="+mj-lt"/>
                <a:ea typeface="Arial-Rounded" panose="020B0500000000000000" pitchFamily="34" charset="0"/>
                <a:cs typeface="Arial-Rounded" panose="020B0500000000000000" pitchFamily="34" charset="0"/>
              </a:rPr>
              <a:t>TRẢ LỜI CÂU HỎI</a:t>
            </a:r>
            <a:endParaRPr kumimoji="0" lang="en-US" sz="5400" b="0" i="0" u="none" strike="noStrike" kern="1200" cap="none" spc="0" normalizeH="0" baseline="0" noProof="0" dirty="0">
              <a:ln>
                <a:noFill/>
              </a:ln>
              <a:solidFill>
                <a:srgbClr val="ED7D31"/>
              </a:solidFill>
              <a:effectLst/>
              <a:uLnTx/>
              <a:uFillTx/>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9DC41D24-4068-4BD7-B5F5-017BE4791B43}"/>
              </a:ext>
            </a:extLst>
          </p:cNvPr>
          <p:cNvSpPr txBox="1"/>
          <p:nvPr/>
        </p:nvSpPr>
        <p:spPr>
          <a:xfrm>
            <a:off x="2942142" y="3474879"/>
            <a:ext cx="8216372"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535266" y="38667"/>
            <a:ext cx="2315185" cy="1735654"/>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42142" y="4220430"/>
            <a:ext cx="8850081" cy="66954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nước trong đồng ruộng hoà lẫn nước sông </a:t>
            </a:r>
            <a:r>
              <a:rPr kumimoji="0" lang="vi-VN" sz="2800" b="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C</a:t>
            </a:r>
            <a:r>
              <a:rPr lang="en-US" sz="2800" noProof="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ửu</a:t>
            </a:r>
            <a:r>
              <a:rPr lang="en-US" sz="2800" noProof="0" dirty="0" smtClean="0">
                <a:solidFill>
                  <a:srgbClr val="FF0000"/>
                </a:solidFill>
                <a:latin typeface="+mj-lt"/>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smtClean="0">
                <a:ln>
                  <a:noFill/>
                </a:ln>
                <a:solidFill>
                  <a:srgbClr val="FF0000"/>
                </a:solidFill>
                <a:effectLst/>
                <a:uLnTx/>
                <a:uFillTx/>
                <a:latin typeface="+mj-lt"/>
                <a:ea typeface="Arial-Rounded" panose="020B0500000000000000" pitchFamily="34" charset="0"/>
                <a:cs typeface="Arial-Rounded" panose="020B0500000000000000" pitchFamily="34" charset="0"/>
              </a:rPr>
              <a:t>L</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ong</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91CB933-45A2-492F-92FA-73E18D04197C}"/>
              </a:ext>
            </a:extLst>
          </p:cNvPr>
          <p:cNvSpPr txBox="1"/>
          <p:nvPr/>
        </p:nvSpPr>
        <p:spPr>
          <a:xfrm>
            <a:off x="4457545" y="4922424"/>
            <a:ext cx="4734837"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93131" y="5691898"/>
            <a:ext cx="10632614" cy="73866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bơi thành đàn, theo cá mẹ vào tận đồng sâu. </a:t>
            </a:r>
          </a:p>
        </p:txBody>
      </p: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65167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3. </a:t>
            </a: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165167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519320" y="3938831"/>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4. </a:t>
            </a: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thích nhất hình ảnh nào trong bài? </a:t>
            </a: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79967"/>
            <a:chOff x="635794" y="386605"/>
            <a:chExt cx="1395893" cy="57996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79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8237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1533"/>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600"/>
              </a:spcAft>
              <a:buClr>
                <a:srgbClr val="000000"/>
              </a:buClr>
              <a:buSzTx/>
              <a:buFont typeface="Arial"/>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6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725" y="1029392"/>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3908" y="2141581"/>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24" y="349418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0"/>
          <a:srcRect l="26090" t="28446" r="16812" b="22809"/>
          <a:stretch/>
        </p:blipFill>
        <p:spPr>
          <a:xfrm>
            <a:off x="323259" y="4722374"/>
            <a:ext cx="622852" cy="632748"/>
          </a:xfrm>
          <a:prstGeom prst="rect">
            <a:avLst/>
          </a:prstGeom>
        </p:spPr>
      </p:pic>
    </p:spTree>
    <p:custDataLst>
      <p:tags r:id="rId1"/>
    </p:custDataLst>
    <p:extLst>
      <p:ext uri="{BB962C8B-B14F-4D97-AF65-F5344CB8AC3E}">
        <p14:creationId xmlns:p14="http://schemas.microsoft.com/office/powerpoint/2010/main" val="2570683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54760" y="0"/>
            <a:ext cx="10169512" cy="6416995"/>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847603" y="-557371"/>
            <a:ext cx="3714501" cy="3714501"/>
          </a:xfrm>
          <a:prstGeom prst="rect">
            <a:avLst/>
          </a:prstGeom>
        </p:spPr>
      </p:pic>
      <p:sp>
        <p:nvSpPr>
          <p:cNvPr id="6" name="TextBox 5">
            <a:extLst>
              <a:ext uri="{FF2B5EF4-FFF2-40B4-BE49-F238E27FC236}">
                <a16:creationId xmlns:a16="http://schemas.microsoft.com/office/drawing/2014/main" id="{CE7B9F0A-2CC7-45C1-B795-EA35332CBCB9}"/>
              </a:ext>
            </a:extLst>
          </p:cNvPr>
          <p:cNvSpPr txBox="1"/>
          <p:nvPr/>
        </p:nvSpPr>
        <p:spPr>
          <a:xfrm>
            <a:off x="1708283" y="2152202"/>
            <a:ext cx="7949901" cy="6612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7">
            <a:clrChange>
              <a:clrFrom>
                <a:srgbClr val="FEFFFE"/>
              </a:clrFrom>
              <a:clrTo>
                <a:srgbClr val="FEFFFE">
                  <a:alpha val="0"/>
                </a:srgbClr>
              </a:clrTo>
            </a:clrChange>
            <a:extLst>
              <a:ext uri="{BEBA8EAE-BF5A-486C-A8C5-ECC9F3942E4B}">
                <a14:imgProps xmlns:a14="http://schemas.microsoft.com/office/drawing/2010/main">
                  <a14:imgLayer r:embed="rId8">
                    <a14:imgEffect>
                      <a14:sharpenSoften amount="33000"/>
                    </a14:imgEffect>
                    <a14:imgEffect>
                      <a14:brightnessContrast contrast="1000"/>
                    </a14:imgEffect>
                  </a14:imgLayer>
                </a14:imgProps>
              </a:ext>
            </a:extLst>
          </a:blip>
          <a:stretch>
            <a:fillRect/>
          </a:stretch>
        </p:blipFill>
        <p:spPr>
          <a:xfrm>
            <a:off x="3268567" y="1515742"/>
            <a:ext cx="649967" cy="599539"/>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3110801" y="1459925"/>
            <a:ext cx="3437514"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rPr>
              <a:t> LUYỆN TẬP</a:t>
            </a:r>
            <a:endParaRPr kumimoji="0" lang="en-US" sz="2800" b="1" i="0" u="none" strike="noStrike" kern="120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3118726" y="4616866"/>
            <a:ext cx="6327981"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mj-lt"/>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M: </a:t>
            </a:r>
            <a:r>
              <a:rPr kumimoji="0" lang="vi-VN" sz="28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3958476"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dầm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dề</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3961220"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mướt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282716"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6584569"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dẳng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549598" y="5390476"/>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tí tách,</a:t>
            </a:r>
            <a:endParaRPr kumimoji="0" lang="en-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701438" y="5413642"/>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lộp bộp, …</a:t>
            </a:r>
            <a:endParaRPr kumimoji="0" lang="en-VN" sz="28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15"/>
                                        </p:tgtEl>
                                      </p:cBhvr>
                                    </p:animEffect>
                                    <p:anim calcmode="lin" valueType="num">
                                      <p:cBhvr>
                                        <p:cTn id="7" dur="2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5"/>
                                        </p:tgtEl>
                                        <p:attrNameLst>
                                          <p:attrName>ppt_h</p:attrName>
                                        </p:attrNameLst>
                                      </p:cBhvr>
                                      <p:tavLst>
                                        <p:tav tm="0">
                                          <p:val>
                                            <p:strVal val="ppt_h"/>
                                          </p:val>
                                        </p:tav>
                                        <p:tav tm="100000">
                                          <p:val>
                                            <p:strVal val="ppt_h"/>
                                          </p:val>
                                        </p:tav>
                                      </p:tavLst>
                                    </p:anim>
                                    <p:set>
                                      <p:cBhvr>
                                        <p:cTn id="9" dur="1" fill="hold">
                                          <p:stCondLst>
                                            <p:cond delay="19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0" nodeType="clickEffect">
                                  <p:stCondLst>
                                    <p:cond delay="0"/>
                                  </p:stCondLst>
                                  <p:childTnLst>
                                    <p:animEffect transition="out" filter="barn(inVertic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5" grpId="0" animBg="1"/>
      <p:bldP spid="16" grpId="0" animBg="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1298713" y="2419339"/>
            <a:ext cx="651859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100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826966" y="295598"/>
            <a:ext cx="74298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Bức</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này</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cảnh</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gì</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637414" y="1865258"/>
            <a:ext cx="9399181" cy="4580304"/>
          </a:xfrm>
          <a:prstGeom prst="round2SameRect">
            <a:avLst>
              <a:gd name="adj1" fmla="val 0"/>
              <a:gd name="adj2" fmla="val 31355"/>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20573"/>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mẫu</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607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heo Nguyễn Quang Sáng)</a:t>
            </a:r>
          </a:p>
        </p:txBody>
      </p:sp>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71F221-4D5E-49DF-A980-0905C56925B9}"/>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79967"/>
            <a:chOff x="635794" y="386605"/>
            <a:chExt cx="1395893" cy="57996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799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8237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1533"/>
          </a:xfrm>
          <a:prstGeom prst="rect">
            <a:avLst/>
          </a:prstGeom>
          <a:noFill/>
        </p:spPr>
        <p:txBody>
          <a:bodyPr wrap="square" rtlCol="0">
            <a:spAutoFit/>
          </a:bodyPr>
          <a:lstStyle/>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spcBef>
                <a:spcPts val="0"/>
              </a:spcBef>
              <a:spcAft>
                <a:spcPts val="60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spcBef>
                <a:spcPts val="0"/>
              </a:spcBef>
              <a:spcAft>
                <a:spcPts val="600"/>
              </a:spcAft>
              <a:buClr>
                <a:srgbClr val="000000"/>
              </a:buClr>
              <a:buSzTx/>
              <a:buFont typeface="Arial"/>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6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5" y="1029392"/>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3908" y="2141581"/>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6824" y="349418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323259" y="4722374"/>
            <a:ext cx="622852" cy="632748"/>
          </a:xfrm>
          <a:prstGeom prst="rect">
            <a:avLst/>
          </a:prstGeom>
        </p:spPr>
      </p:pic>
    </p:spTree>
    <p:custDataLst>
      <p:tags r:id="rId1"/>
    </p:custDataLst>
    <p:extLst>
      <p:ext uri="{BB962C8B-B14F-4D97-AF65-F5344CB8AC3E}">
        <p14:creationId xmlns:p14="http://schemas.microsoft.com/office/powerpoint/2010/main" val="218419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101470" y="20573"/>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Luyện</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từ</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khó</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6075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60922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Mùa này người làng tôi gọi là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mùa nước nổi</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không gọi là mùa nước lũ vì nước lên hiền hoà. Nước mỗi ngày một dâng lên. Mưa dầm dề, mưa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sướt mướ</a:t>
            </a:r>
            <a:r>
              <a:rPr kumimoji="0" lang="vi-VN" sz="2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t </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Rồi đến rằm tháng Bảy: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Rằm tháng Bảy </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Đồng ruộng, vườn tược và cây cỏ như biết giữ lại hạt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phù sa </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ở quanh mình, nước lại trong dần. Ngồi trong nhà, ta thấy cả những đàn cá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ròng ròng</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từng đàn, từng đàn theo cá mẹ xuôi theo dòng nước, vào tận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đồng sâu</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a:t>
            </a:r>
            <a:r>
              <a:rPr kumimoji="0" lang="vi-VN" sz="22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lắt lẻo </a:t>
            </a: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mj-lt"/>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92" y="1043748"/>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342" y="207861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617" y="3498030"/>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753052" y="4913472"/>
            <a:ext cx="622852" cy="632748"/>
          </a:xfrm>
          <a:prstGeom prst="rect">
            <a:avLst/>
          </a:prstGeom>
        </p:spPr>
      </p:pic>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Giải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nghĩa</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từ</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2323142" y="-155718"/>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396801" y="-279755"/>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466779" y="113456"/>
            <a:ext cx="6402079" cy="917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727559" y="843305"/>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cá ròng ròng (cá lòng ròng) </a:t>
            </a:r>
            <a:endParaRPr kumimoji="0" lang="vi-VN" sz="3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557421" y="848391"/>
            <a:ext cx="6880259" cy="2229393"/>
          </a:xfrm>
          <a:prstGeom prst="rect">
            <a:avLst/>
          </a:prstGeom>
          <a:noFill/>
        </p:spPr>
        <p:txBody>
          <a:bodyPr wrap="square" rtlCol="0">
            <a:spAutoFit/>
          </a:bodyPr>
          <a:lstStyle/>
          <a:p>
            <a:pPr>
              <a:lnSpc>
                <a:spcPct val="150000"/>
              </a:lnSpc>
            </a:pPr>
            <a:r>
              <a:rPr kumimoji="0" lang="vi-VN"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loài cá lóc nhỏ,</a:t>
            </a:r>
            <a:r>
              <a:rPr kumimoji="0" lang="en-US"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a:t>
            </a:r>
            <a:r>
              <a:rPr lang="vi-VN" sz="3200" dirty="0">
                <a:solidFill>
                  <a:srgbClr val="70AD47">
                    <a:lumMod val="50000"/>
                  </a:srgbClr>
                </a:solidFill>
                <a:latin typeface="+mj-lt"/>
                <a:ea typeface="Arial-Rounded" panose="020B0500000000000000" pitchFamily="34" charset="0"/>
                <a:cs typeface="Arial-Rounded" panose="020B0500000000000000" pitchFamily="34" charset="0"/>
              </a:rPr>
              <a:t>thường bơi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436752" y="2129798"/>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một con sông lớn 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842144" y="1974896"/>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Cửu Long</a:t>
            </a:r>
            <a:endParaRPr kumimoji="0" lang="vi-VN" sz="3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708706" y="1350908"/>
            <a:ext cx="11129715"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26544" y="2312908"/>
            <a:ext cx="7607376"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3466779" y="2749172"/>
            <a:ext cx="86033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 đất, cát nhỏ mịn, hoà tan trong dòng nước hoặc lắng đọng lại ở bờ sông, bãi bồi. </a:t>
            </a:r>
            <a:endParaRPr kumimoji="0" lang="en-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875172" y="2575255"/>
            <a:ext cx="11710121" cy="83099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phù sa</a:t>
            </a:r>
            <a:endParaRPr kumimoji="0" lang="vi-VN" sz="32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684515" y="2983525"/>
            <a:ext cx="5812653" cy="350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7520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rPr>
              <a:t>Ngắt nghỉ câu dài</a:t>
            </a:r>
            <a:endParaRPr kumimoji="0" lang="en-US" sz="3600" b="1" i="0" u="none" strike="noStrike" kern="1200" cap="none" spc="0" normalizeH="0" baseline="0" noProof="0" dirty="0">
              <a:ln>
                <a:noFill/>
              </a:ln>
              <a:solidFill>
                <a:srgbClr val="70AD47">
                  <a:lumMod val="50000"/>
                </a:srgbClr>
              </a:solidFill>
              <a:effectLst/>
              <a:uLnTx/>
              <a:uFillTx/>
              <a:latin typeface="+mj-lt"/>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Nước trong ao hồ, trong đồng ruộng của mùa mưa hoà lẫn với nước dòng sông Cửu Long.</a:t>
            </a:r>
          </a:p>
        </p:txBody>
      </p:sp>
      <p:sp>
        <p:nvSpPr>
          <p:cNvPr id="37" name="Rectangle 36">
            <a:extLst>
              <a:ext uri="{FF2B5EF4-FFF2-40B4-BE49-F238E27FC236}">
                <a16:creationId xmlns:a16="http://schemas.microsoft.com/office/drawing/2014/main" id="{CC49244A-5547-41D8-898E-58D5A312F732}"/>
              </a:ext>
            </a:extLst>
          </p:cNvPr>
          <p:cNvSpPr/>
          <p:nvPr/>
        </p:nvSpPr>
        <p:spPr>
          <a:xfrm>
            <a:off x="1020883" y="3301027"/>
            <a:ext cx="10325990" cy="2471959"/>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Ngồi trong nhà, ta thấy cả những đàn cá ròng ròng, từng đàn, từng đàn theo cá mẹ xuôi theo dòng nước, vào tận đồng sâu.</a:t>
            </a:r>
          </a:p>
        </p:txBody>
      </p:sp>
      <p:cxnSp>
        <p:nvCxnSpPr>
          <p:cNvPr id="38" name="Straight Connector 37">
            <a:extLst>
              <a:ext uri="{FF2B5EF4-FFF2-40B4-BE49-F238E27FC236}">
                <a16:creationId xmlns:a16="http://schemas.microsoft.com/office/drawing/2014/main" id="{A3D2416C-959E-444C-8EDE-D2A290B4FF69}"/>
              </a:ext>
            </a:extLst>
          </p:cNvPr>
          <p:cNvCxnSpPr>
            <a:cxnSpLocks/>
          </p:cNvCxnSpPr>
          <p:nvPr/>
        </p:nvCxnSpPr>
        <p:spPr>
          <a:xfrm flipH="1">
            <a:off x="4990303" y="1759938"/>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11290702" y="179370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4194163" y="269903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8633872"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472748" y="3343727"/>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1EA8-071A-4031-A838-A0254FEC5D5A}"/>
              </a:ext>
            </a:extLst>
          </p:cNvPr>
          <p:cNvCxnSpPr>
            <a:cxnSpLocks/>
          </p:cNvCxnSpPr>
          <p:nvPr/>
        </p:nvCxnSpPr>
        <p:spPr>
          <a:xfrm flipH="1">
            <a:off x="11280774" y="358232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2987118" y="4194439"/>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11350988" y="449210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4472748" y="497397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4599402" y="4973971"/>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1389</Words>
  <Application>Microsoft Office PowerPoint</Application>
  <PresentationFormat>Widescreen</PresentationFormat>
  <Paragraphs>88</Paragraphs>
  <Slides>16</Slides>
  <Notes>11</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16</vt:i4>
      </vt:variant>
    </vt:vector>
  </HeadingPairs>
  <TitlesOfParts>
    <vt:vector size="35" baseType="lpstr">
      <vt:lpstr>SimSun</vt:lpstr>
      <vt:lpstr>SimSun</vt:lpstr>
      <vt:lpstr>Arial</vt:lpstr>
      <vt:lpstr>Arial-Rounded</vt:lpstr>
      <vt:lpstr>Calibri</vt:lpstr>
      <vt:lpstr>Calibri Light</vt:lpstr>
      <vt:lpstr>等线</vt:lpstr>
      <vt:lpstr>等线 Light</vt:lpstr>
      <vt:lpstr>Kalam</vt:lpstr>
      <vt:lpstr>Microsoft YaHei</vt:lpstr>
      <vt:lpstr>Montserrat</vt:lpstr>
      <vt:lpstr>Times New Roman</vt:lpstr>
      <vt:lpstr>Wingdings</vt:lpstr>
      <vt:lpstr>汉仪跳跳体简</vt:lpstr>
      <vt:lpstr>千图网拥有20W+精美PPT模板 更多PPT模板下载至：www.58pic.com/office/ppt​​</vt:lpstr>
      <vt:lpstr>1_Doodle Sketchbook by Slidesgo</vt:lpstr>
      <vt:lpstr>1_Office 主题</vt:lpstr>
      <vt:lpstr>3_Office 主题​​</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ltgsvn@outlook.com</cp:lastModifiedBy>
  <cp:revision>7</cp:revision>
  <dcterms:created xsi:type="dcterms:W3CDTF">2021-07-31T09:46:09Z</dcterms:created>
  <dcterms:modified xsi:type="dcterms:W3CDTF">2022-01-18T08:26:37Z</dcterms:modified>
</cp:coreProperties>
</file>