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56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 showGuides="1">
      <p:cViewPr varScale="1">
        <p:scale>
          <a:sx n="69" d="100"/>
          <a:sy n="69" d="100"/>
        </p:scale>
        <p:origin x="1440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F04F3-4D85-479C-82CB-C2371CC6C480}" type="datetimeFigureOut">
              <a:rPr lang="en-US" smtClean="0"/>
              <a:t>16/1/2022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C7F33-558E-4DB5-B885-B61FE8D672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8567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F04F3-4D85-479C-82CB-C2371CC6C480}" type="datetimeFigureOut">
              <a:rPr lang="en-US" smtClean="0"/>
              <a:t>16/1/2022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C7F33-558E-4DB5-B885-B61FE8D672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87407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F04F3-4D85-479C-82CB-C2371CC6C480}" type="datetimeFigureOut">
              <a:rPr lang="en-US" smtClean="0"/>
              <a:t>16/1/2022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C7F33-558E-4DB5-B885-B61FE8D672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72852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F04F3-4D85-479C-82CB-C2371CC6C480}" type="datetimeFigureOut">
              <a:rPr lang="en-US" smtClean="0"/>
              <a:t>16/1/2022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C7F33-558E-4DB5-B885-B61FE8D672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87302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F04F3-4D85-479C-82CB-C2371CC6C480}" type="datetimeFigureOut">
              <a:rPr lang="en-US" smtClean="0"/>
              <a:t>16/1/2022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C7F33-558E-4DB5-B885-B61FE8D672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85569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F04F3-4D85-479C-82CB-C2371CC6C480}" type="datetimeFigureOut">
              <a:rPr lang="en-US" smtClean="0"/>
              <a:t>16/1/2022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C7F33-558E-4DB5-B885-B61FE8D672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7579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F04F3-4D85-479C-82CB-C2371CC6C480}" type="datetimeFigureOut">
              <a:rPr lang="en-US" smtClean="0"/>
              <a:t>16/1/2022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C7F33-558E-4DB5-B885-B61FE8D672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19547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F04F3-4D85-479C-82CB-C2371CC6C480}" type="datetimeFigureOut">
              <a:rPr lang="en-US" smtClean="0"/>
              <a:t>16/1/2022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C7F33-558E-4DB5-B885-B61FE8D672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72882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F04F3-4D85-479C-82CB-C2371CC6C480}" type="datetimeFigureOut">
              <a:rPr lang="en-US" smtClean="0"/>
              <a:t>16/1/2022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C7F33-558E-4DB5-B885-B61FE8D672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6167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F04F3-4D85-479C-82CB-C2371CC6C480}" type="datetimeFigureOut">
              <a:rPr lang="en-US" smtClean="0"/>
              <a:t>16/1/2022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C7F33-558E-4DB5-B885-B61FE8D672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85166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F04F3-4D85-479C-82CB-C2371CC6C480}" type="datetimeFigureOut">
              <a:rPr lang="en-US" smtClean="0"/>
              <a:t>16/1/2022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C7F33-558E-4DB5-B885-B61FE8D672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39361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EF04F3-4D85-479C-82CB-C2371CC6C480}" type="datetimeFigureOut">
              <a:rPr lang="en-US" smtClean="0"/>
              <a:t>16/1/2022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7C7F33-558E-4DB5-B885-B61FE8D672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76431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71700" y="96988"/>
            <a:ext cx="4876800" cy="33855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TRƯỜNG TIỂU HỌC GIANG BIÊN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600200" y="2302996"/>
            <a:ext cx="6019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381125" y="3322320"/>
            <a:ext cx="6705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 10 000 – LUYỆN TẬP</a:t>
            </a:r>
          </a:p>
        </p:txBody>
      </p:sp>
    </p:spTree>
    <p:extLst>
      <p:ext uri="{BB962C8B-B14F-4D97-AF65-F5344CB8AC3E}">
        <p14:creationId xmlns:p14="http://schemas.microsoft.com/office/powerpoint/2010/main" val="8809378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0"/>
          <p:cNvGrpSpPr>
            <a:grpSpLocks/>
          </p:cNvGrpSpPr>
          <p:nvPr/>
        </p:nvGrpSpPr>
        <p:grpSpPr bwMode="auto">
          <a:xfrm>
            <a:off x="337457" y="1251855"/>
            <a:ext cx="2514600" cy="4038600"/>
            <a:chOff x="240" y="1104"/>
            <a:chExt cx="1584" cy="2544"/>
          </a:xfrm>
        </p:grpSpPr>
        <p:sp>
          <p:nvSpPr>
            <p:cNvPr id="5" name="Rectangle 6"/>
            <p:cNvSpPr>
              <a:spLocks noChangeArrowheads="1"/>
            </p:cNvSpPr>
            <p:nvPr/>
          </p:nvSpPr>
          <p:spPr bwMode="auto">
            <a:xfrm>
              <a:off x="240" y="1104"/>
              <a:ext cx="1584" cy="254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B0F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vi-VN" altLang="en-US"/>
            </a:p>
          </p:txBody>
        </p:sp>
        <p:sp>
          <p:nvSpPr>
            <p:cNvPr id="6" name="Rectangle 8"/>
            <p:cNvSpPr>
              <a:spLocks noChangeArrowheads="1"/>
            </p:cNvSpPr>
            <p:nvPr/>
          </p:nvSpPr>
          <p:spPr bwMode="auto">
            <a:xfrm>
              <a:off x="1124" y="3238"/>
              <a:ext cx="624" cy="288"/>
            </a:xfrm>
            <a:prstGeom prst="rect">
              <a:avLst/>
            </a:prstGeom>
            <a:solidFill>
              <a:srgbClr val="0099FF"/>
            </a:solidFill>
            <a:ln w="9525">
              <a:solidFill>
                <a:srgbClr val="00B0F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en-US" altLang="en-US" sz="2800"/>
                <a:t>1000</a:t>
              </a:r>
            </a:p>
          </p:txBody>
        </p: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336" y="2744"/>
              <a:ext cx="624" cy="288"/>
            </a:xfrm>
            <a:prstGeom prst="rect">
              <a:avLst/>
            </a:prstGeom>
            <a:solidFill>
              <a:srgbClr val="0099FF"/>
            </a:solidFill>
            <a:ln w="9525">
              <a:solidFill>
                <a:srgbClr val="00B0F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en-US" altLang="en-US" sz="2800"/>
                <a:t>1000</a:t>
              </a:r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336" y="3238"/>
              <a:ext cx="624" cy="288"/>
            </a:xfrm>
            <a:prstGeom prst="rect">
              <a:avLst/>
            </a:prstGeom>
            <a:solidFill>
              <a:srgbClr val="0099FF"/>
            </a:solidFill>
            <a:ln w="9525">
              <a:solidFill>
                <a:srgbClr val="00B0F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en-US" altLang="en-US" sz="2800"/>
                <a:t>1000</a:t>
              </a:r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>
              <a:off x="336" y="1746"/>
              <a:ext cx="624" cy="288"/>
            </a:xfrm>
            <a:prstGeom prst="rect">
              <a:avLst/>
            </a:prstGeom>
            <a:solidFill>
              <a:srgbClr val="0099FF"/>
            </a:solidFill>
            <a:ln w="9525">
              <a:solidFill>
                <a:srgbClr val="00B0F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en-US" altLang="en-US" sz="2800"/>
                <a:t>1000</a:t>
              </a:r>
            </a:p>
          </p:txBody>
        </p:sp>
        <p:sp>
          <p:nvSpPr>
            <p:cNvPr id="10" name="Rectangle 12"/>
            <p:cNvSpPr>
              <a:spLocks noChangeArrowheads="1"/>
            </p:cNvSpPr>
            <p:nvPr/>
          </p:nvSpPr>
          <p:spPr bwMode="auto">
            <a:xfrm>
              <a:off x="1104" y="2736"/>
              <a:ext cx="624" cy="288"/>
            </a:xfrm>
            <a:prstGeom prst="rect">
              <a:avLst/>
            </a:prstGeom>
            <a:solidFill>
              <a:srgbClr val="0099FF"/>
            </a:solidFill>
            <a:ln w="9525">
              <a:solidFill>
                <a:srgbClr val="00B0F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en-US" altLang="en-US" sz="2800"/>
                <a:t>1000</a:t>
              </a:r>
            </a:p>
          </p:txBody>
        </p:sp>
        <p:sp>
          <p:nvSpPr>
            <p:cNvPr id="11" name="Rectangle 13"/>
            <p:cNvSpPr>
              <a:spLocks noChangeArrowheads="1"/>
            </p:cNvSpPr>
            <p:nvPr/>
          </p:nvSpPr>
          <p:spPr bwMode="auto">
            <a:xfrm>
              <a:off x="336" y="2262"/>
              <a:ext cx="624" cy="288"/>
            </a:xfrm>
            <a:prstGeom prst="rect">
              <a:avLst/>
            </a:prstGeom>
            <a:solidFill>
              <a:srgbClr val="0099FF"/>
            </a:solidFill>
            <a:ln w="9525">
              <a:solidFill>
                <a:srgbClr val="00B0F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en-US" altLang="en-US" sz="2800"/>
                <a:t>1000</a:t>
              </a:r>
            </a:p>
          </p:txBody>
        </p:sp>
        <p:sp>
          <p:nvSpPr>
            <p:cNvPr id="12" name="Rectangle 14"/>
            <p:cNvSpPr>
              <a:spLocks noChangeArrowheads="1"/>
            </p:cNvSpPr>
            <p:nvPr/>
          </p:nvSpPr>
          <p:spPr bwMode="auto">
            <a:xfrm>
              <a:off x="1104" y="2256"/>
              <a:ext cx="624" cy="288"/>
            </a:xfrm>
            <a:prstGeom prst="rect">
              <a:avLst/>
            </a:prstGeom>
            <a:solidFill>
              <a:srgbClr val="0099FF"/>
            </a:solidFill>
            <a:ln w="9525">
              <a:solidFill>
                <a:srgbClr val="00B0F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en-US" altLang="en-US" sz="2800"/>
                <a:t>1000</a:t>
              </a:r>
            </a:p>
          </p:txBody>
        </p:sp>
        <p:sp>
          <p:nvSpPr>
            <p:cNvPr id="13" name="Rectangle 17"/>
            <p:cNvSpPr>
              <a:spLocks noChangeArrowheads="1"/>
            </p:cNvSpPr>
            <p:nvPr/>
          </p:nvSpPr>
          <p:spPr bwMode="auto">
            <a:xfrm>
              <a:off x="336" y="1280"/>
              <a:ext cx="624" cy="288"/>
            </a:xfrm>
            <a:prstGeom prst="rect">
              <a:avLst/>
            </a:prstGeom>
            <a:solidFill>
              <a:srgbClr val="0099FF"/>
            </a:solidFill>
            <a:ln w="9525">
              <a:solidFill>
                <a:srgbClr val="00B0F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en-US" altLang="en-US" sz="2800"/>
                <a:t>1000</a:t>
              </a:r>
            </a:p>
          </p:txBody>
        </p:sp>
      </p:grpSp>
      <p:sp>
        <p:nvSpPr>
          <p:cNvPr id="14" name="Text Box 42"/>
          <p:cNvSpPr txBox="1">
            <a:spLocks noChangeArrowheads="1"/>
          </p:cNvSpPr>
          <p:nvPr/>
        </p:nvSpPr>
        <p:spPr bwMode="auto">
          <a:xfrm>
            <a:off x="1094014" y="5349415"/>
            <a:ext cx="1001486" cy="5191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dirty="0"/>
              <a:t>8000</a:t>
            </a:r>
          </a:p>
        </p:txBody>
      </p:sp>
      <p:grpSp>
        <p:nvGrpSpPr>
          <p:cNvPr id="15" name="Group 66"/>
          <p:cNvGrpSpPr>
            <a:grpSpLocks/>
          </p:cNvGrpSpPr>
          <p:nvPr/>
        </p:nvGrpSpPr>
        <p:grpSpPr bwMode="auto">
          <a:xfrm>
            <a:off x="3385457" y="1302654"/>
            <a:ext cx="2514600" cy="4602163"/>
            <a:chOff x="2112" y="912"/>
            <a:chExt cx="1584" cy="2899"/>
          </a:xfrm>
        </p:grpSpPr>
        <p:grpSp>
          <p:nvGrpSpPr>
            <p:cNvPr id="16" name="Group 31"/>
            <p:cNvGrpSpPr>
              <a:grpSpLocks/>
            </p:cNvGrpSpPr>
            <p:nvPr/>
          </p:nvGrpSpPr>
          <p:grpSpPr bwMode="auto">
            <a:xfrm>
              <a:off x="2112" y="912"/>
              <a:ext cx="1584" cy="2544"/>
              <a:chOff x="240" y="1104"/>
              <a:chExt cx="1584" cy="2544"/>
            </a:xfrm>
          </p:grpSpPr>
          <p:sp>
            <p:nvSpPr>
              <p:cNvPr id="18" name="Rectangle 32"/>
              <p:cNvSpPr>
                <a:spLocks noChangeArrowheads="1"/>
              </p:cNvSpPr>
              <p:nvPr/>
            </p:nvSpPr>
            <p:spPr bwMode="auto">
              <a:xfrm>
                <a:off x="240" y="1104"/>
                <a:ext cx="1584" cy="2544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B0F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vi-VN" altLang="en-US"/>
              </a:p>
            </p:txBody>
          </p:sp>
          <p:sp>
            <p:nvSpPr>
              <p:cNvPr id="19" name="Rectangle 33"/>
              <p:cNvSpPr>
                <a:spLocks noChangeArrowheads="1"/>
              </p:cNvSpPr>
              <p:nvPr/>
            </p:nvSpPr>
            <p:spPr bwMode="auto">
              <a:xfrm>
                <a:off x="1124" y="3238"/>
                <a:ext cx="624" cy="288"/>
              </a:xfrm>
              <a:prstGeom prst="rect">
                <a:avLst/>
              </a:prstGeom>
              <a:solidFill>
                <a:srgbClr val="0099FF"/>
              </a:solidFill>
              <a:ln w="9525">
                <a:solidFill>
                  <a:srgbClr val="00B0F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r>
                  <a:rPr lang="en-US" altLang="en-US" sz="2800"/>
                  <a:t>1000</a:t>
                </a:r>
              </a:p>
            </p:txBody>
          </p:sp>
          <p:sp>
            <p:nvSpPr>
              <p:cNvPr id="20" name="Rectangle 34"/>
              <p:cNvSpPr>
                <a:spLocks noChangeArrowheads="1"/>
              </p:cNvSpPr>
              <p:nvPr/>
            </p:nvSpPr>
            <p:spPr bwMode="auto">
              <a:xfrm>
                <a:off x="336" y="2744"/>
                <a:ext cx="624" cy="288"/>
              </a:xfrm>
              <a:prstGeom prst="rect">
                <a:avLst/>
              </a:prstGeom>
              <a:solidFill>
                <a:srgbClr val="0099FF"/>
              </a:solidFill>
              <a:ln w="9525">
                <a:solidFill>
                  <a:srgbClr val="00B0F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r>
                  <a:rPr lang="en-US" altLang="en-US" sz="2800"/>
                  <a:t>1000</a:t>
                </a:r>
              </a:p>
            </p:txBody>
          </p:sp>
          <p:sp>
            <p:nvSpPr>
              <p:cNvPr id="21" name="Rectangle 35"/>
              <p:cNvSpPr>
                <a:spLocks noChangeArrowheads="1"/>
              </p:cNvSpPr>
              <p:nvPr/>
            </p:nvSpPr>
            <p:spPr bwMode="auto">
              <a:xfrm>
                <a:off x="336" y="3238"/>
                <a:ext cx="624" cy="288"/>
              </a:xfrm>
              <a:prstGeom prst="rect">
                <a:avLst/>
              </a:prstGeom>
              <a:solidFill>
                <a:srgbClr val="0099FF"/>
              </a:solidFill>
              <a:ln w="9525">
                <a:solidFill>
                  <a:srgbClr val="00B0F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r>
                  <a:rPr lang="en-US" altLang="en-US" sz="2800"/>
                  <a:t>1000</a:t>
                </a:r>
              </a:p>
            </p:txBody>
          </p:sp>
          <p:sp>
            <p:nvSpPr>
              <p:cNvPr id="22" name="Rectangle 36"/>
              <p:cNvSpPr>
                <a:spLocks noChangeArrowheads="1"/>
              </p:cNvSpPr>
              <p:nvPr/>
            </p:nvSpPr>
            <p:spPr bwMode="auto">
              <a:xfrm>
                <a:off x="336" y="1746"/>
                <a:ext cx="624" cy="288"/>
              </a:xfrm>
              <a:prstGeom prst="rect">
                <a:avLst/>
              </a:prstGeom>
              <a:solidFill>
                <a:srgbClr val="0099FF"/>
              </a:solidFill>
              <a:ln w="9525">
                <a:solidFill>
                  <a:srgbClr val="00B0F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r>
                  <a:rPr lang="en-US" altLang="en-US" sz="2800"/>
                  <a:t>1000</a:t>
                </a:r>
              </a:p>
            </p:txBody>
          </p:sp>
          <p:sp>
            <p:nvSpPr>
              <p:cNvPr id="23" name="Rectangle 37"/>
              <p:cNvSpPr>
                <a:spLocks noChangeArrowheads="1"/>
              </p:cNvSpPr>
              <p:nvPr/>
            </p:nvSpPr>
            <p:spPr bwMode="auto">
              <a:xfrm>
                <a:off x="1104" y="2736"/>
                <a:ext cx="624" cy="288"/>
              </a:xfrm>
              <a:prstGeom prst="rect">
                <a:avLst/>
              </a:prstGeom>
              <a:solidFill>
                <a:srgbClr val="0099FF"/>
              </a:solidFill>
              <a:ln w="9525">
                <a:solidFill>
                  <a:srgbClr val="00B0F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r>
                  <a:rPr lang="en-US" altLang="en-US" sz="2800"/>
                  <a:t>1000</a:t>
                </a:r>
              </a:p>
            </p:txBody>
          </p:sp>
          <p:sp>
            <p:nvSpPr>
              <p:cNvPr id="24" name="Rectangle 38"/>
              <p:cNvSpPr>
                <a:spLocks noChangeArrowheads="1"/>
              </p:cNvSpPr>
              <p:nvPr/>
            </p:nvSpPr>
            <p:spPr bwMode="auto">
              <a:xfrm>
                <a:off x="336" y="2262"/>
                <a:ext cx="624" cy="288"/>
              </a:xfrm>
              <a:prstGeom prst="rect">
                <a:avLst/>
              </a:prstGeom>
              <a:solidFill>
                <a:srgbClr val="0099FF"/>
              </a:solidFill>
              <a:ln w="9525">
                <a:solidFill>
                  <a:srgbClr val="00B0F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r>
                  <a:rPr lang="en-US" altLang="en-US" sz="2800"/>
                  <a:t>1000</a:t>
                </a:r>
              </a:p>
            </p:txBody>
          </p:sp>
          <p:sp>
            <p:nvSpPr>
              <p:cNvPr id="25" name="Rectangle 39"/>
              <p:cNvSpPr>
                <a:spLocks noChangeArrowheads="1"/>
              </p:cNvSpPr>
              <p:nvPr/>
            </p:nvSpPr>
            <p:spPr bwMode="auto">
              <a:xfrm>
                <a:off x="1104" y="2256"/>
                <a:ext cx="624" cy="288"/>
              </a:xfrm>
              <a:prstGeom prst="rect">
                <a:avLst/>
              </a:prstGeom>
              <a:solidFill>
                <a:srgbClr val="0099FF"/>
              </a:solidFill>
              <a:ln w="9525">
                <a:solidFill>
                  <a:srgbClr val="00B0F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r>
                  <a:rPr lang="en-US" altLang="en-US" sz="2800"/>
                  <a:t>1000</a:t>
                </a:r>
              </a:p>
            </p:txBody>
          </p:sp>
          <p:sp>
            <p:nvSpPr>
              <p:cNvPr id="26" name="Rectangle 40"/>
              <p:cNvSpPr>
                <a:spLocks noChangeArrowheads="1"/>
              </p:cNvSpPr>
              <p:nvPr/>
            </p:nvSpPr>
            <p:spPr bwMode="auto">
              <a:xfrm>
                <a:off x="336" y="1280"/>
                <a:ext cx="624" cy="288"/>
              </a:xfrm>
              <a:prstGeom prst="rect">
                <a:avLst/>
              </a:prstGeom>
              <a:solidFill>
                <a:srgbClr val="0099FF"/>
              </a:solidFill>
              <a:ln w="9525">
                <a:solidFill>
                  <a:srgbClr val="00B0F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r>
                  <a:rPr lang="en-US" altLang="en-US" sz="2800"/>
                  <a:t>1000</a:t>
                </a:r>
              </a:p>
            </p:txBody>
          </p:sp>
        </p:grpSp>
        <p:sp>
          <p:nvSpPr>
            <p:cNvPr id="17" name="Text Box 43"/>
            <p:cNvSpPr txBox="1">
              <a:spLocks noChangeArrowheads="1"/>
            </p:cNvSpPr>
            <p:nvPr/>
          </p:nvSpPr>
          <p:spPr bwMode="auto">
            <a:xfrm>
              <a:off x="2613" y="3484"/>
              <a:ext cx="624" cy="327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2800"/>
                <a:t>…</a:t>
              </a:r>
            </a:p>
          </p:txBody>
        </p:sp>
      </p:grpSp>
      <p:sp>
        <p:nvSpPr>
          <p:cNvPr id="27" name="Rectangle 44" descr="Parchment"/>
          <p:cNvSpPr>
            <a:spLocks noChangeArrowheads="1"/>
          </p:cNvSpPr>
          <p:nvPr/>
        </p:nvSpPr>
        <p:spPr bwMode="auto">
          <a:xfrm>
            <a:off x="4180795" y="5420175"/>
            <a:ext cx="990600" cy="457200"/>
          </a:xfrm>
          <a:prstGeom prst="rect">
            <a:avLst/>
          </a:prstGeom>
          <a:blipFill dpi="0" rotWithShape="1">
            <a:blip r:embed="rId2"/>
            <a:srcRect/>
            <a:tile tx="0" ty="0" sx="100000" sy="100000" flip="none" algn="tl"/>
          </a:blipFill>
          <a:ln w="9525">
            <a:solidFill>
              <a:srgbClr val="00B0F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2800"/>
              <a:t>9000</a:t>
            </a:r>
          </a:p>
        </p:txBody>
      </p:sp>
      <p:sp>
        <p:nvSpPr>
          <p:cNvPr id="28" name="Rectangle 49"/>
          <p:cNvSpPr>
            <a:spLocks noChangeArrowheads="1"/>
          </p:cNvSpPr>
          <p:nvPr/>
        </p:nvSpPr>
        <p:spPr bwMode="auto">
          <a:xfrm>
            <a:off x="4680857" y="2242455"/>
            <a:ext cx="990600" cy="457200"/>
          </a:xfrm>
          <a:prstGeom prst="rect">
            <a:avLst/>
          </a:prstGeom>
          <a:solidFill>
            <a:srgbClr val="0099FF"/>
          </a:solidFill>
          <a:ln w="9525">
            <a:solidFill>
              <a:srgbClr val="00B0F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2800"/>
              <a:t>1000</a:t>
            </a:r>
          </a:p>
        </p:txBody>
      </p:sp>
      <p:grpSp>
        <p:nvGrpSpPr>
          <p:cNvPr id="29" name="Group 51"/>
          <p:cNvGrpSpPr>
            <a:grpSpLocks/>
          </p:cNvGrpSpPr>
          <p:nvPr/>
        </p:nvGrpSpPr>
        <p:grpSpPr bwMode="auto">
          <a:xfrm>
            <a:off x="6281057" y="1251855"/>
            <a:ext cx="2514600" cy="4625975"/>
            <a:chOff x="3984" y="1143"/>
            <a:chExt cx="1584" cy="2914"/>
          </a:xfrm>
        </p:grpSpPr>
        <p:grpSp>
          <p:nvGrpSpPr>
            <p:cNvPr id="30" name="Group 21"/>
            <p:cNvGrpSpPr>
              <a:grpSpLocks/>
            </p:cNvGrpSpPr>
            <p:nvPr/>
          </p:nvGrpSpPr>
          <p:grpSpPr bwMode="auto">
            <a:xfrm>
              <a:off x="3984" y="1143"/>
              <a:ext cx="1584" cy="2544"/>
              <a:chOff x="240" y="1104"/>
              <a:chExt cx="1584" cy="2544"/>
            </a:xfrm>
          </p:grpSpPr>
          <p:sp>
            <p:nvSpPr>
              <p:cNvPr id="33" name="Rectangle 22"/>
              <p:cNvSpPr>
                <a:spLocks noChangeArrowheads="1"/>
              </p:cNvSpPr>
              <p:nvPr/>
            </p:nvSpPr>
            <p:spPr bwMode="auto">
              <a:xfrm>
                <a:off x="240" y="1104"/>
                <a:ext cx="1584" cy="2544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B0F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vi-VN" altLang="en-US"/>
              </a:p>
            </p:txBody>
          </p:sp>
          <p:sp>
            <p:nvSpPr>
              <p:cNvPr id="34" name="Rectangle 23"/>
              <p:cNvSpPr>
                <a:spLocks noChangeArrowheads="1"/>
              </p:cNvSpPr>
              <p:nvPr/>
            </p:nvSpPr>
            <p:spPr bwMode="auto">
              <a:xfrm>
                <a:off x="1124" y="3238"/>
                <a:ext cx="624" cy="288"/>
              </a:xfrm>
              <a:prstGeom prst="rect">
                <a:avLst/>
              </a:prstGeom>
              <a:solidFill>
                <a:srgbClr val="0099FF"/>
              </a:solidFill>
              <a:ln w="9525">
                <a:solidFill>
                  <a:srgbClr val="00B0F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r>
                  <a:rPr lang="en-US" altLang="en-US" sz="2800"/>
                  <a:t>1000</a:t>
                </a:r>
              </a:p>
            </p:txBody>
          </p:sp>
          <p:sp>
            <p:nvSpPr>
              <p:cNvPr id="35" name="Rectangle 24"/>
              <p:cNvSpPr>
                <a:spLocks noChangeArrowheads="1"/>
              </p:cNvSpPr>
              <p:nvPr/>
            </p:nvSpPr>
            <p:spPr bwMode="auto">
              <a:xfrm>
                <a:off x="336" y="2744"/>
                <a:ext cx="624" cy="288"/>
              </a:xfrm>
              <a:prstGeom prst="rect">
                <a:avLst/>
              </a:prstGeom>
              <a:solidFill>
                <a:srgbClr val="0099FF"/>
              </a:solidFill>
              <a:ln w="9525">
                <a:solidFill>
                  <a:srgbClr val="00B0F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r>
                  <a:rPr lang="en-US" altLang="en-US" sz="2800"/>
                  <a:t>1000</a:t>
                </a:r>
              </a:p>
            </p:txBody>
          </p:sp>
          <p:sp>
            <p:nvSpPr>
              <p:cNvPr id="36" name="Rectangle 25"/>
              <p:cNvSpPr>
                <a:spLocks noChangeArrowheads="1"/>
              </p:cNvSpPr>
              <p:nvPr/>
            </p:nvSpPr>
            <p:spPr bwMode="auto">
              <a:xfrm>
                <a:off x="336" y="3238"/>
                <a:ext cx="624" cy="288"/>
              </a:xfrm>
              <a:prstGeom prst="rect">
                <a:avLst/>
              </a:prstGeom>
              <a:solidFill>
                <a:srgbClr val="0099FF"/>
              </a:solidFill>
              <a:ln w="9525">
                <a:solidFill>
                  <a:srgbClr val="00B0F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r>
                  <a:rPr lang="en-US" altLang="en-US" sz="2800"/>
                  <a:t>1000</a:t>
                </a:r>
              </a:p>
            </p:txBody>
          </p:sp>
          <p:sp>
            <p:nvSpPr>
              <p:cNvPr id="37" name="Rectangle 26"/>
              <p:cNvSpPr>
                <a:spLocks noChangeArrowheads="1"/>
              </p:cNvSpPr>
              <p:nvPr/>
            </p:nvSpPr>
            <p:spPr bwMode="auto">
              <a:xfrm>
                <a:off x="336" y="1746"/>
                <a:ext cx="624" cy="288"/>
              </a:xfrm>
              <a:prstGeom prst="rect">
                <a:avLst/>
              </a:prstGeom>
              <a:solidFill>
                <a:srgbClr val="0099FF"/>
              </a:solidFill>
              <a:ln w="9525">
                <a:solidFill>
                  <a:srgbClr val="00B0F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r>
                  <a:rPr lang="en-US" altLang="en-US" sz="2800"/>
                  <a:t>1000</a:t>
                </a:r>
              </a:p>
            </p:txBody>
          </p:sp>
          <p:sp>
            <p:nvSpPr>
              <p:cNvPr id="38" name="Rectangle 27"/>
              <p:cNvSpPr>
                <a:spLocks noChangeArrowheads="1"/>
              </p:cNvSpPr>
              <p:nvPr/>
            </p:nvSpPr>
            <p:spPr bwMode="auto">
              <a:xfrm>
                <a:off x="1104" y="2736"/>
                <a:ext cx="624" cy="288"/>
              </a:xfrm>
              <a:prstGeom prst="rect">
                <a:avLst/>
              </a:prstGeom>
              <a:solidFill>
                <a:srgbClr val="0099FF"/>
              </a:solidFill>
              <a:ln w="9525">
                <a:solidFill>
                  <a:srgbClr val="00B0F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r>
                  <a:rPr lang="en-US" altLang="en-US" sz="2800"/>
                  <a:t>1000</a:t>
                </a:r>
              </a:p>
            </p:txBody>
          </p:sp>
          <p:sp>
            <p:nvSpPr>
              <p:cNvPr id="39" name="Rectangle 28"/>
              <p:cNvSpPr>
                <a:spLocks noChangeArrowheads="1"/>
              </p:cNvSpPr>
              <p:nvPr/>
            </p:nvSpPr>
            <p:spPr bwMode="auto">
              <a:xfrm>
                <a:off x="336" y="2262"/>
                <a:ext cx="624" cy="288"/>
              </a:xfrm>
              <a:prstGeom prst="rect">
                <a:avLst/>
              </a:prstGeom>
              <a:solidFill>
                <a:srgbClr val="0099FF"/>
              </a:solidFill>
              <a:ln w="9525">
                <a:solidFill>
                  <a:srgbClr val="00B0F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r>
                  <a:rPr lang="en-US" altLang="en-US" sz="2800"/>
                  <a:t>1000</a:t>
                </a:r>
              </a:p>
            </p:txBody>
          </p:sp>
          <p:sp>
            <p:nvSpPr>
              <p:cNvPr id="40" name="Rectangle 29"/>
              <p:cNvSpPr>
                <a:spLocks noChangeArrowheads="1"/>
              </p:cNvSpPr>
              <p:nvPr/>
            </p:nvSpPr>
            <p:spPr bwMode="auto">
              <a:xfrm>
                <a:off x="1104" y="2256"/>
                <a:ext cx="624" cy="288"/>
              </a:xfrm>
              <a:prstGeom prst="rect">
                <a:avLst/>
              </a:prstGeom>
              <a:solidFill>
                <a:srgbClr val="0099FF"/>
              </a:solidFill>
              <a:ln w="9525">
                <a:solidFill>
                  <a:srgbClr val="00B0F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r>
                  <a:rPr lang="en-US" altLang="en-US" sz="2800"/>
                  <a:t>1000</a:t>
                </a:r>
              </a:p>
            </p:txBody>
          </p:sp>
          <p:sp>
            <p:nvSpPr>
              <p:cNvPr id="41" name="Rectangle 30"/>
              <p:cNvSpPr>
                <a:spLocks noChangeArrowheads="1"/>
              </p:cNvSpPr>
              <p:nvPr/>
            </p:nvSpPr>
            <p:spPr bwMode="auto">
              <a:xfrm>
                <a:off x="336" y="1280"/>
                <a:ext cx="624" cy="288"/>
              </a:xfrm>
              <a:prstGeom prst="rect">
                <a:avLst/>
              </a:prstGeom>
              <a:solidFill>
                <a:srgbClr val="0099FF"/>
              </a:solidFill>
              <a:ln w="9525">
                <a:solidFill>
                  <a:srgbClr val="00B0F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r>
                  <a:rPr lang="en-US" altLang="en-US" sz="2800"/>
                  <a:t>1000</a:t>
                </a:r>
              </a:p>
            </p:txBody>
          </p:sp>
        </p:grpSp>
        <p:sp>
          <p:nvSpPr>
            <p:cNvPr id="31" name="Text Box 48"/>
            <p:cNvSpPr txBox="1">
              <a:spLocks noChangeArrowheads="1"/>
            </p:cNvSpPr>
            <p:nvPr/>
          </p:nvSpPr>
          <p:spPr bwMode="auto">
            <a:xfrm>
              <a:off x="4560" y="3730"/>
              <a:ext cx="480" cy="327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2800"/>
                <a:t>…</a:t>
              </a:r>
            </a:p>
          </p:txBody>
        </p:sp>
        <p:sp>
          <p:nvSpPr>
            <p:cNvPr id="32" name="Rectangle 50"/>
            <p:cNvSpPr>
              <a:spLocks noChangeArrowheads="1"/>
            </p:cNvSpPr>
            <p:nvPr/>
          </p:nvSpPr>
          <p:spPr bwMode="auto">
            <a:xfrm>
              <a:off x="4848" y="1767"/>
              <a:ext cx="624" cy="288"/>
            </a:xfrm>
            <a:prstGeom prst="rect">
              <a:avLst/>
            </a:prstGeom>
            <a:solidFill>
              <a:srgbClr val="0099FF"/>
            </a:solidFill>
            <a:ln w="9525">
              <a:solidFill>
                <a:srgbClr val="00B0F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en-US" altLang="en-US" sz="2800"/>
                <a:t>1000</a:t>
              </a:r>
            </a:p>
          </p:txBody>
        </p:sp>
      </p:grpSp>
      <p:sp>
        <p:nvSpPr>
          <p:cNvPr id="42" name="Rectangle 52"/>
          <p:cNvSpPr>
            <a:spLocks noChangeArrowheads="1"/>
          </p:cNvSpPr>
          <p:nvPr/>
        </p:nvSpPr>
        <p:spPr bwMode="auto">
          <a:xfrm>
            <a:off x="7652657" y="1556655"/>
            <a:ext cx="990600" cy="457200"/>
          </a:xfrm>
          <a:prstGeom prst="rect">
            <a:avLst/>
          </a:prstGeom>
          <a:solidFill>
            <a:srgbClr val="0099FF"/>
          </a:solidFill>
          <a:ln w="9525">
            <a:solidFill>
              <a:srgbClr val="00B0F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2800"/>
              <a:t>1000</a:t>
            </a:r>
          </a:p>
        </p:txBody>
      </p:sp>
      <p:sp>
        <p:nvSpPr>
          <p:cNvPr id="43" name="Rectangle 53" descr="Parchment"/>
          <p:cNvSpPr>
            <a:spLocks noChangeArrowheads="1"/>
          </p:cNvSpPr>
          <p:nvPr/>
        </p:nvSpPr>
        <p:spPr bwMode="auto">
          <a:xfrm>
            <a:off x="7081157" y="5399313"/>
            <a:ext cx="1066800" cy="457200"/>
          </a:xfrm>
          <a:prstGeom prst="rect">
            <a:avLst/>
          </a:prstGeom>
          <a:blipFill dpi="0" rotWithShape="1">
            <a:blip r:embed="rId2"/>
            <a:srcRect/>
            <a:tile tx="0" ty="0" sx="100000" sy="100000" flip="none" algn="tl"/>
          </a:blipFill>
          <a:ln w="9525">
            <a:solidFill>
              <a:srgbClr val="00B0F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2800" dirty="0"/>
              <a:t>10 000</a:t>
            </a:r>
          </a:p>
        </p:txBody>
      </p:sp>
      <p:sp>
        <p:nvSpPr>
          <p:cNvPr id="44" name="Text Box 67"/>
          <p:cNvSpPr txBox="1">
            <a:spLocks noChangeArrowheads="1"/>
          </p:cNvSpPr>
          <p:nvPr/>
        </p:nvSpPr>
        <p:spPr bwMode="auto">
          <a:xfrm>
            <a:off x="1709057" y="5990543"/>
            <a:ext cx="6172200" cy="51911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altLang="en-US" sz="2800" dirty="0"/>
              <a:t>10 000 </a:t>
            </a:r>
            <a:r>
              <a:rPr lang="en-US" altLang="en-US" sz="2800" dirty="0" err="1"/>
              <a:t>đọc</a:t>
            </a:r>
            <a:r>
              <a:rPr lang="en-US" altLang="en-US" sz="2800" dirty="0"/>
              <a:t> </a:t>
            </a:r>
            <a:r>
              <a:rPr lang="en-US" altLang="en-US" sz="2800" dirty="0" err="1"/>
              <a:t>là</a:t>
            </a:r>
            <a:r>
              <a:rPr lang="en-US" altLang="en-US" sz="2800" dirty="0"/>
              <a:t> </a:t>
            </a:r>
            <a:r>
              <a:rPr lang="en-US" altLang="en-US" sz="2800" dirty="0" err="1"/>
              <a:t>mười</a:t>
            </a:r>
            <a:r>
              <a:rPr lang="en-US" altLang="en-US" sz="2800" dirty="0"/>
              <a:t> </a:t>
            </a:r>
            <a:r>
              <a:rPr lang="en-US" altLang="en-US" sz="2800" dirty="0" err="1"/>
              <a:t>nghìn</a:t>
            </a:r>
            <a:r>
              <a:rPr lang="en-US" altLang="en-US" sz="2800" dirty="0"/>
              <a:t> </a:t>
            </a:r>
            <a:r>
              <a:rPr lang="en-US" altLang="en-US" sz="2800" dirty="0" err="1"/>
              <a:t>hoặc</a:t>
            </a:r>
            <a:r>
              <a:rPr lang="en-US" altLang="en-US" sz="2800" dirty="0"/>
              <a:t> </a:t>
            </a:r>
            <a:r>
              <a:rPr lang="en-US" altLang="en-US" sz="2800" dirty="0" err="1"/>
              <a:t>một</a:t>
            </a:r>
            <a:r>
              <a:rPr lang="en-US" altLang="en-US" sz="2800" dirty="0"/>
              <a:t> </a:t>
            </a:r>
            <a:r>
              <a:rPr lang="en-US" altLang="en-US" sz="2800" dirty="0" err="1"/>
              <a:t>vạn</a:t>
            </a:r>
            <a:endParaRPr lang="en-US" altLang="en-US" sz="2800" dirty="0"/>
          </a:p>
        </p:txBody>
      </p:sp>
    </p:spTree>
    <p:extLst>
      <p:ext uri="{BB962C8B-B14F-4D97-AF65-F5344CB8AC3E}">
        <p14:creationId xmlns:p14="http://schemas.microsoft.com/office/powerpoint/2010/main" val="21060213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6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5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27" grpId="0" animBg="1"/>
      <p:bldP spid="28" grpId="0" animBg="1"/>
      <p:bldP spid="42" grpId="0" animBg="1"/>
      <p:bldP spid="43" grpId="0" animBg="1"/>
      <p:bldP spid="4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1"/>
          <p:cNvGrpSpPr>
            <a:grpSpLocks/>
          </p:cNvGrpSpPr>
          <p:nvPr/>
        </p:nvGrpSpPr>
        <p:grpSpPr bwMode="auto">
          <a:xfrm>
            <a:off x="326571" y="457200"/>
            <a:ext cx="7772400" cy="685800"/>
            <a:chOff x="336" y="1248"/>
            <a:chExt cx="4896" cy="432"/>
          </a:xfrm>
        </p:grpSpPr>
        <p:sp>
          <p:nvSpPr>
            <p:cNvPr id="5" name="Oval 6"/>
            <p:cNvSpPr>
              <a:spLocks noChangeArrowheads="1"/>
            </p:cNvSpPr>
            <p:nvPr/>
          </p:nvSpPr>
          <p:spPr bwMode="auto">
            <a:xfrm>
              <a:off x="336" y="1248"/>
              <a:ext cx="672" cy="432"/>
            </a:xfrm>
            <a:prstGeom prst="ellipse">
              <a:avLst/>
            </a:prstGeom>
            <a:solidFill>
              <a:srgbClr val="FFFF99"/>
            </a:solidFill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en-US" altLang="en-US" sz="2800" dirty="0" err="1">
                  <a:solidFill>
                    <a:srgbClr val="FF0000"/>
                  </a:solidFill>
                </a:rPr>
                <a:t>Bài</a:t>
              </a:r>
              <a:r>
                <a:rPr lang="en-US" altLang="en-US" sz="2800" dirty="0">
                  <a:solidFill>
                    <a:srgbClr val="FF0000"/>
                  </a:solidFill>
                </a:rPr>
                <a:t> 1</a:t>
              </a:r>
            </a:p>
          </p:txBody>
        </p:sp>
        <p:sp>
          <p:nvSpPr>
            <p:cNvPr id="6" name="Text Box 7"/>
            <p:cNvSpPr txBox="1">
              <a:spLocks noChangeArrowheads="1"/>
            </p:cNvSpPr>
            <p:nvPr/>
          </p:nvSpPr>
          <p:spPr bwMode="auto">
            <a:xfrm>
              <a:off x="1056" y="1248"/>
              <a:ext cx="4176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l" eaLnBrk="1" hangingPunct="1">
                <a:spcBef>
                  <a:spcPct val="50000"/>
                </a:spcBef>
              </a:pPr>
              <a:r>
                <a:rPr lang="en-US" altLang="en-US" sz="2800" dirty="0" err="1"/>
                <a:t>Viết</a:t>
              </a:r>
              <a:r>
                <a:rPr lang="en-US" altLang="en-US" sz="2800" dirty="0"/>
                <a:t> </a:t>
              </a:r>
              <a:r>
                <a:rPr lang="en-US" altLang="en-US" sz="2800" dirty="0" err="1"/>
                <a:t>các</a:t>
              </a:r>
              <a:r>
                <a:rPr lang="en-US" altLang="en-US" sz="2800" dirty="0"/>
                <a:t> </a:t>
              </a:r>
              <a:r>
                <a:rPr lang="en-US" altLang="en-US" sz="2800" dirty="0" err="1"/>
                <a:t>số</a:t>
              </a:r>
              <a:r>
                <a:rPr lang="en-US" altLang="en-US" sz="2800" dirty="0"/>
                <a:t> </a:t>
              </a:r>
              <a:r>
                <a:rPr lang="en-US" altLang="en-US" sz="2800" dirty="0" err="1"/>
                <a:t>tròn</a:t>
              </a:r>
              <a:r>
                <a:rPr lang="en-US" altLang="en-US" sz="2800" dirty="0"/>
                <a:t> </a:t>
              </a:r>
              <a:r>
                <a:rPr lang="en-US" altLang="en-US" sz="2800" dirty="0" err="1"/>
                <a:t>nghìn</a:t>
              </a:r>
              <a:r>
                <a:rPr lang="en-US" altLang="en-US" sz="2800" dirty="0"/>
                <a:t> </a:t>
              </a:r>
              <a:r>
                <a:rPr lang="en-US" altLang="en-US" sz="2800" dirty="0" err="1"/>
                <a:t>từ</a:t>
              </a:r>
              <a:r>
                <a:rPr lang="en-US" altLang="en-US" sz="2800" dirty="0"/>
                <a:t> 1000 </a:t>
              </a:r>
              <a:r>
                <a:rPr lang="en-US" altLang="en-US" sz="2800" dirty="0" err="1"/>
                <a:t>đến</a:t>
              </a:r>
              <a:r>
                <a:rPr lang="en-US" altLang="en-US" sz="2800" dirty="0"/>
                <a:t> 10 000.</a:t>
              </a:r>
            </a:p>
          </p:txBody>
        </p:sp>
      </p:grpSp>
      <p:sp>
        <p:nvSpPr>
          <p:cNvPr id="7" name="Rectangle 8" descr="Parchment"/>
          <p:cNvSpPr>
            <a:spLocks noChangeArrowheads="1"/>
          </p:cNvSpPr>
          <p:nvPr/>
        </p:nvSpPr>
        <p:spPr bwMode="auto">
          <a:xfrm>
            <a:off x="859971" y="4241010"/>
            <a:ext cx="7304314" cy="8382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en-US" sz="2800" b="0" dirty="0"/>
              <a:t>9300; 9400; 9500; 9600; 9700; 9800; 9900.</a:t>
            </a:r>
          </a:p>
        </p:txBody>
      </p:sp>
      <p:grpSp>
        <p:nvGrpSpPr>
          <p:cNvPr id="8" name="Group 12"/>
          <p:cNvGrpSpPr>
            <a:grpSpLocks/>
          </p:cNvGrpSpPr>
          <p:nvPr/>
        </p:nvGrpSpPr>
        <p:grpSpPr bwMode="auto">
          <a:xfrm>
            <a:off x="326571" y="3140870"/>
            <a:ext cx="8077200" cy="685800"/>
            <a:chOff x="384" y="2304"/>
            <a:chExt cx="5088" cy="432"/>
          </a:xfrm>
        </p:grpSpPr>
        <p:sp>
          <p:nvSpPr>
            <p:cNvPr id="9" name="Oval 9"/>
            <p:cNvSpPr>
              <a:spLocks noChangeArrowheads="1"/>
            </p:cNvSpPr>
            <p:nvPr/>
          </p:nvSpPr>
          <p:spPr bwMode="auto">
            <a:xfrm>
              <a:off x="384" y="2304"/>
              <a:ext cx="672" cy="432"/>
            </a:xfrm>
            <a:prstGeom prst="ellipse">
              <a:avLst/>
            </a:prstGeom>
            <a:solidFill>
              <a:srgbClr val="FFFF99"/>
            </a:solidFill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en-US" altLang="en-US" sz="2800" dirty="0" err="1">
                  <a:solidFill>
                    <a:srgbClr val="FF0000"/>
                  </a:solidFill>
                </a:rPr>
                <a:t>Bài</a:t>
              </a:r>
              <a:r>
                <a:rPr lang="en-US" altLang="en-US" sz="2800" dirty="0">
                  <a:solidFill>
                    <a:srgbClr val="FF0000"/>
                  </a:solidFill>
                </a:rPr>
                <a:t> 2</a:t>
              </a:r>
            </a:p>
          </p:txBody>
        </p:sp>
        <p:sp>
          <p:nvSpPr>
            <p:cNvPr id="10" name="Text Box 10"/>
            <p:cNvSpPr txBox="1">
              <a:spLocks noChangeArrowheads="1"/>
            </p:cNvSpPr>
            <p:nvPr/>
          </p:nvSpPr>
          <p:spPr bwMode="auto">
            <a:xfrm>
              <a:off x="1104" y="2352"/>
              <a:ext cx="4368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l" eaLnBrk="1" hangingPunct="1">
                <a:spcBef>
                  <a:spcPct val="50000"/>
                </a:spcBef>
              </a:pPr>
              <a:r>
                <a:rPr lang="en-US" altLang="en-US" sz="2800" dirty="0" err="1"/>
                <a:t>Viết</a:t>
              </a:r>
              <a:r>
                <a:rPr lang="en-US" altLang="en-US" sz="2800" dirty="0"/>
                <a:t> </a:t>
              </a:r>
              <a:r>
                <a:rPr lang="en-US" altLang="en-US" sz="2800" dirty="0" err="1"/>
                <a:t>các</a:t>
              </a:r>
              <a:r>
                <a:rPr lang="en-US" altLang="en-US" sz="2800" dirty="0"/>
                <a:t> </a:t>
              </a:r>
              <a:r>
                <a:rPr lang="en-US" altLang="en-US" sz="2800" dirty="0" err="1"/>
                <a:t>số</a:t>
              </a:r>
              <a:r>
                <a:rPr lang="en-US" altLang="en-US" sz="2800" dirty="0"/>
                <a:t> </a:t>
              </a:r>
              <a:r>
                <a:rPr lang="en-US" altLang="en-US" sz="2800" dirty="0" err="1"/>
                <a:t>tròn</a:t>
              </a:r>
              <a:r>
                <a:rPr lang="en-US" altLang="en-US" sz="2800" dirty="0"/>
                <a:t> </a:t>
              </a:r>
              <a:r>
                <a:rPr lang="en-US" altLang="en-US" sz="2800" dirty="0" err="1"/>
                <a:t>trăm</a:t>
              </a:r>
              <a:r>
                <a:rPr lang="en-US" altLang="en-US" sz="2800" dirty="0"/>
                <a:t> </a:t>
              </a:r>
              <a:r>
                <a:rPr lang="en-US" altLang="en-US" sz="2800" dirty="0" err="1"/>
                <a:t>từ</a:t>
              </a:r>
              <a:r>
                <a:rPr lang="en-US" altLang="en-US" sz="2800" dirty="0"/>
                <a:t> 9300 </a:t>
              </a:r>
              <a:r>
                <a:rPr lang="en-US" altLang="en-US" sz="2800" dirty="0" err="1"/>
                <a:t>đến</a:t>
              </a:r>
              <a:r>
                <a:rPr lang="en-US" altLang="en-US" sz="2800" dirty="0"/>
                <a:t> 9900.</a:t>
              </a:r>
            </a:p>
          </p:txBody>
        </p:sp>
      </p:grpSp>
      <p:sp>
        <p:nvSpPr>
          <p:cNvPr id="11" name="Rectangle 14" descr="Papyrus"/>
          <p:cNvSpPr>
            <a:spLocks noChangeArrowheads="1"/>
          </p:cNvSpPr>
          <p:nvPr/>
        </p:nvSpPr>
        <p:spPr bwMode="auto">
          <a:xfrm>
            <a:off x="65314" y="1454943"/>
            <a:ext cx="9013372" cy="8382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l" eaLnBrk="1" hangingPunct="1"/>
            <a:r>
              <a:rPr lang="en-US" altLang="en-US" sz="2700" b="0" dirty="0"/>
              <a:t>1000; 2000; 3000; 4000; 5000; 6000; 7000; 8000; 9000; 10 000.</a:t>
            </a:r>
          </a:p>
        </p:txBody>
      </p:sp>
    </p:spTree>
    <p:extLst>
      <p:ext uri="{BB962C8B-B14F-4D97-AF65-F5344CB8AC3E}">
        <p14:creationId xmlns:p14="http://schemas.microsoft.com/office/powerpoint/2010/main" val="8305992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4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6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7"/>
          <p:cNvSpPr txBox="1">
            <a:spLocks noChangeArrowheads="1"/>
          </p:cNvSpPr>
          <p:nvPr/>
        </p:nvSpPr>
        <p:spPr bwMode="auto">
          <a:xfrm>
            <a:off x="353786" y="315690"/>
            <a:ext cx="76581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altLang="en-US" sz="2800" u="sng" dirty="0" err="1"/>
              <a:t>Bài</a:t>
            </a:r>
            <a:r>
              <a:rPr lang="en-US" altLang="en-US" sz="2800" u="sng" dirty="0"/>
              <a:t> 3.</a:t>
            </a:r>
            <a:r>
              <a:rPr lang="en-US" altLang="en-US" sz="2800" dirty="0"/>
              <a:t> </a:t>
            </a:r>
            <a:r>
              <a:rPr lang="en-US" altLang="en-US" sz="2800" dirty="0" err="1"/>
              <a:t>Viết</a:t>
            </a:r>
            <a:r>
              <a:rPr lang="en-US" altLang="en-US" sz="2800" dirty="0"/>
              <a:t> </a:t>
            </a:r>
            <a:r>
              <a:rPr lang="en-US" altLang="en-US" sz="2800" dirty="0" err="1"/>
              <a:t>các</a:t>
            </a:r>
            <a:r>
              <a:rPr lang="en-US" altLang="en-US" sz="2800" dirty="0"/>
              <a:t> </a:t>
            </a:r>
            <a:r>
              <a:rPr lang="en-US" altLang="en-US" sz="2800" dirty="0" err="1"/>
              <a:t>số</a:t>
            </a:r>
            <a:r>
              <a:rPr lang="en-US" altLang="en-US" sz="2800" dirty="0"/>
              <a:t> </a:t>
            </a:r>
            <a:r>
              <a:rPr lang="en-US" altLang="en-US" sz="2800" dirty="0" err="1"/>
              <a:t>tròn</a:t>
            </a:r>
            <a:r>
              <a:rPr lang="en-US" altLang="en-US" sz="2800" dirty="0"/>
              <a:t> </a:t>
            </a:r>
            <a:r>
              <a:rPr lang="en-US" altLang="en-US" sz="2800" dirty="0" err="1"/>
              <a:t>chục</a:t>
            </a:r>
            <a:r>
              <a:rPr lang="en-US" altLang="en-US" sz="2800" dirty="0"/>
              <a:t> </a:t>
            </a:r>
            <a:r>
              <a:rPr lang="en-US" altLang="en-US" sz="2800" dirty="0" err="1"/>
              <a:t>từ</a:t>
            </a:r>
            <a:r>
              <a:rPr lang="en-US" altLang="en-US" sz="2800" dirty="0"/>
              <a:t> 9940 </a:t>
            </a:r>
            <a:r>
              <a:rPr lang="en-US" altLang="en-US" sz="2800" dirty="0" err="1"/>
              <a:t>đến</a:t>
            </a:r>
            <a:r>
              <a:rPr lang="en-US" altLang="en-US" sz="2800" dirty="0"/>
              <a:t> 9990.</a:t>
            </a:r>
          </a:p>
        </p:txBody>
      </p:sp>
      <p:sp>
        <p:nvSpPr>
          <p:cNvPr id="7" name="Rectangle 9" descr="Parchment"/>
          <p:cNvSpPr>
            <a:spLocks noChangeArrowheads="1"/>
          </p:cNvSpPr>
          <p:nvPr/>
        </p:nvSpPr>
        <p:spPr bwMode="auto">
          <a:xfrm>
            <a:off x="800100" y="1268541"/>
            <a:ext cx="6765471" cy="8382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en-US" sz="2800" b="0" dirty="0"/>
              <a:t>9940; 9950; 9960; 9970; 9980; 9990.</a:t>
            </a:r>
          </a:p>
        </p:txBody>
      </p:sp>
      <p:sp>
        <p:nvSpPr>
          <p:cNvPr id="10" name="Text Box 12"/>
          <p:cNvSpPr txBox="1">
            <a:spLocks noChangeArrowheads="1"/>
          </p:cNvSpPr>
          <p:nvPr/>
        </p:nvSpPr>
        <p:spPr bwMode="auto">
          <a:xfrm>
            <a:off x="353786" y="2909887"/>
            <a:ext cx="6868783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altLang="en-US" sz="2800" dirty="0" err="1"/>
              <a:t>Bài</a:t>
            </a:r>
            <a:r>
              <a:rPr lang="en-US" altLang="en-US" sz="2800" dirty="0"/>
              <a:t> 4. </a:t>
            </a:r>
            <a:r>
              <a:rPr lang="en-US" altLang="en-US" sz="2800" dirty="0" err="1"/>
              <a:t>Viết</a:t>
            </a:r>
            <a:r>
              <a:rPr lang="en-US" altLang="en-US" sz="2800" dirty="0"/>
              <a:t> </a:t>
            </a:r>
            <a:r>
              <a:rPr lang="en-US" altLang="en-US" sz="2800" dirty="0" err="1"/>
              <a:t>các</a:t>
            </a:r>
            <a:r>
              <a:rPr lang="en-US" altLang="en-US" sz="2800" dirty="0"/>
              <a:t> </a:t>
            </a:r>
            <a:r>
              <a:rPr lang="en-US" altLang="en-US" sz="2800" dirty="0" err="1"/>
              <a:t>số</a:t>
            </a:r>
            <a:r>
              <a:rPr lang="en-US" altLang="en-US" sz="2800" dirty="0"/>
              <a:t> </a:t>
            </a:r>
            <a:r>
              <a:rPr lang="en-US" altLang="en-US" sz="2800" dirty="0" err="1"/>
              <a:t>từ</a:t>
            </a:r>
            <a:r>
              <a:rPr lang="en-US" altLang="en-US" sz="2800" dirty="0"/>
              <a:t> 9995 </a:t>
            </a:r>
            <a:r>
              <a:rPr lang="en-US" altLang="en-US" sz="2800" dirty="0" err="1"/>
              <a:t>đến</a:t>
            </a:r>
            <a:r>
              <a:rPr lang="en-US" altLang="en-US" sz="2800" dirty="0"/>
              <a:t> 10 000.</a:t>
            </a:r>
          </a:p>
        </p:txBody>
      </p:sp>
      <p:sp>
        <p:nvSpPr>
          <p:cNvPr id="11" name="Rectangle 13"/>
          <p:cNvSpPr>
            <a:spLocks noChangeArrowheads="1"/>
          </p:cNvSpPr>
          <p:nvPr/>
        </p:nvSpPr>
        <p:spPr bwMode="auto">
          <a:xfrm>
            <a:off x="1153783" y="3897086"/>
            <a:ext cx="6068786" cy="8382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en-US" sz="2800" b="0" dirty="0"/>
              <a:t>9995; 9996; 9997; 9998; 9999; 10 000.</a:t>
            </a:r>
          </a:p>
        </p:txBody>
      </p:sp>
    </p:spTree>
    <p:extLst>
      <p:ext uri="{BB962C8B-B14F-4D97-AF65-F5344CB8AC3E}">
        <p14:creationId xmlns:p14="http://schemas.microsoft.com/office/powerpoint/2010/main" val="10564290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25"/>
          <p:cNvSpPr txBox="1">
            <a:spLocks noChangeArrowheads="1"/>
          </p:cNvSpPr>
          <p:nvPr/>
        </p:nvSpPr>
        <p:spPr bwMode="auto">
          <a:xfrm>
            <a:off x="228600" y="313961"/>
            <a:ext cx="8262257" cy="11695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altLang="en-US" sz="2800" dirty="0" err="1"/>
              <a:t>Bài</a:t>
            </a:r>
            <a:r>
              <a:rPr lang="en-US" altLang="en-US" sz="2800" dirty="0"/>
              <a:t> 5.</a:t>
            </a:r>
            <a:r>
              <a:rPr lang="en-US" altLang="en-US" sz="2800" b="0" dirty="0"/>
              <a:t> </a:t>
            </a:r>
            <a:r>
              <a:rPr lang="en-US" altLang="en-US" sz="2800" b="0" dirty="0" err="1"/>
              <a:t>Viết</a:t>
            </a:r>
            <a:r>
              <a:rPr lang="en-US" altLang="en-US" sz="2800" b="0" dirty="0"/>
              <a:t>  </a:t>
            </a:r>
            <a:r>
              <a:rPr lang="en-US" altLang="en-US" sz="2800" b="0" dirty="0" err="1"/>
              <a:t>số</a:t>
            </a:r>
            <a:r>
              <a:rPr lang="en-US" altLang="en-US" sz="2800" b="0" dirty="0"/>
              <a:t> </a:t>
            </a:r>
            <a:r>
              <a:rPr lang="en-US" altLang="en-US" sz="2800" b="0" dirty="0" err="1"/>
              <a:t>liền</a:t>
            </a:r>
            <a:r>
              <a:rPr lang="en-US" altLang="en-US" sz="2800" b="0" dirty="0"/>
              <a:t> </a:t>
            </a:r>
            <a:r>
              <a:rPr lang="en-US" altLang="en-US" sz="2800" b="0" dirty="0" err="1"/>
              <a:t>trước</a:t>
            </a:r>
            <a:r>
              <a:rPr lang="en-US" altLang="en-US" sz="2800" b="0" dirty="0"/>
              <a:t>, </a:t>
            </a:r>
            <a:r>
              <a:rPr lang="en-US" altLang="en-US" sz="2800" b="0" dirty="0" err="1"/>
              <a:t>số</a:t>
            </a:r>
            <a:r>
              <a:rPr lang="en-US" altLang="en-US" sz="2800" b="0" dirty="0"/>
              <a:t> </a:t>
            </a:r>
            <a:r>
              <a:rPr lang="en-US" altLang="en-US" sz="2800" b="0" dirty="0" err="1"/>
              <a:t>liền</a:t>
            </a:r>
            <a:r>
              <a:rPr lang="en-US" altLang="en-US" sz="2800" b="0" dirty="0"/>
              <a:t> </a:t>
            </a:r>
            <a:r>
              <a:rPr lang="en-US" altLang="en-US" sz="2800" b="0" dirty="0" err="1"/>
              <a:t>sau</a:t>
            </a:r>
            <a:r>
              <a:rPr lang="en-US" altLang="en-US" sz="2800" b="0" dirty="0"/>
              <a:t> </a:t>
            </a:r>
            <a:r>
              <a:rPr lang="en-US" altLang="en-US" sz="2800" b="0" dirty="0" err="1"/>
              <a:t>của</a:t>
            </a:r>
            <a:r>
              <a:rPr lang="en-US" altLang="en-US" sz="2800" b="0" dirty="0"/>
              <a:t> </a:t>
            </a:r>
            <a:r>
              <a:rPr lang="en-US" altLang="en-US" sz="2800" b="0" dirty="0" err="1"/>
              <a:t>mỗi</a:t>
            </a:r>
            <a:r>
              <a:rPr lang="en-US" altLang="en-US" sz="2800" b="0" dirty="0"/>
              <a:t> </a:t>
            </a:r>
            <a:r>
              <a:rPr lang="en-US" altLang="en-US" sz="2800" b="0" dirty="0" err="1"/>
              <a:t>số</a:t>
            </a:r>
            <a:r>
              <a:rPr lang="en-US" altLang="en-US" sz="2800" b="0" dirty="0"/>
              <a:t> :</a:t>
            </a:r>
          </a:p>
          <a:p>
            <a:pPr algn="l" eaLnBrk="1" hangingPunct="1">
              <a:spcBef>
                <a:spcPct val="50000"/>
              </a:spcBef>
            </a:pPr>
            <a:r>
              <a:rPr lang="en-US" altLang="en-US" sz="2800" b="0" dirty="0"/>
              <a:t>                 2665 ; 2002 ; 1999 ; 9999 ; 6890.</a:t>
            </a:r>
          </a:p>
        </p:txBody>
      </p:sp>
      <p:graphicFrame>
        <p:nvGraphicFramePr>
          <p:cNvPr id="7" name="Group 2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7812323"/>
              </p:ext>
            </p:extLst>
          </p:nvPr>
        </p:nvGraphicFramePr>
        <p:xfrm>
          <a:off x="1066800" y="2068287"/>
          <a:ext cx="7162800" cy="3205248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2489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11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62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3805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u="none" strike="noStrike" cap="none" normalizeH="0" baseline="0" dirty="0" err="1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Số</a:t>
                      </a:r>
                      <a:r>
                        <a:rPr kumimoji="0" lang="en-US" sz="2800" u="none" strike="noStrike" cap="none" normalizeH="0" baseline="0" dirty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2800" u="none" strike="noStrike" cap="none" normalizeH="0" baseline="0" dirty="0" err="1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liền</a:t>
                      </a:r>
                      <a:r>
                        <a:rPr kumimoji="0" lang="en-US" sz="2800" u="none" strike="noStrike" cap="none" normalizeH="0" baseline="0" dirty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2800" u="none" strike="noStrike" cap="none" normalizeH="0" baseline="0" dirty="0" err="1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trước</a:t>
                      </a:r>
                      <a:endParaRPr kumimoji="0" lang="en-US" sz="2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u="none" strike="noStrike" cap="none" normalizeH="0" baseline="0" dirty="0" err="1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Số</a:t>
                      </a:r>
                      <a:r>
                        <a:rPr kumimoji="0" lang="en-US" sz="2800" u="none" strike="noStrike" cap="none" normalizeH="0" baseline="0" dirty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2800" u="none" strike="noStrike" cap="none" normalizeH="0" baseline="0" dirty="0" err="1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đã</a:t>
                      </a:r>
                      <a:r>
                        <a:rPr kumimoji="0" lang="en-US" sz="2800" u="none" strike="noStrike" cap="none" normalizeH="0" baseline="0" dirty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2800" u="none" strike="noStrike" cap="none" normalizeH="0" baseline="0" dirty="0" err="1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cho</a:t>
                      </a:r>
                      <a:endParaRPr kumimoji="0" lang="en-US" sz="2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u="none" strike="noStrike" cap="none" normalizeH="0" baseline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Số liền sau</a:t>
                      </a:r>
                      <a:endParaRPr kumimoji="0" lang="en-US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11" marB="45711"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646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1" i="0" u="none" strike="noStrike" cap="none" normalizeH="0" baseline="0">
                        <a:ln>
                          <a:noFill/>
                        </a:ln>
                        <a:solidFill>
                          <a:srgbClr val="0066FF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u="none" strike="noStrike" cap="none" normalizeH="0" baseline="0" dirty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2665</a:t>
                      </a:r>
                      <a:endParaRPr kumimoji="0" lang="en-US" sz="28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11" marB="45711" horzOverflow="overflow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805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1" i="0" u="none" strike="noStrike" cap="none" normalizeH="0" baseline="0">
                        <a:ln>
                          <a:noFill/>
                        </a:ln>
                        <a:solidFill>
                          <a:srgbClr val="0066FF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u="none" strike="noStrike" cap="none" normalizeH="0" baseline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2002</a:t>
                      </a:r>
                      <a:endParaRPr kumimoji="0" lang="en-US" sz="2800" b="1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11" marB="45711" horzOverflow="overflow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3805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u="none" strike="noStrike" cap="none" normalizeH="0" baseline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1999</a:t>
                      </a:r>
                      <a:endParaRPr kumimoji="0" lang="en-US" sz="2800" b="1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11" marB="45711" horzOverflow="overflow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3646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u="none" strike="noStrike" cap="none" normalizeH="0" baseline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9999</a:t>
                      </a:r>
                      <a:endParaRPr kumimoji="0" lang="en-US" sz="2800" b="1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11" marB="45711" horzOverflow="overflow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1805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u="none" strike="noStrike" cap="none" normalizeH="0" baseline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6890</a:t>
                      </a:r>
                      <a:endParaRPr kumimoji="0" lang="en-US" sz="2800" b="1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11" marB="45711" horzOverflow="overflow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8" name="Text Box 228"/>
          <p:cNvSpPr txBox="1">
            <a:spLocks noChangeArrowheads="1"/>
          </p:cNvSpPr>
          <p:nvPr/>
        </p:nvSpPr>
        <p:spPr bwMode="auto">
          <a:xfrm>
            <a:off x="1828800" y="2623912"/>
            <a:ext cx="9906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b="0">
                <a:solidFill>
                  <a:srgbClr val="0066FF"/>
                </a:solidFill>
              </a:rPr>
              <a:t>2664</a:t>
            </a:r>
          </a:p>
        </p:txBody>
      </p:sp>
      <p:sp>
        <p:nvSpPr>
          <p:cNvPr id="9" name="Text Box 229"/>
          <p:cNvSpPr txBox="1">
            <a:spLocks noChangeArrowheads="1"/>
          </p:cNvSpPr>
          <p:nvPr/>
        </p:nvSpPr>
        <p:spPr bwMode="auto">
          <a:xfrm>
            <a:off x="6400800" y="2601687"/>
            <a:ext cx="9906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vi-VN" altLang="en-US" sz="2800" b="0">
              <a:solidFill>
                <a:srgbClr val="0066FF"/>
              </a:solidFill>
            </a:endParaRPr>
          </a:p>
        </p:txBody>
      </p:sp>
      <p:sp>
        <p:nvSpPr>
          <p:cNvPr id="10" name="Text Box 230"/>
          <p:cNvSpPr txBox="1">
            <a:spLocks noChangeArrowheads="1"/>
          </p:cNvSpPr>
          <p:nvPr/>
        </p:nvSpPr>
        <p:spPr bwMode="auto">
          <a:xfrm>
            <a:off x="6553200" y="3149375"/>
            <a:ext cx="9906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b="0">
                <a:solidFill>
                  <a:srgbClr val="0066FF"/>
                </a:solidFill>
              </a:rPr>
              <a:t>2003</a:t>
            </a:r>
          </a:p>
        </p:txBody>
      </p:sp>
      <p:sp>
        <p:nvSpPr>
          <p:cNvPr id="11" name="Text Box 231"/>
          <p:cNvSpPr txBox="1">
            <a:spLocks noChangeArrowheads="1"/>
          </p:cNvSpPr>
          <p:nvPr/>
        </p:nvSpPr>
        <p:spPr bwMode="auto">
          <a:xfrm>
            <a:off x="6553200" y="2615975"/>
            <a:ext cx="9906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b="0">
                <a:solidFill>
                  <a:srgbClr val="0066FF"/>
                </a:solidFill>
              </a:rPr>
              <a:t>2665</a:t>
            </a:r>
          </a:p>
        </p:txBody>
      </p:sp>
      <p:sp>
        <p:nvSpPr>
          <p:cNvPr id="12" name="Text Box 232"/>
          <p:cNvSpPr txBox="1">
            <a:spLocks noChangeArrowheads="1"/>
          </p:cNvSpPr>
          <p:nvPr/>
        </p:nvSpPr>
        <p:spPr bwMode="auto">
          <a:xfrm>
            <a:off x="1828800" y="3149375"/>
            <a:ext cx="9906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b="0">
                <a:solidFill>
                  <a:srgbClr val="0066FF"/>
                </a:solidFill>
              </a:rPr>
              <a:t>2001</a:t>
            </a:r>
          </a:p>
        </p:txBody>
      </p:sp>
      <p:sp>
        <p:nvSpPr>
          <p:cNvPr id="13" name="Text Box 233"/>
          <p:cNvSpPr txBox="1">
            <a:spLocks noChangeArrowheads="1"/>
          </p:cNvSpPr>
          <p:nvPr/>
        </p:nvSpPr>
        <p:spPr bwMode="auto">
          <a:xfrm>
            <a:off x="1828800" y="3682775"/>
            <a:ext cx="9144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b="0">
                <a:solidFill>
                  <a:srgbClr val="0066FF"/>
                </a:solidFill>
              </a:rPr>
              <a:t>1998</a:t>
            </a:r>
          </a:p>
        </p:txBody>
      </p:sp>
      <p:sp>
        <p:nvSpPr>
          <p:cNvPr id="14" name="Text Box 234"/>
          <p:cNvSpPr txBox="1">
            <a:spLocks noChangeArrowheads="1"/>
          </p:cNvSpPr>
          <p:nvPr/>
        </p:nvSpPr>
        <p:spPr bwMode="auto">
          <a:xfrm>
            <a:off x="6553200" y="4749575"/>
            <a:ext cx="9144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b="0">
                <a:solidFill>
                  <a:srgbClr val="0066FF"/>
                </a:solidFill>
              </a:rPr>
              <a:t>6891</a:t>
            </a:r>
          </a:p>
        </p:txBody>
      </p:sp>
      <p:sp>
        <p:nvSpPr>
          <p:cNvPr id="15" name="Text Box 235"/>
          <p:cNvSpPr txBox="1">
            <a:spLocks noChangeArrowheads="1"/>
          </p:cNvSpPr>
          <p:nvPr/>
        </p:nvSpPr>
        <p:spPr bwMode="auto">
          <a:xfrm>
            <a:off x="6553200" y="3668487"/>
            <a:ext cx="9144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b="0">
                <a:solidFill>
                  <a:srgbClr val="0066FF"/>
                </a:solidFill>
              </a:rPr>
              <a:t>2000</a:t>
            </a:r>
          </a:p>
        </p:txBody>
      </p:sp>
      <p:sp>
        <p:nvSpPr>
          <p:cNvPr id="16" name="Text Box 236"/>
          <p:cNvSpPr txBox="1">
            <a:spLocks noChangeArrowheads="1"/>
          </p:cNvSpPr>
          <p:nvPr/>
        </p:nvSpPr>
        <p:spPr bwMode="auto">
          <a:xfrm>
            <a:off x="1828800" y="4216175"/>
            <a:ext cx="9144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b="0">
                <a:solidFill>
                  <a:srgbClr val="0066FF"/>
                </a:solidFill>
              </a:rPr>
              <a:t>9998</a:t>
            </a:r>
          </a:p>
        </p:txBody>
      </p:sp>
      <p:sp>
        <p:nvSpPr>
          <p:cNvPr id="17" name="Text Box 237"/>
          <p:cNvSpPr txBox="1">
            <a:spLocks noChangeArrowheads="1"/>
          </p:cNvSpPr>
          <p:nvPr/>
        </p:nvSpPr>
        <p:spPr bwMode="auto">
          <a:xfrm>
            <a:off x="6248400" y="4216175"/>
            <a:ext cx="12192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b="0">
                <a:solidFill>
                  <a:srgbClr val="0066FF"/>
                </a:solidFill>
              </a:rPr>
              <a:t>10 000</a:t>
            </a:r>
          </a:p>
        </p:txBody>
      </p:sp>
      <p:sp>
        <p:nvSpPr>
          <p:cNvPr id="18" name="Text Box 238"/>
          <p:cNvSpPr txBox="1">
            <a:spLocks noChangeArrowheads="1"/>
          </p:cNvSpPr>
          <p:nvPr/>
        </p:nvSpPr>
        <p:spPr bwMode="auto">
          <a:xfrm>
            <a:off x="1828800" y="4749575"/>
            <a:ext cx="9144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b="0">
                <a:solidFill>
                  <a:srgbClr val="0066FF"/>
                </a:solidFill>
              </a:rPr>
              <a:t>6889</a:t>
            </a:r>
          </a:p>
        </p:txBody>
      </p:sp>
    </p:spTree>
    <p:extLst>
      <p:ext uri="{BB962C8B-B14F-4D97-AF65-F5344CB8AC3E}">
        <p14:creationId xmlns:p14="http://schemas.microsoft.com/office/powerpoint/2010/main" val="17318394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0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4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1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8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40"/>
          <p:cNvGrpSpPr>
            <a:grpSpLocks/>
          </p:cNvGrpSpPr>
          <p:nvPr/>
        </p:nvGrpSpPr>
        <p:grpSpPr bwMode="auto">
          <a:xfrm>
            <a:off x="310243" y="1186543"/>
            <a:ext cx="7848600" cy="762000"/>
            <a:chOff x="336" y="1392"/>
            <a:chExt cx="4944" cy="480"/>
          </a:xfrm>
        </p:grpSpPr>
        <p:sp>
          <p:nvSpPr>
            <p:cNvPr id="5" name="Oval 11"/>
            <p:cNvSpPr>
              <a:spLocks noChangeArrowheads="1"/>
            </p:cNvSpPr>
            <p:nvPr/>
          </p:nvSpPr>
          <p:spPr bwMode="auto">
            <a:xfrm>
              <a:off x="336" y="1392"/>
              <a:ext cx="672" cy="480"/>
            </a:xfrm>
            <a:prstGeom prst="ellipse">
              <a:avLst/>
            </a:prstGeom>
            <a:solidFill>
              <a:srgbClr val="FFFF99"/>
            </a:solidFill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en-US" altLang="en-US" sz="2800" dirty="0" err="1">
                  <a:solidFill>
                    <a:srgbClr val="FF0000"/>
                  </a:solidFill>
                </a:rPr>
                <a:t>Bài</a:t>
              </a:r>
              <a:r>
                <a:rPr lang="en-US" altLang="en-US" sz="2800" dirty="0">
                  <a:solidFill>
                    <a:srgbClr val="FF0000"/>
                  </a:solidFill>
                </a:rPr>
                <a:t> 6</a:t>
              </a:r>
            </a:p>
          </p:txBody>
        </p:sp>
        <p:sp>
          <p:nvSpPr>
            <p:cNvPr id="6" name="Text Box 12"/>
            <p:cNvSpPr txBox="1">
              <a:spLocks noChangeArrowheads="1"/>
            </p:cNvSpPr>
            <p:nvPr/>
          </p:nvSpPr>
          <p:spPr bwMode="auto">
            <a:xfrm>
              <a:off x="1104" y="1468"/>
              <a:ext cx="4176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l" eaLnBrk="1" hangingPunct="1">
                <a:spcBef>
                  <a:spcPct val="50000"/>
                </a:spcBef>
              </a:pPr>
              <a:r>
                <a:rPr lang="en-US" altLang="en-US" sz="2800" dirty="0" err="1"/>
                <a:t>Viết</a:t>
              </a:r>
              <a:r>
                <a:rPr lang="en-US" altLang="en-US" sz="2800" dirty="0"/>
                <a:t> </a:t>
              </a:r>
              <a:r>
                <a:rPr lang="en-US" altLang="en-US" sz="2800" dirty="0" err="1"/>
                <a:t>tiếp</a:t>
              </a:r>
              <a:r>
                <a:rPr lang="en-US" altLang="en-US" sz="2800" dirty="0"/>
                <a:t> </a:t>
              </a:r>
              <a:r>
                <a:rPr lang="en-US" altLang="en-US" sz="2800" dirty="0" err="1"/>
                <a:t>số</a:t>
              </a:r>
              <a:r>
                <a:rPr lang="en-US" altLang="en-US" sz="2800" dirty="0"/>
                <a:t> </a:t>
              </a:r>
              <a:r>
                <a:rPr lang="en-US" altLang="en-US" sz="2800" dirty="0" err="1"/>
                <a:t>thích</a:t>
              </a:r>
              <a:r>
                <a:rPr lang="en-US" altLang="en-US" sz="2800" dirty="0"/>
                <a:t> </a:t>
              </a:r>
              <a:r>
                <a:rPr lang="en-US" altLang="en-US" sz="2800" dirty="0" err="1"/>
                <a:t>hợp</a:t>
              </a:r>
              <a:r>
                <a:rPr lang="en-US" altLang="en-US" sz="2800" dirty="0"/>
                <a:t> </a:t>
              </a:r>
              <a:r>
                <a:rPr lang="en-US" altLang="en-US" sz="2800" dirty="0" err="1"/>
                <a:t>vào</a:t>
              </a:r>
              <a:r>
                <a:rPr lang="en-US" altLang="en-US" sz="2800" dirty="0"/>
                <a:t> </a:t>
              </a:r>
              <a:r>
                <a:rPr lang="en-US" altLang="en-US" sz="2800" dirty="0" err="1"/>
                <a:t>dưới</a:t>
              </a:r>
              <a:r>
                <a:rPr lang="en-US" altLang="en-US" sz="2800" dirty="0"/>
                <a:t> </a:t>
              </a:r>
              <a:r>
                <a:rPr lang="en-US" altLang="en-US" sz="2800" dirty="0" err="1"/>
                <a:t>mỗi</a:t>
              </a:r>
              <a:r>
                <a:rPr lang="en-US" altLang="en-US" sz="2800" dirty="0"/>
                <a:t> </a:t>
              </a:r>
              <a:r>
                <a:rPr lang="en-US" altLang="en-US" sz="2800" dirty="0" err="1"/>
                <a:t>vạch</a:t>
              </a:r>
              <a:r>
                <a:rPr lang="en-US" altLang="en-US" sz="2800" dirty="0"/>
                <a:t> :</a:t>
              </a:r>
            </a:p>
          </p:txBody>
        </p:sp>
      </p:grpSp>
      <p:sp>
        <p:nvSpPr>
          <p:cNvPr id="47" name="Text Box 62"/>
          <p:cNvSpPr txBox="1">
            <a:spLocks noChangeArrowheads="1"/>
          </p:cNvSpPr>
          <p:nvPr/>
        </p:nvSpPr>
        <p:spPr bwMode="auto">
          <a:xfrm>
            <a:off x="20294" y="2896508"/>
            <a:ext cx="9144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 b="0" dirty="0"/>
              <a:t>9990</a:t>
            </a:r>
          </a:p>
        </p:txBody>
      </p:sp>
      <p:sp>
        <p:nvSpPr>
          <p:cNvPr id="48" name="Text Box 62"/>
          <p:cNvSpPr txBox="1">
            <a:spLocks noChangeArrowheads="1"/>
          </p:cNvSpPr>
          <p:nvPr/>
        </p:nvSpPr>
        <p:spPr bwMode="auto">
          <a:xfrm>
            <a:off x="758255" y="2870541"/>
            <a:ext cx="9144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 b="0" dirty="0"/>
              <a:t>9991</a:t>
            </a:r>
          </a:p>
        </p:txBody>
      </p:sp>
      <p:sp>
        <p:nvSpPr>
          <p:cNvPr id="52" name="Text Box 62"/>
          <p:cNvSpPr txBox="1">
            <a:spLocks noChangeArrowheads="1"/>
          </p:cNvSpPr>
          <p:nvPr/>
        </p:nvSpPr>
        <p:spPr bwMode="auto">
          <a:xfrm>
            <a:off x="4033162" y="2870541"/>
            <a:ext cx="9906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 b="0" dirty="0"/>
              <a:t>9995</a:t>
            </a:r>
          </a:p>
        </p:txBody>
      </p:sp>
      <p:sp>
        <p:nvSpPr>
          <p:cNvPr id="57" name="Text Box 56"/>
          <p:cNvSpPr txBox="1">
            <a:spLocks noChangeArrowheads="1"/>
          </p:cNvSpPr>
          <p:nvPr/>
        </p:nvSpPr>
        <p:spPr bwMode="auto">
          <a:xfrm>
            <a:off x="8140474" y="2893560"/>
            <a:ext cx="93821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 b="0" dirty="0"/>
              <a:t>10 000</a:t>
            </a:r>
          </a:p>
        </p:txBody>
      </p:sp>
      <p:cxnSp>
        <p:nvCxnSpPr>
          <p:cNvPr id="32" name="Straight Arrow Connector 31"/>
          <p:cNvCxnSpPr/>
          <p:nvPr/>
        </p:nvCxnSpPr>
        <p:spPr>
          <a:xfrm>
            <a:off x="114300" y="2710543"/>
            <a:ext cx="89916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342900" y="2623457"/>
            <a:ext cx="0" cy="16328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1104902" y="2612571"/>
            <a:ext cx="0" cy="16328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1866903" y="2623457"/>
            <a:ext cx="0" cy="16328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2639790" y="2623457"/>
            <a:ext cx="0" cy="16328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3499767" y="2628900"/>
            <a:ext cx="0" cy="16328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4370623" y="2623457"/>
            <a:ext cx="0" cy="16328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5214263" y="2612571"/>
            <a:ext cx="0" cy="16328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6096002" y="2623457"/>
            <a:ext cx="0" cy="16328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6934204" y="2623457"/>
            <a:ext cx="0" cy="16328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810496" y="2634343"/>
            <a:ext cx="0" cy="16328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>
            <a:off x="8626929" y="2612571"/>
            <a:ext cx="0" cy="16328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Rectangle 74"/>
          <p:cNvSpPr>
            <a:spLocks noChangeArrowheads="1"/>
          </p:cNvSpPr>
          <p:nvPr/>
        </p:nvSpPr>
        <p:spPr bwMode="auto">
          <a:xfrm>
            <a:off x="1528763" y="2893560"/>
            <a:ext cx="676274" cy="383493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2000" b="0" dirty="0">
                <a:solidFill>
                  <a:srgbClr val="FF0000"/>
                </a:solidFill>
              </a:rPr>
              <a:t>9992</a:t>
            </a:r>
          </a:p>
        </p:txBody>
      </p:sp>
      <p:sp>
        <p:nvSpPr>
          <p:cNvPr id="50" name="Rectangle 74"/>
          <p:cNvSpPr>
            <a:spLocks noChangeArrowheads="1"/>
          </p:cNvSpPr>
          <p:nvPr/>
        </p:nvSpPr>
        <p:spPr bwMode="auto">
          <a:xfrm>
            <a:off x="2257426" y="2882674"/>
            <a:ext cx="676274" cy="383493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2000" b="0" dirty="0">
                <a:solidFill>
                  <a:srgbClr val="FF0000"/>
                </a:solidFill>
              </a:rPr>
              <a:t>9993</a:t>
            </a:r>
          </a:p>
        </p:txBody>
      </p:sp>
      <p:sp>
        <p:nvSpPr>
          <p:cNvPr id="51" name="Rectangle 74"/>
          <p:cNvSpPr>
            <a:spLocks noChangeArrowheads="1"/>
          </p:cNvSpPr>
          <p:nvPr/>
        </p:nvSpPr>
        <p:spPr bwMode="auto">
          <a:xfrm>
            <a:off x="3101068" y="2882674"/>
            <a:ext cx="676274" cy="383493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2000" b="0" dirty="0">
                <a:solidFill>
                  <a:srgbClr val="FF0000"/>
                </a:solidFill>
              </a:rPr>
              <a:t>9994</a:t>
            </a:r>
          </a:p>
        </p:txBody>
      </p:sp>
      <p:sp>
        <p:nvSpPr>
          <p:cNvPr id="53" name="Rectangle 74"/>
          <p:cNvSpPr>
            <a:spLocks noChangeArrowheads="1"/>
          </p:cNvSpPr>
          <p:nvPr/>
        </p:nvSpPr>
        <p:spPr bwMode="auto">
          <a:xfrm>
            <a:off x="4876126" y="2873829"/>
            <a:ext cx="676274" cy="383493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2000" b="0" dirty="0">
                <a:solidFill>
                  <a:srgbClr val="FF0000"/>
                </a:solidFill>
              </a:rPr>
              <a:t>9996</a:t>
            </a:r>
          </a:p>
        </p:txBody>
      </p:sp>
      <p:sp>
        <p:nvSpPr>
          <p:cNvPr id="54" name="Rectangle 74"/>
          <p:cNvSpPr>
            <a:spLocks noChangeArrowheads="1"/>
          </p:cNvSpPr>
          <p:nvPr/>
        </p:nvSpPr>
        <p:spPr bwMode="auto">
          <a:xfrm>
            <a:off x="5762626" y="2873829"/>
            <a:ext cx="676274" cy="383493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2000" b="0" dirty="0">
                <a:solidFill>
                  <a:srgbClr val="FF0000"/>
                </a:solidFill>
              </a:rPr>
              <a:t>9997</a:t>
            </a:r>
          </a:p>
        </p:txBody>
      </p:sp>
      <p:sp>
        <p:nvSpPr>
          <p:cNvPr id="55" name="Rectangle 74"/>
          <p:cNvSpPr>
            <a:spLocks noChangeArrowheads="1"/>
          </p:cNvSpPr>
          <p:nvPr/>
        </p:nvSpPr>
        <p:spPr bwMode="auto">
          <a:xfrm>
            <a:off x="6596067" y="2885171"/>
            <a:ext cx="676274" cy="383493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2000" b="0" dirty="0">
                <a:solidFill>
                  <a:srgbClr val="FF0000"/>
                </a:solidFill>
              </a:rPr>
              <a:t>9998</a:t>
            </a:r>
          </a:p>
        </p:txBody>
      </p:sp>
      <p:sp>
        <p:nvSpPr>
          <p:cNvPr id="56" name="Rectangle 74"/>
          <p:cNvSpPr>
            <a:spLocks noChangeArrowheads="1"/>
          </p:cNvSpPr>
          <p:nvPr/>
        </p:nvSpPr>
        <p:spPr bwMode="auto">
          <a:xfrm>
            <a:off x="7416126" y="2893560"/>
            <a:ext cx="676274" cy="383493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2000" b="0" dirty="0">
                <a:solidFill>
                  <a:srgbClr val="FF0000"/>
                </a:solidFill>
              </a:rPr>
              <a:t>9999</a:t>
            </a:r>
          </a:p>
        </p:txBody>
      </p:sp>
    </p:spTree>
    <p:extLst>
      <p:ext uri="{BB962C8B-B14F-4D97-AF65-F5344CB8AC3E}">
        <p14:creationId xmlns:p14="http://schemas.microsoft.com/office/powerpoint/2010/main" val="10481315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4" dur="2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2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4" dur="2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9" dur="2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4" dur="2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9" dur="2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4" dur="2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 animBg="1"/>
      <p:bldP spid="50" grpId="0" animBg="1"/>
      <p:bldP spid="51" grpId="0" animBg="1"/>
      <p:bldP spid="53" grpId="0" animBg="1"/>
      <p:bldP spid="54" grpId="0" animBg="1"/>
      <p:bldP spid="55" grpId="0" animBg="1"/>
      <p:bldP spid="56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66</TotalTime>
  <Words>239</Words>
  <Application>Microsoft Office PowerPoint</Application>
  <PresentationFormat>On-screen Show (4:3)</PresentationFormat>
  <Paragraphs>79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Dell</dc:creator>
  <cp:lastModifiedBy>Admin</cp:lastModifiedBy>
  <cp:revision>6</cp:revision>
  <dcterms:created xsi:type="dcterms:W3CDTF">2020-12-30T01:47:37Z</dcterms:created>
  <dcterms:modified xsi:type="dcterms:W3CDTF">2022-01-16T06:30:38Z</dcterms:modified>
</cp:coreProperties>
</file>