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3" d="100"/>
          <a:sy n="63" d="100"/>
        </p:scale>
        <p:origin x="7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585-D482-4497-BF4C-8A2FBA2198BA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3940-0439-4755-AAB0-8FDB48936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585-D482-4497-BF4C-8A2FBA2198BA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3940-0439-4755-AAB0-8FDB48936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585-D482-4497-BF4C-8A2FBA2198BA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3940-0439-4755-AAB0-8FDB48936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585-D482-4497-BF4C-8A2FBA2198BA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3940-0439-4755-AAB0-8FDB48936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585-D482-4497-BF4C-8A2FBA2198BA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3940-0439-4755-AAB0-8FDB48936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585-D482-4497-BF4C-8A2FBA2198BA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3940-0439-4755-AAB0-8FDB48936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585-D482-4497-BF4C-8A2FBA2198BA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3940-0439-4755-AAB0-8FDB48936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585-D482-4497-BF4C-8A2FBA2198BA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3940-0439-4755-AAB0-8FDB48936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585-D482-4497-BF4C-8A2FBA2198BA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3940-0439-4755-AAB0-8FDB48936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585-D482-4497-BF4C-8A2FBA2198BA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3940-0439-4755-AAB0-8FDB48936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585-D482-4497-BF4C-8A2FBA2198BA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3940-0439-4755-AAB0-8FDB48936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78585-D482-4497-BF4C-8A2FBA2198BA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83940-0439-4755-AAB0-8FDB48936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"/>
            <a:ext cx="9144000" cy="7073265"/>
          </a:xfrm>
          <a:prstGeom prst="rect">
            <a:avLst/>
          </a:prstGeom>
        </p:spPr>
      </p:pic>
      <p:pic>
        <p:nvPicPr>
          <p:cNvPr id="5" name="图片 1" descr="6ef6858c0ebc8ea708ed448ab4b35c31"/>
          <p:cNvPicPr>
            <a:picLocks noChangeAspect="1"/>
          </p:cNvPicPr>
          <p:nvPr/>
        </p:nvPicPr>
        <p:blipFill>
          <a:blip r:embed="rId3"/>
          <a:srcRect l="24609"/>
          <a:stretch>
            <a:fillRect/>
          </a:stretch>
        </p:blipFill>
        <p:spPr>
          <a:xfrm>
            <a:off x="2362200" y="-1373777"/>
            <a:ext cx="5338286" cy="556477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b="47500"/>
          <a:stretch/>
        </p:blipFill>
        <p:spPr bwMode="auto">
          <a:xfrm>
            <a:off x="2599304" y="628121"/>
            <a:ext cx="5349240" cy="1314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048" y="907810"/>
            <a:ext cx="16629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viết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5" name="Picture 4" descr="TV T15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4844"/>
            <a:ext cx="9144000" cy="1388311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374410"/>
            <a:ext cx="16764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HP-211" pitchFamily="34" charset="0"/>
              </a:rPr>
              <a:t>S 14</a:t>
            </a:r>
          </a:p>
        </p:txBody>
      </p:sp>
      <p:pic>
        <p:nvPicPr>
          <p:cNvPr id="5" name="Picture 4" descr="TV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53" y="1524000"/>
            <a:ext cx="3562847" cy="491558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18153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đọc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5668166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2743200"/>
            <a:ext cx="28956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8382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Sói</a:t>
            </a:r>
            <a:r>
              <a:rPr lang="en-US" sz="36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và</a:t>
            </a:r>
            <a:r>
              <a:rPr lang="en-US" sz="36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dê</a:t>
            </a:r>
            <a:endParaRPr lang="en-US" sz="3600" dirty="0">
              <a:solidFill>
                <a:srgbClr val="FF0066"/>
              </a:solidFill>
              <a:latin typeface="HP-211" pitchFamily="34" charset="0"/>
            </a:endParaRPr>
          </a:p>
          <a:p>
            <a:r>
              <a:rPr lang="en-US" sz="2800" dirty="0">
                <a:latin typeface="HP-211" pitchFamily="34" charset="0"/>
              </a:rPr>
              <a:t>   </a:t>
            </a:r>
            <a:r>
              <a:rPr lang="en-US" sz="2800" dirty="0" err="1">
                <a:latin typeface="HP-211" pitchFamily="34" charset="0"/>
              </a:rPr>
              <a:t>Dê</a:t>
            </a:r>
            <a:r>
              <a:rPr lang="en-US" sz="2800" dirty="0">
                <a:latin typeface="HP-211" pitchFamily="34" charset="0"/>
              </a:rPr>
              <a:t> con </a:t>
            </a:r>
            <a:r>
              <a:rPr lang="en-US" sz="2800" dirty="0" err="1">
                <a:latin typeface="HP-211" pitchFamily="34" charset="0"/>
              </a:rPr>
              <a:t>đang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gặm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cỏ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bỗng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thấy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sói</a:t>
            </a:r>
            <a:r>
              <a:rPr lang="en-US" sz="2800" dirty="0">
                <a:latin typeface="HP-211" pitchFamily="34" charset="0"/>
              </a:rPr>
              <a:t> ở </a:t>
            </a:r>
            <a:r>
              <a:rPr lang="en-US" sz="2800" dirty="0" err="1">
                <a:latin typeface="HP-211" pitchFamily="34" charset="0"/>
              </a:rPr>
              <a:t>ngay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trước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mặt</a:t>
            </a:r>
            <a:r>
              <a:rPr lang="en-US" sz="2800" dirty="0">
                <a:latin typeface="HP-211" pitchFamily="34" charset="0"/>
              </a:rPr>
              <a:t>. </a:t>
            </a:r>
            <a:r>
              <a:rPr lang="en-US" sz="2800" dirty="0" err="1">
                <a:latin typeface="HP-211" pitchFamily="34" charset="0"/>
              </a:rPr>
              <a:t>Dù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rất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sợ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dê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vẫn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bình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tĩnh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nói</a:t>
            </a:r>
            <a:r>
              <a:rPr lang="en-US" sz="2800" dirty="0">
                <a:latin typeface="HP-211" pitchFamily="34" charset="0"/>
              </a:rPr>
              <a:t>:</a:t>
            </a:r>
          </a:p>
          <a:p>
            <a:r>
              <a:rPr lang="en-US" sz="2800" dirty="0">
                <a:latin typeface="HP-211" pitchFamily="34" charset="0"/>
              </a:rPr>
              <a:t> - </a:t>
            </a:r>
            <a:r>
              <a:rPr lang="en-US" sz="2800" dirty="0" err="1">
                <a:latin typeface="HP-211" pitchFamily="34" charset="0"/>
              </a:rPr>
              <a:t>Để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bác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ngon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miệng</a:t>
            </a:r>
            <a:r>
              <a:rPr lang="en-US" sz="2800" dirty="0">
                <a:latin typeface="HP-211" pitchFamily="34" charset="0"/>
              </a:rPr>
              <a:t>, con </a:t>
            </a:r>
            <a:r>
              <a:rPr lang="en-US" sz="2800" dirty="0" err="1">
                <a:latin typeface="HP-211" pitchFamily="34" charset="0"/>
              </a:rPr>
              <a:t>hát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tặng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bác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một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bài</a:t>
            </a:r>
            <a:r>
              <a:rPr lang="en-US" sz="2000" dirty="0">
                <a:latin typeface="HP-211" pitchFamily="34" charset="0"/>
              </a:rPr>
              <a:t>   </a:t>
            </a:r>
          </a:p>
          <a:p>
            <a:r>
              <a:rPr lang="en-US" sz="2800" dirty="0">
                <a:latin typeface="HP-211" pitchFamily="34" charset="0"/>
              </a:rPr>
              <a:t>                      </a:t>
            </a:r>
            <a:r>
              <a:rPr lang="en-US" sz="2800" dirty="0" err="1">
                <a:latin typeface="HP-211" pitchFamily="34" charset="0"/>
              </a:rPr>
              <a:t>nhé</a:t>
            </a:r>
            <a:r>
              <a:rPr lang="en-US" sz="2800" dirty="0">
                <a:latin typeface="HP-211" pitchFamily="34" charset="0"/>
              </a:rPr>
              <a:t>?</a:t>
            </a:r>
          </a:p>
          <a:p>
            <a:r>
              <a:rPr lang="en-US" sz="2800" dirty="0">
                <a:latin typeface="HP-211" pitchFamily="34" charset="0"/>
              </a:rPr>
              <a:t>                   </a:t>
            </a:r>
            <a:r>
              <a:rPr lang="en-US" sz="2800" dirty="0" err="1">
                <a:latin typeface="HP-211" pitchFamily="34" charset="0"/>
              </a:rPr>
              <a:t>Sói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đồng</a:t>
            </a:r>
            <a:r>
              <a:rPr lang="en-US" sz="2800" dirty="0">
                <a:latin typeface="HP-211" pitchFamily="34" charset="0"/>
              </a:rPr>
              <a:t> ý. </a:t>
            </a:r>
            <a:r>
              <a:rPr lang="en-US" sz="2800" dirty="0" err="1">
                <a:latin typeface="HP-211" pitchFamily="34" charset="0"/>
              </a:rPr>
              <a:t>Dê</a:t>
            </a:r>
            <a:r>
              <a:rPr lang="en-US" sz="2800" dirty="0">
                <a:latin typeface="HP-211" pitchFamily="34" charset="0"/>
              </a:rPr>
              <a:t> con </a:t>
            </a:r>
            <a:r>
              <a:rPr lang="en-US" sz="2800" dirty="0" err="1">
                <a:latin typeface="HP-211" pitchFamily="34" charset="0"/>
              </a:rPr>
              <a:t>bèn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lấy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hết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sức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hét</a:t>
            </a:r>
            <a:r>
              <a:rPr lang="en-US" sz="2800" dirty="0">
                <a:latin typeface="HP-211" pitchFamily="34" charset="0"/>
              </a:rPr>
              <a:t>:</a:t>
            </a:r>
          </a:p>
          <a:p>
            <a:r>
              <a:rPr lang="en-US" sz="2800" dirty="0">
                <a:latin typeface="HP-211" pitchFamily="34" charset="0"/>
              </a:rPr>
              <a:t>              “Be...be...”. </a:t>
            </a:r>
            <a:r>
              <a:rPr lang="en-US" sz="2800" dirty="0" err="1">
                <a:latin typeface="HP-211" pitchFamily="34" charset="0"/>
              </a:rPr>
              <a:t>Ông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chủ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đang</a:t>
            </a:r>
            <a:r>
              <a:rPr lang="en-US" sz="2800" dirty="0">
                <a:latin typeface="HP-211" pitchFamily="34" charset="0"/>
              </a:rPr>
              <a:t> ở </a:t>
            </a:r>
            <a:r>
              <a:rPr lang="en-US" sz="2800" dirty="0" err="1">
                <a:latin typeface="HP-211" pitchFamily="34" charset="0"/>
              </a:rPr>
              <a:t>gần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nghe</a:t>
            </a:r>
            <a:endParaRPr lang="en-US" sz="2800" dirty="0">
              <a:latin typeface="HP-211" pitchFamily="34" charset="0"/>
            </a:endParaRPr>
          </a:p>
          <a:p>
            <a:r>
              <a:rPr lang="en-US" sz="2800" dirty="0">
                <a:latin typeface="HP-211" pitchFamily="34" charset="0"/>
              </a:rPr>
              <a:t>               </a:t>
            </a:r>
            <a:r>
              <a:rPr lang="en-US" sz="2800" dirty="0" err="1">
                <a:latin typeface="HP-211" pitchFamily="34" charset="0"/>
              </a:rPr>
              <a:t>thấy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liền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vác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gậy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chạy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lại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nện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sói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một</a:t>
            </a:r>
            <a:endParaRPr lang="en-US" sz="2800" dirty="0">
              <a:latin typeface="HP-211" pitchFamily="34" charset="0"/>
            </a:endParaRPr>
          </a:p>
          <a:p>
            <a:r>
              <a:rPr lang="en-US" sz="2800" dirty="0">
                <a:latin typeface="HP-211" pitchFamily="34" charset="0"/>
              </a:rPr>
              <a:t>               </a:t>
            </a:r>
            <a:r>
              <a:rPr lang="en-US" sz="2800" dirty="0" err="1">
                <a:latin typeface="HP-211" pitchFamily="34" charset="0"/>
              </a:rPr>
              <a:t>trận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nên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thân</a:t>
            </a:r>
            <a:r>
              <a:rPr lang="en-US" sz="2800" dirty="0">
                <a:latin typeface="HP-211" pitchFamily="34" charset="0"/>
              </a:rPr>
              <a:t>.</a:t>
            </a:r>
          </a:p>
          <a:p>
            <a:r>
              <a:rPr lang="en-US" sz="2800" dirty="0">
                <a:latin typeface="HP-211" pitchFamily="34" charset="0"/>
              </a:rPr>
              <a:t>                                      </a:t>
            </a:r>
            <a:r>
              <a:rPr lang="en-US" dirty="0" err="1">
                <a:latin typeface="HP-211" pitchFamily="34" charset="0"/>
              </a:rPr>
              <a:t>Phỏng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theo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Truyện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cổ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Ba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Tư</a:t>
            </a:r>
            <a:endParaRPr lang="en-US" sz="2800" dirty="0">
              <a:latin typeface="HP-211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V T15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074032" cy="5334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772400" y="533400"/>
            <a:ext cx="838200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4724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4724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3400"/>
            <a:ext cx="3124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Kiểm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tra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bài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cũ</a:t>
            </a:r>
            <a:r>
              <a:rPr lang="en-US" sz="2800" dirty="0">
                <a:latin typeface="HP-211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10440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Chú</a:t>
            </a:r>
            <a:r>
              <a:rPr lang="en-US" sz="36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gà</a:t>
            </a:r>
            <a:r>
              <a:rPr lang="en-US" sz="36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quan</a:t>
            </a:r>
            <a:r>
              <a:rPr lang="en-US" sz="36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trọng</a:t>
            </a:r>
            <a:r>
              <a:rPr lang="en-US" sz="3600" dirty="0">
                <a:solidFill>
                  <a:srgbClr val="FF0066"/>
                </a:solidFill>
                <a:latin typeface="HP-211" pitchFamily="34" charset="0"/>
              </a:rPr>
              <a:t> (2)</a:t>
            </a:r>
          </a:p>
          <a:p>
            <a:r>
              <a:rPr lang="en-US" sz="3600" dirty="0">
                <a:latin typeface="HP-211" pitchFamily="34" charset="0"/>
              </a:rPr>
              <a:t>   </a:t>
            </a:r>
            <a:r>
              <a:rPr lang="en-US" sz="3600" dirty="0" err="1">
                <a:latin typeface="HP-211" pitchFamily="34" charset="0"/>
              </a:rPr>
              <a:t>Một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hôm</a:t>
            </a:r>
            <a:r>
              <a:rPr lang="en-US" sz="3600" dirty="0">
                <a:latin typeface="HP-211" pitchFamily="34" charset="0"/>
              </a:rPr>
              <a:t>, </a:t>
            </a:r>
            <a:r>
              <a:rPr lang="en-US" sz="3600" dirty="0" err="1">
                <a:latin typeface="HP-211" pitchFamily="34" charset="0"/>
              </a:rPr>
              <a:t>lũ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gà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mái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trốn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sạch</a:t>
            </a:r>
            <a:r>
              <a:rPr lang="en-US" sz="3600" dirty="0">
                <a:latin typeface="HP-211" pitchFamily="34" charset="0"/>
              </a:rPr>
              <a:t>.</a:t>
            </a:r>
          </a:p>
          <a:p>
            <a:r>
              <a:rPr lang="en-US" sz="3600" dirty="0">
                <a:latin typeface="HP-211" pitchFamily="34" charset="0"/>
              </a:rPr>
              <a:t>   </a:t>
            </a:r>
            <a:r>
              <a:rPr lang="en-US" sz="3600" dirty="0" err="1">
                <a:latin typeface="HP-211" pitchFamily="34" charset="0"/>
              </a:rPr>
              <a:t>Gà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trống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không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có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ai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để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ra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lệnh</a:t>
            </a:r>
            <a:r>
              <a:rPr lang="en-US" sz="3600" dirty="0">
                <a:latin typeface="HP-211" pitchFamily="34" charset="0"/>
              </a:rPr>
              <a:t>, </a:t>
            </a:r>
            <a:r>
              <a:rPr lang="en-US" sz="3600" dirty="0" err="1">
                <a:latin typeface="HP-211" pitchFamily="34" charset="0"/>
              </a:rPr>
              <a:t>rất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buồn</a:t>
            </a:r>
            <a:r>
              <a:rPr lang="en-US" sz="3600" dirty="0">
                <a:latin typeface="HP-211" pitchFamily="34" charset="0"/>
              </a:rPr>
              <a:t>. </a:t>
            </a:r>
            <a:r>
              <a:rPr lang="en-US" sz="3600" dirty="0" err="1">
                <a:latin typeface="HP-211" pitchFamily="34" charset="0"/>
              </a:rPr>
              <a:t>Nhìn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bác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chó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đang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nghếch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mõm</a:t>
            </a:r>
            <a:r>
              <a:rPr lang="en-US" sz="3600" dirty="0">
                <a:latin typeface="HP-211" pitchFamily="34" charset="0"/>
              </a:rPr>
              <a:t>, </a:t>
            </a:r>
            <a:r>
              <a:rPr lang="en-US" sz="3600" dirty="0" err="1">
                <a:latin typeface="HP-211" pitchFamily="34" charset="0"/>
              </a:rPr>
              <a:t>nằm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dài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trên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sân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tắm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nắng</a:t>
            </a:r>
            <a:r>
              <a:rPr lang="en-US" sz="3600" dirty="0">
                <a:latin typeface="HP-211" pitchFamily="34" charset="0"/>
              </a:rPr>
              <a:t>, </a:t>
            </a:r>
            <a:r>
              <a:rPr lang="en-US" sz="3600" dirty="0" err="1">
                <a:latin typeface="HP-211" pitchFamily="34" charset="0"/>
              </a:rPr>
              <a:t>chú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bèn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lại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gần</a:t>
            </a:r>
            <a:r>
              <a:rPr lang="en-US" sz="3600" dirty="0">
                <a:latin typeface="HP-211" pitchFamily="34" charset="0"/>
              </a:rPr>
              <a:t>, lay </a:t>
            </a:r>
            <a:r>
              <a:rPr lang="en-US" sz="3600" dirty="0" err="1">
                <a:latin typeface="HP-211" pitchFamily="34" charset="0"/>
              </a:rPr>
              <a:t>lay</a:t>
            </a:r>
            <a:r>
              <a:rPr lang="en-US" sz="3600" dirty="0">
                <a:latin typeface="HP-211" pitchFamily="34" charset="0"/>
              </a:rPr>
              <a:t>: “</a:t>
            </a:r>
            <a:r>
              <a:rPr lang="en-US" sz="3600" dirty="0" err="1">
                <a:latin typeface="HP-211" pitchFamily="34" charset="0"/>
              </a:rPr>
              <a:t>Đi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làm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đi</a:t>
            </a:r>
            <a:r>
              <a:rPr lang="en-US" sz="3600" dirty="0">
                <a:latin typeface="HP-211" pitchFamily="34" charset="0"/>
              </a:rPr>
              <a:t>!”. </a:t>
            </a:r>
            <a:r>
              <a:rPr lang="en-US" sz="3600" dirty="0" err="1">
                <a:latin typeface="HP-211" pitchFamily="34" charset="0"/>
              </a:rPr>
              <a:t>Bác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chó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tức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mình</a:t>
            </a:r>
            <a:r>
              <a:rPr lang="en-US" sz="3600" dirty="0">
                <a:latin typeface="HP-211" pitchFamily="34" charset="0"/>
              </a:rPr>
              <a:t>, </a:t>
            </a:r>
            <a:r>
              <a:rPr lang="en-US" sz="3600" dirty="0" err="1">
                <a:latin typeface="HP-211" pitchFamily="34" charset="0"/>
              </a:rPr>
              <a:t>tợp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cho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một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cái</a:t>
            </a:r>
            <a:r>
              <a:rPr lang="en-US" sz="3600" dirty="0">
                <a:latin typeface="HP-211" pitchFamily="34" charset="0"/>
              </a:rPr>
              <a:t>. </a:t>
            </a:r>
            <a:r>
              <a:rPr lang="en-US" sz="3600" dirty="0" err="1">
                <a:latin typeface="HP-211" pitchFamily="34" charset="0"/>
              </a:rPr>
              <a:t>Gà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trống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sợ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hết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hồn</a:t>
            </a:r>
            <a:r>
              <a:rPr lang="en-US" sz="3600" dirty="0">
                <a:latin typeface="HP-211" pitchFamily="34" charset="0"/>
              </a:rPr>
              <a:t>, </a:t>
            </a:r>
            <a:r>
              <a:rPr lang="en-US" sz="3600" dirty="0" err="1">
                <a:latin typeface="HP-211" pitchFamily="34" charset="0"/>
              </a:rPr>
              <a:t>chạy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mất</a:t>
            </a:r>
            <a:r>
              <a:rPr lang="en-US" sz="3600" dirty="0">
                <a:latin typeface="HP-211" pitchFamily="34" charset="0"/>
              </a:rPr>
              <a:t>. </a:t>
            </a:r>
            <a:r>
              <a:rPr lang="en-US" sz="3600" dirty="0" err="1">
                <a:latin typeface="HP-211" pitchFamily="34" charset="0"/>
              </a:rPr>
              <a:t>Từ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đó</a:t>
            </a:r>
            <a:r>
              <a:rPr lang="en-US" sz="3600" dirty="0">
                <a:latin typeface="HP-211" pitchFamily="34" charset="0"/>
              </a:rPr>
              <a:t>, </a:t>
            </a:r>
            <a:r>
              <a:rPr lang="en-US" sz="3600" dirty="0" err="1">
                <a:latin typeface="HP-211" pitchFamily="34" charset="0"/>
              </a:rPr>
              <a:t>chú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chả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dám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hạch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sách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ai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nữa</a:t>
            </a:r>
            <a:r>
              <a:rPr lang="en-US" sz="3600" dirty="0"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B77B80C0-55C7-437B-B8BF-A9F61A25A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740" y="1077318"/>
            <a:ext cx="3688660" cy="71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Bài</a:t>
            </a:r>
            <a:r>
              <a:rPr lang="en-US" alt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 100: </a:t>
            </a:r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oi</a:t>
            </a:r>
            <a:r>
              <a:rPr lang="en-US" alt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 - </a:t>
            </a:r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ây</a:t>
            </a:r>
            <a:endParaRPr lang="en-US" altLang="en-US" sz="4400" dirty="0">
              <a:solidFill>
                <a:srgbClr val="FF0000"/>
              </a:solidFill>
              <a:latin typeface="HP-211" panose="020B08030503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A8D75F-EB95-4819-83CB-F1D13D3BD80C}"/>
              </a:ext>
            </a:extLst>
          </p:cNvPr>
          <p:cNvSpPr/>
          <p:nvPr/>
        </p:nvSpPr>
        <p:spPr>
          <a:xfrm>
            <a:off x="4648200" y="2133600"/>
            <a:ext cx="4267200" cy="4310116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1B6B4-B0BC-41D1-A664-CB594CC56AF9}"/>
              </a:ext>
            </a:extLst>
          </p:cNvPr>
          <p:cNvSpPr txBox="1"/>
          <p:nvPr/>
        </p:nvSpPr>
        <p:spPr>
          <a:xfrm>
            <a:off x="4343400" y="2971800"/>
            <a:ext cx="5029200" cy="240064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15000" dirty="0" err="1">
                <a:solidFill>
                  <a:srgbClr val="0070C0"/>
                </a:solidFill>
                <a:latin typeface="HP-211" panose="020B0803050302020204" pitchFamily="34" charset="0"/>
              </a:rPr>
              <a:t>ây</a:t>
            </a:r>
            <a:endParaRPr lang="vi-VN" sz="15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A8D75F-EB95-4819-83CB-F1D13D3BD80C}"/>
              </a:ext>
            </a:extLst>
          </p:cNvPr>
          <p:cNvSpPr/>
          <p:nvPr/>
        </p:nvSpPr>
        <p:spPr>
          <a:xfrm>
            <a:off x="152400" y="2133600"/>
            <a:ext cx="4267200" cy="4310116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E1B6B4-B0BC-41D1-A664-CB594CC56AF9}"/>
              </a:ext>
            </a:extLst>
          </p:cNvPr>
          <p:cNvSpPr txBox="1"/>
          <p:nvPr/>
        </p:nvSpPr>
        <p:spPr>
          <a:xfrm>
            <a:off x="-228600" y="2971800"/>
            <a:ext cx="5029200" cy="240064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15000" dirty="0" err="1">
                <a:solidFill>
                  <a:srgbClr val="0070C0"/>
                </a:solidFill>
                <a:latin typeface="HP-211" panose="020B0803050302020204" pitchFamily="34" charset="0"/>
              </a:rPr>
              <a:t>oi</a:t>
            </a:r>
            <a:endParaRPr lang="vi-VN" sz="15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907810"/>
            <a:ext cx="2501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1.Làm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9254"/>
            <a:ext cx="5382153" cy="3111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257800"/>
            <a:ext cx="38100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con </a:t>
            </a:r>
            <a:r>
              <a:rPr lang="en-US" sz="6000" dirty="0" err="1">
                <a:latin typeface="HP-211" pitchFamily="34" charset="0"/>
              </a:rPr>
              <a:t>voi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2971800"/>
            <a:ext cx="12954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4038600"/>
            <a:ext cx="11430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0" y="4038600"/>
            <a:ext cx="1143000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i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1905000"/>
            <a:ext cx="35814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v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oi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971800"/>
            <a:ext cx="22860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oi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981201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HP-211" pitchFamily="34" charset="0"/>
              </a:rPr>
              <a:t>Bốn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chân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như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bốn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cột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đình</a:t>
            </a:r>
            <a:endParaRPr lang="en-US" sz="3200" dirty="0">
              <a:latin typeface="HP-211" pitchFamily="34" charset="0"/>
            </a:endParaRPr>
          </a:p>
          <a:p>
            <a:pPr algn="ctr"/>
            <a:r>
              <a:rPr lang="en-US" sz="3200" dirty="0" err="1">
                <a:latin typeface="HP-211" pitchFamily="34" charset="0"/>
              </a:rPr>
              <a:t>Hai</a:t>
            </a:r>
            <a:r>
              <a:rPr lang="en-US" sz="3200" dirty="0">
                <a:latin typeface="HP-211" pitchFamily="34" charset="0"/>
              </a:rPr>
              <a:t> tai </a:t>
            </a:r>
            <a:r>
              <a:rPr lang="en-US" sz="3200" dirty="0" err="1">
                <a:latin typeface="HP-211" pitchFamily="34" charset="0"/>
              </a:rPr>
              <a:t>ve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vẩy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hai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err="1">
                <a:latin typeface="HP-211" pitchFamily="34" charset="0"/>
              </a:rPr>
              <a:t>ngà</a:t>
            </a:r>
            <a:r>
              <a:rPr lang="en-US" sz="3200">
                <a:latin typeface="HP-211" pitchFamily="34" charset="0"/>
              </a:rPr>
              <a:t> trắng phau</a:t>
            </a:r>
            <a:endParaRPr lang="en-US" sz="3200" dirty="0">
              <a:latin typeface="HP-211" pitchFamily="34" charset="0"/>
            </a:endParaRPr>
          </a:p>
          <a:p>
            <a:pPr algn="ctr"/>
            <a:r>
              <a:rPr lang="en-US" sz="3200">
                <a:latin typeface="HP-211" pitchFamily="34" charset="0"/>
              </a:rPr>
              <a:t>Vòi dài vắt vẻo trên đầu</a:t>
            </a:r>
            <a:endParaRPr lang="en-US" sz="3200" dirty="0">
              <a:latin typeface="HP-211" pitchFamily="34" charset="0"/>
            </a:endParaRPr>
          </a:p>
          <a:p>
            <a:pPr algn="ctr"/>
            <a:r>
              <a:rPr lang="en-US" sz="3200">
                <a:latin typeface="HP-211" pitchFamily="34" charset="0"/>
              </a:rPr>
              <a:t>Trong rừng thích sống với nhau từng đàn.</a:t>
            </a:r>
            <a:endParaRPr lang="en-US" sz="3200" dirty="0">
              <a:latin typeface="HP-211" pitchFamily="34" charset="0"/>
            </a:endParaRPr>
          </a:p>
          <a:p>
            <a:pPr algn="ctr"/>
            <a:r>
              <a:rPr lang="en-US" sz="3200" dirty="0" err="1">
                <a:latin typeface="HP-211" pitchFamily="34" charset="0"/>
              </a:rPr>
              <a:t>Là</a:t>
            </a:r>
            <a:r>
              <a:rPr lang="en-US" sz="3200" dirty="0">
                <a:latin typeface="HP-211" pitchFamily="34" charset="0"/>
              </a:rPr>
              <a:t> con </a:t>
            </a:r>
            <a:r>
              <a:rPr lang="en-US" sz="3200" dirty="0" err="1">
                <a:latin typeface="HP-211" pitchFamily="34" charset="0"/>
              </a:rPr>
              <a:t>gì</a:t>
            </a:r>
            <a:r>
              <a:rPr lang="en-US" sz="3200" dirty="0">
                <a:latin typeface="HP-211" pitchFamily="34" charset="0"/>
              </a:rPr>
              <a:t> ?</a:t>
            </a:r>
          </a:p>
          <a:p>
            <a:pPr algn="ctr"/>
            <a:endParaRPr lang="en-US" sz="3200" dirty="0">
              <a:latin typeface="HP-211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907810"/>
            <a:ext cx="2501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1.Làm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562600"/>
            <a:ext cx="38100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cây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dừa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2971800"/>
            <a:ext cx="12954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4038600"/>
            <a:ext cx="11430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â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0" y="4038600"/>
            <a:ext cx="1143000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1905000"/>
            <a:ext cx="35814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c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ây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971800"/>
            <a:ext cx="22860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ây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12" name="Picture 11" descr="TV T14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4038600" cy="40963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981201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HP-211" pitchFamily="34" charset="0"/>
              </a:rPr>
              <a:t>Cây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gì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thân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cao</a:t>
            </a:r>
            <a:endParaRPr lang="en-US" sz="3200" dirty="0">
              <a:latin typeface="HP-211" pitchFamily="34" charset="0"/>
            </a:endParaRPr>
          </a:p>
          <a:p>
            <a:pPr algn="ctr"/>
            <a:r>
              <a:rPr lang="en-US" sz="3200" dirty="0" err="1">
                <a:latin typeface="HP-211" pitchFamily="34" charset="0"/>
              </a:rPr>
              <a:t>Lá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thưa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răng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lược</a:t>
            </a:r>
            <a:endParaRPr lang="en-US" sz="3200" dirty="0">
              <a:latin typeface="HP-211" pitchFamily="34" charset="0"/>
            </a:endParaRPr>
          </a:p>
          <a:p>
            <a:pPr algn="ctr"/>
            <a:r>
              <a:rPr lang="en-US" sz="3200" dirty="0">
                <a:latin typeface="HP-211" pitchFamily="34" charset="0"/>
              </a:rPr>
              <a:t>Ai </a:t>
            </a:r>
            <a:r>
              <a:rPr lang="en-US" sz="3200" dirty="0" err="1">
                <a:latin typeface="HP-211" pitchFamily="34" charset="0"/>
              </a:rPr>
              <a:t>đem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nước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ngọt</a:t>
            </a:r>
            <a:endParaRPr lang="en-US" sz="3200" dirty="0">
              <a:latin typeface="HP-211" pitchFamily="34" charset="0"/>
            </a:endParaRPr>
          </a:p>
          <a:p>
            <a:pPr algn="ctr"/>
            <a:r>
              <a:rPr lang="en-US" sz="3200" dirty="0" err="1">
                <a:latin typeface="HP-211" pitchFamily="34" charset="0"/>
              </a:rPr>
              <a:t>Đựng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đầy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quả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xanh</a:t>
            </a:r>
            <a:r>
              <a:rPr lang="en-US" sz="3200" dirty="0">
                <a:latin typeface="HP-211" pitchFamily="34" charset="0"/>
              </a:rPr>
              <a:t>.</a:t>
            </a:r>
          </a:p>
          <a:p>
            <a:pPr algn="ctr"/>
            <a:r>
              <a:rPr lang="en-US" sz="3200" dirty="0" err="1">
                <a:latin typeface="HP-211" pitchFamily="34" charset="0"/>
              </a:rPr>
              <a:t>Là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cây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gì</a:t>
            </a:r>
            <a:r>
              <a:rPr lang="en-US" sz="3200" dirty="0">
                <a:latin typeface="HP-211" pitchFamily="34" charset="0"/>
              </a:rPr>
              <a:t> ?</a:t>
            </a:r>
          </a:p>
          <a:p>
            <a:pPr algn="ctr"/>
            <a:endParaRPr lang="en-US" sz="3200" dirty="0">
              <a:latin typeface="HP-211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907810"/>
            <a:ext cx="2501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1.Làm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930064"/>
            <a:ext cx="22860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</a:t>
            </a:r>
            <a:r>
              <a:rPr lang="en-US" sz="6000" dirty="0" err="1">
                <a:solidFill>
                  <a:srgbClr val="0070C0"/>
                </a:solidFill>
                <a:latin typeface="HP-211" pitchFamily="34" charset="0"/>
              </a:rPr>
              <a:t>i</a:t>
            </a:r>
            <a:endParaRPr lang="en-US" sz="6000" dirty="0">
              <a:solidFill>
                <a:srgbClr val="0070C0"/>
              </a:solidFill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1981200"/>
            <a:ext cx="18288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HP-211" pitchFamily="34" charset="0"/>
              </a:rPr>
              <a:t>â</a:t>
            </a:r>
            <a:r>
              <a:rPr lang="en-US" sz="6000" dirty="0" err="1">
                <a:solidFill>
                  <a:schemeClr val="tx2">
                    <a:lumMod val="75000"/>
                  </a:schemeClr>
                </a:solidFill>
                <a:latin typeface="HP-211" pitchFamily="34" charset="0"/>
              </a:rPr>
              <a:t>y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HP-21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048000"/>
            <a:ext cx="2286000" cy="101566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voi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4343400"/>
            <a:ext cx="38100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cây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dừa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343400"/>
            <a:ext cx="33528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con </a:t>
            </a:r>
            <a:r>
              <a:rPr lang="en-US" sz="6000" dirty="0" err="1">
                <a:latin typeface="HP-211" pitchFamily="34" charset="0"/>
              </a:rPr>
              <a:t>voi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3048000"/>
            <a:ext cx="2438400" cy="101566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cây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67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2</a:t>
            </a:r>
            <a:r>
              <a:rPr lang="en-US" sz="2800" dirty="0">
                <a:latin typeface="HP-211" pitchFamily="34" charset="0"/>
              </a:rPr>
              <a:t>.Tiếng </a:t>
            </a:r>
            <a:r>
              <a:rPr lang="en-US" sz="2800" dirty="0" err="1">
                <a:latin typeface="HP-211" pitchFamily="34" charset="0"/>
              </a:rPr>
              <a:t>nào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vần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oi</a:t>
            </a:r>
            <a:r>
              <a:rPr lang="en-US" sz="2800" dirty="0">
                <a:latin typeface="HP-211" pitchFamily="34" charset="0"/>
              </a:rPr>
              <a:t>? </a:t>
            </a:r>
            <a:r>
              <a:rPr lang="en-US" sz="2800" dirty="0" err="1">
                <a:latin typeface="HP-211" pitchFamily="34" charset="0"/>
              </a:rPr>
              <a:t>Tiếng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nào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vần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ây</a:t>
            </a:r>
            <a:r>
              <a:rPr lang="en-US" sz="2800" dirty="0">
                <a:latin typeface="HP-211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5" name="Picture 4" descr="TV T14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3124200" cy="2286000"/>
          </a:xfrm>
          <a:prstGeom prst="rect">
            <a:avLst/>
          </a:prstGeom>
        </p:spPr>
      </p:pic>
      <p:pic>
        <p:nvPicPr>
          <p:cNvPr id="6" name="Picture 5" descr="TV T14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891" y="518807"/>
            <a:ext cx="2143509" cy="2529193"/>
          </a:xfrm>
          <a:prstGeom prst="rect">
            <a:avLst/>
          </a:prstGeom>
        </p:spPr>
      </p:pic>
      <p:pic>
        <p:nvPicPr>
          <p:cNvPr id="7" name="Picture 6" descr="TV T14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57200"/>
            <a:ext cx="3505200" cy="2114952"/>
          </a:xfrm>
          <a:prstGeom prst="rect">
            <a:avLst/>
          </a:prstGeom>
        </p:spPr>
      </p:pic>
      <p:pic>
        <p:nvPicPr>
          <p:cNvPr id="8" name="Picture 7" descr="TV T14 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86200"/>
            <a:ext cx="2971800" cy="2132234"/>
          </a:xfrm>
          <a:prstGeom prst="rect">
            <a:avLst/>
          </a:prstGeom>
        </p:spPr>
      </p:pic>
      <p:pic>
        <p:nvPicPr>
          <p:cNvPr id="9" name="Picture 8" descr="TV T14 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144" y="3990238"/>
            <a:ext cx="2324456" cy="2029562"/>
          </a:xfrm>
          <a:prstGeom prst="rect">
            <a:avLst/>
          </a:prstGeom>
        </p:spPr>
      </p:pic>
      <p:pic>
        <p:nvPicPr>
          <p:cNvPr id="10" name="Picture 9" descr="TV T14 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1584" y="3457026"/>
            <a:ext cx="2612416" cy="25627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25908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11" pitchFamily="34" charset="0"/>
              </a:rPr>
              <a:t>nhà</a:t>
            </a:r>
            <a:r>
              <a:rPr lang="en-US" sz="4400" dirty="0">
                <a:latin typeface="HP-211" pitchFamily="34" charset="0"/>
              </a:rPr>
              <a:t> </a:t>
            </a:r>
            <a:r>
              <a:rPr lang="en-US" sz="4400" dirty="0" err="1">
                <a:latin typeface="HP-211" pitchFamily="34" charset="0"/>
              </a:rPr>
              <a:t>ngói</a:t>
            </a:r>
            <a:endParaRPr lang="en-US" sz="4400" dirty="0">
              <a:latin typeface="HP-211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288815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11" pitchFamily="34" charset="0"/>
              </a:rPr>
              <a:t>chó</a:t>
            </a:r>
            <a:r>
              <a:rPr lang="en-US" sz="4400" dirty="0">
                <a:latin typeface="HP-211" pitchFamily="34" charset="0"/>
              </a:rPr>
              <a:t> </a:t>
            </a:r>
            <a:r>
              <a:rPr lang="en-US" sz="4400" dirty="0" err="1">
                <a:latin typeface="HP-211" pitchFamily="34" charset="0"/>
              </a:rPr>
              <a:t>sói</a:t>
            </a:r>
            <a:endParaRPr lang="en-US" sz="4400" dirty="0">
              <a:latin typeface="HP-211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8674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11" pitchFamily="34" charset="0"/>
              </a:rPr>
              <a:t>đám</a:t>
            </a:r>
            <a:r>
              <a:rPr lang="en-US" sz="4400" dirty="0">
                <a:latin typeface="HP-211" pitchFamily="34" charset="0"/>
              </a:rPr>
              <a:t> </a:t>
            </a:r>
            <a:r>
              <a:rPr lang="en-US" sz="4400" dirty="0" err="1">
                <a:latin typeface="HP-211" pitchFamily="34" charset="0"/>
              </a:rPr>
              <a:t>mây</a:t>
            </a:r>
            <a:endParaRPr lang="en-US" sz="4400" dirty="0">
              <a:latin typeface="HP-211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58674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11" pitchFamily="34" charset="0"/>
              </a:rPr>
              <a:t>nhảy</a:t>
            </a:r>
            <a:r>
              <a:rPr lang="en-US" sz="4400" dirty="0">
                <a:latin typeface="HP-211" pitchFamily="34" charset="0"/>
              </a:rPr>
              <a:t> </a:t>
            </a:r>
            <a:r>
              <a:rPr lang="en-US" sz="4400" dirty="0" err="1">
                <a:latin typeface="HP-211" pitchFamily="34" charset="0"/>
              </a:rPr>
              <a:t>dây</a:t>
            </a:r>
            <a:endParaRPr lang="en-US" sz="4400" dirty="0">
              <a:latin typeface="HP-211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25146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11" pitchFamily="34" charset="0"/>
              </a:rPr>
              <a:t>cấy</a:t>
            </a:r>
            <a:r>
              <a:rPr lang="en-US" sz="4400" dirty="0">
                <a:latin typeface="HP-211" pitchFamily="34" charset="0"/>
              </a:rPr>
              <a:t> </a:t>
            </a:r>
            <a:r>
              <a:rPr lang="en-US" sz="4400" dirty="0" err="1">
                <a:latin typeface="HP-211" pitchFamily="34" charset="0"/>
              </a:rPr>
              <a:t>lúa</a:t>
            </a:r>
            <a:endParaRPr lang="en-US" sz="4400" dirty="0">
              <a:latin typeface="HP-211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58674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11" pitchFamily="34" charset="0"/>
              </a:rPr>
              <a:t>cái</a:t>
            </a:r>
            <a:r>
              <a:rPr lang="en-US" sz="4400" dirty="0">
                <a:latin typeface="HP-211" pitchFamily="34" charset="0"/>
              </a:rPr>
              <a:t> </a:t>
            </a:r>
            <a:r>
              <a:rPr lang="en-US" sz="4400" dirty="0" err="1">
                <a:latin typeface="HP-211" pitchFamily="34" charset="0"/>
              </a:rPr>
              <a:t>còi</a:t>
            </a:r>
            <a:endParaRPr lang="en-US" sz="4400" dirty="0">
              <a:latin typeface="HP-211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848600" y="152400"/>
            <a:ext cx="10668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9144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HP-211" pitchFamily="34" charset="0"/>
                <a:ea typeface="+mj-ea"/>
                <a:cs typeface=".VnAvant" panose="020B7200000000000000" charset="0"/>
              </a:rPr>
              <a:t>1.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Nối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b="1" dirty="0" err="1">
                <a:latin typeface="HP-211" pitchFamily="34" charset="0"/>
                <a:ea typeface="+mj-ea"/>
                <a:cs typeface=".VnAvant" panose="020B7200000000000000" charset="0"/>
              </a:rPr>
              <a:t>oi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với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tiếng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có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vần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b="1" dirty="0" err="1">
                <a:latin typeface="HP-211" pitchFamily="34" charset="0"/>
                <a:ea typeface="+mj-ea"/>
                <a:cs typeface=".VnAvant" panose="020B7200000000000000" charset="0"/>
              </a:rPr>
              <a:t>oi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-211" pitchFamily="34" charset="0"/>
              <a:ea typeface="+mj-ea"/>
              <a:cs typeface=".VnAvant" panose="020B7200000000000000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  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Nối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b="1" dirty="0" err="1">
                <a:latin typeface="HP-211" pitchFamily="34" charset="0"/>
                <a:ea typeface="+mj-ea"/>
                <a:cs typeface=".VnAvant" panose="020B7200000000000000" charset="0"/>
              </a:rPr>
              <a:t>ây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với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tiếng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có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vần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b="1" dirty="0" err="1">
                <a:latin typeface="HP-211" pitchFamily="34" charset="0"/>
                <a:ea typeface="+mj-ea"/>
                <a:cs typeface=".VnAvant" panose="020B7200000000000000" charset="0"/>
              </a:rPr>
              <a:t>ây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-211" pitchFamily="34" charset="0"/>
              <a:ea typeface="+mj-ea"/>
              <a:cs typeface=".VnAvant" panose="020B7200000000000000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04800" y="1981200"/>
            <a:ext cx="2971800" cy="114300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5943600" y="1981200"/>
            <a:ext cx="3200400" cy="114300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304800" y="3581400"/>
            <a:ext cx="2971800" cy="114300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5943600" y="3581400"/>
            <a:ext cx="3200400" cy="114300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304800" y="5181600"/>
            <a:ext cx="2971800" cy="114300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5943600" y="5181600"/>
            <a:ext cx="3200400" cy="114300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2133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nhà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ngói</a:t>
            </a:r>
            <a:endParaRPr lang="en-US" sz="3600" dirty="0">
              <a:latin typeface="HP-211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2133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chó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sói</a:t>
            </a:r>
            <a:endParaRPr lang="en-US" sz="3600" dirty="0">
              <a:latin typeface="HP-211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7732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cấy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lúa</a:t>
            </a:r>
            <a:endParaRPr lang="en-US" sz="3600" dirty="0">
              <a:latin typeface="HP-211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3733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đám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mây</a:t>
            </a:r>
            <a:endParaRPr lang="en-US" sz="3600" dirty="0">
              <a:latin typeface="HP-211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412938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cái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còi</a:t>
            </a:r>
            <a:endParaRPr lang="en-US" sz="3600" dirty="0">
              <a:latin typeface="HP-211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5334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nhảy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dây</a:t>
            </a:r>
            <a:endParaRPr lang="en-US" sz="3600" dirty="0">
              <a:latin typeface="HP-211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0" y="22860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5638800" y="22860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0" y="39624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5638800" y="40386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0" y="54864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38800" y="55626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" name="Oval 23"/>
          <p:cNvSpPr/>
          <p:nvPr/>
        </p:nvSpPr>
        <p:spPr>
          <a:xfrm>
            <a:off x="3886200" y="2743200"/>
            <a:ext cx="1219200" cy="1143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886200" y="4648200"/>
            <a:ext cx="1219200" cy="1143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62400" y="26670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HP-211" pitchFamily="34" charset="0"/>
              </a:rPr>
              <a:t>oi</a:t>
            </a:r>
            <a:endParaRPr lang="en-US" sz="7200" b="1" dirty="0">
              <a:latin typeface="HP-211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0" y="4590871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HP-211" pitchFamily="34" charset="0"/>
              </a:rPr>
              <a:t>ây</a:t>
            </a:r>
            <a:endParaRPr lang="en-US" sz="7200" b="1" dirty="0">
              <a:latin typeface="HP-211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371600" y="4343400"/>
            <a:ext cx="25908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43200" y="2590800"/>
            <a:ext cx="12192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105400" y="2667000"/>
            <a:ext cx="28194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2324100" y="3848100"/>
            <a:ext cx="1905000" cy="1828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953000" y="4267200"/>
            <a:ext cx="2819400" cy="6096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29200" y="4953000"/>
            <a:ext cx="2819400" cy="6096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907810"/>
            <a:ext cx="12819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MRVT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76200" y="1447800"/>
            <a:ext cx="1676400" cy="846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oi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447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: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thói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dõi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mọi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hỏi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ngòi</a:t>
            </a:r>
            <a:endParaRPr lang="en-US" sz="4800" dirty="0">
              <a:solidFill>
                <a:srgbClr val="002060"/>
              </a:solidFill>
              <a:latin typeface="HP-21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78087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moi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286000"/>
            <a:ext cx="89916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moi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mòi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mói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mỏi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mõi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mọi</a:t>
            </a:r>
            <a:endParaRPr lang="en-US" sz="4800" dirty="0">
              <a:solidFill>
                <a:srgbClr val="7030A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52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ây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360003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: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xây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đẩy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ngầy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thấy</a:t>
            </a:r>
            <a:endParaRPr lang="en-US" sz="4800" dirty="0">
              <a:solidFill>
                <a:srgbClr val="002060"/>
              </a:solidFill>
              <a:latin typeface="HP-211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27440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mây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2672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mây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mầy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mấy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mẩy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mẫy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mậy</a:t>
            </a:r>
            <a:endParaRPr lang="en-US" sz="4800" dirty="0">
              <a:solidFill>
                <a:srgbClr val="7030A0"/>
              </a:solidFill>
              <a:latin typeface="HP-211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405</Words>
  <Application>Microsoft Office PowerPoint</Application>
  <PresentationFormat>Trình chiếu Trên màn hình (4:3)</PresentationFormat>
  <Paragraphs>88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8" baseType="lpstr">
      <vt:lpstr>Arial</vt:lpstr>
      <vt:lpstr>Calibri</vt:lpstr>
      <vt:lpstr>HP-211</vt:lpstr>
      <vt:lpstr>UTM 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6</cp:revision>
  <dcterms:created xsi:type="dcterms:W3CDTF">2021-01-24T16:59:07Z</dcterms:created>
  <dcterms:modified xsi:type="dcterms:W3CDTF">2022-01-28T14:45:27Z</dcterms:modified>
</cp:coreProperties>
</file>