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8" r:id="rId3"/>
    <p:sldId id="257" r:id="rId4"/>
    <p:sldId id="261" r:id="rId5"/>
    <p:sldId id="262" r:id="rId6"/>
    <p:sldId id="263" r:id="rId7"/>
    <p:sldId id="264" r:id="rId8"/>
    <p:sldId id="265" r:id="rId9"/>
    <p:sldId id="267" r:id="rId10"/>
    <p:sldId id="269" r:id="rId11"/>
    <p:sldId id="268" r:id="rId12"/>
    <p:sldId id="266" r:id="rId13"/>
    <p:sldId id="271" r:id="rId14"/>
    <p:sldId id="272" r:id="rId15"/>
    <p:sldId id="273" r:id="rId16"/>
    <p:sldId id="276" r:id="rId17"/>
    <p:sldId id="277" r:id="rId18"/>
    <p:sldId id="278" r:id="rId19"/>
    <p:sldId id="279" r:id="rId20"/>
    <p:sldId id="280" r:id="rId21"/>
    <p:sldId id="281" r:id="rId22"/>
    <p:sldId id="283" r:id="rId23"/>
    <p:sldId id="282"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62" d="100"/>
          <a:sy n="62" d="100"/>
        </p:scale>
        <p:origin x="22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B8B1D-938D-46E6-974C-71BA381E3FDC}" type="datetimeFigureOut">
              <a:rPr lang="en-US" smtClean="0"/>
              <a:t>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08713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279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81013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53863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9B8B1D-938D-46E6-974C-71BA381E3FDC}" type="datetimeFigureOut">
              <a:rPr lang="en-US" smtClean="0"/>
              <a:t>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7404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B8B1D-938D-46E6-974C-71BA381E3FDC}" type="datetimeFigureOut">
              <a:rPr lang="en-US" smtClean="0"/>
              <a:t>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6671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B8B1D-938D-46E6-974C-71BA381E3FDC}" type="datetimeFigureOut">
              <a:rPr lang="en-US" smtClean="0"/>
              <a:t>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81128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B8B1D-938D-46E6-974C-71BA381E3FDC}" type="datetimeFigureOut">
              <a:rPr lang="en-US" smtClean="0"/>
              <a:t>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55807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B8B1D-938D-46E6-974C-71BA381E3FDC}" type="datetimeFigureOut">
              <a:rPr lang="en-US" smtClean="0"/>
              <a:t>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58191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9B8B1D-938D-46E6-974C-71BA381E3FDC}" type="datetimeFigureOut">
              <a:rPr lang="en-US" smtClean="0"/>
              <a:t>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9404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9B8B1D-938D-46E6-974C-71BA381E3FDC}" type="datetimeFigureOut">
              <a:rPr lang="en-US" smtClean="0"/>
              <a:t>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8081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B8B1D-938D-46E6-974C-71BA381E3FDC}" type="datetimeFigureOut">
              <a:rPr lang="en-US" smtClean="0"/>
              <a:t>2/9/22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448DC-27F0-4D71-B164-836BBCFF60C0}" type="slidenum">
              <a:rPr lang="en-US" smtClean="0"/>
              <a:t>‹#›</a:t>
            </a:fld>
            <a:endParaRPr lang="en-US"/>
          </a:p>
        </p:txBody>
      </p:sp>
    </p:spTree>
    <p:extLst>
      <p:ext uri="{BB962C8B-B14F-4D97-AF65-F5344CB8AC3E}">
        <p14:creationId xmlns:p14="http://schemas.microsoft.com/office/powerpoint/2010/main" val="2301052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jpg"/><Relationship Id="rId4" Type="http://schemas.openxmlformats.org/officeDocument/2006/relationships/image" Target="../media/image1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6.xml"/><Relationship Id="rId18" Type="http://schemas.openxmlformats.org/officeDocument/2006/relationships/slide" Target="slide18.xml"/><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1.jpg"/><Relationship Id="rId17" Type="http://schemas.openxmlformats.org/officeDocument/2006/relationships/slide" Target="slide17.xml"/><Relationship Id="rId2" Type="http://schemas.openxmlformats.org/officeDocument/2006/relationships/image" Target="../media/image1.png"/><Relationship Id="rId16" Type="http://schemas.openxmlformats.org/officeDocument/2006/relationships/image" Target="../media/image22.jp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15.xml"/><Relationship Id="rId5" Type="http://schemas.openxmlformats.org/officeDocument/2006/relationships/image" Target="../media/image18.png"/><Relationship Id="rId15" Type="http://schemas.microsoft.com/office/2007/relationships/hdphoto" Target="../media/hdphoto2.wdp"/><Relationship Id="rId10" Type="http://schemas.openxmlformats.org/officeDocument/2006/relationships/image" Target="../media/image20.jpg"/><Relationship Id="rId4" Type="http://schemas.openxmlformats.org/officeDocument/2006/relationships/image" Target="../media/image17.jpeg"/><Relationship Id="rId9" Type="http://schemas.openxmlformats.org/officeDocument/2006/relationships/slide" Target="slide14.xml"/><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slide" Target="slide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pn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20.jp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slide" Target="slide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pn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22.jp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Tree>
    <p:extLst>
      <p:ext uri="{BB962C8B-B14F-4D97-AF65-F5344CB8AC3E}">
        <p14:creationId xmlns:p14="http://schemas.microsoft.com/office/powerpoint/2010/main" val="3097308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8193" y="-1743841"/>
            <a:ext cx="2482573" cy="5045527"/>
          </a:xfrm>
          <a:prstGeom prst="rect">
            <a:avLst/>
          </a:prstGeom>
        </p:spPr>
      </p:pic>
      <p:sp>
        <p:nvSpPr>
          <p:cNvPr id="7" name="TextBox 6"/>
          <p:cNvSpPr txBox="1"/>
          <p:nvPr/>
        </p:nvSpPr>
        <p:spPr>
          <a:xfrm>
            <a:off x="94846" y="439214"/>
            <a:ext cx="3972624"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GIỌNG ĐỌC</a:t>
            </a:r>
          </a:p>
        </p:txBody>
      </p:sp>
      <p:grpSp>
        <p:nvGrpSpPr>
          <p:cNvPr id="29" name="Group 28"/>
          <p:cNvGrpSpPr/>
          <p:nvPr/>
        </p:nvGrpSpPr>
        <p:grpSpPr>
          <a:xfrm>
            <a:off x="888372" y="1876568"/>
            <a:ext cx="10786556" cy="1665635"/>
            <a:chOff x="494826" y="1462916"/>
            <a:chExt cx="10786556" cy="1665635"/>
          </a:xfrm>
        </p:grpSpPr>
        <p:grpSp>
          <p:nvGrpSpPr>
            <p:cNvPr id="30" name="Group 29"/>
            <p:cNvGrpSpPr/>
            <p:nvPr/>
          </p:nvGrpSpPr>
          <p:grpSpPr>
            <a:xfrm>
              <a:off x="494826" y="1462916"/>
              <a:ext cx="10786556" cy="1665635"/>
              <a:chOff x="1278600" y="1646002"/>
              <a:chExt cx="10786556" cy="1665635"/>
            </a:xfrm>
          </p:grpSpPr>
          <p:grpSp>
            <p:nvGrpSpPr>
              <p:cNvPr id="32" name="Group 31"/>
              <p:cNvGrpSpPr/>
              <p:nvPr/>
            </p:nvGrpSpPr>
            <p:grpSpPr>
              <a:xfrm>
                <a:off x="1763486" y="1646002"/>
                <a:ext cx="10301670" cy="1525213"/>
                <a:chOff x="1763486" y="1646002"/>
                <a:chExt cx="10301670" cy="1525213"/>
              </a:xfrm>
            </p:grpSpPr>
            <p:sp>
              <p:nvSpPr>
                <p:cNvPr id="34" name="Rectangle: Rounded Corners 33"/>
                <p:cNvSpPr/>
                <p:nvPr/>
              </p:nvSpPr>
              <p:spPr>
                <a:xfrm>
                  <a:off x="1828802" y="1678659"/>
                  <a:ext cx="10236354" cy="1492556"/>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p:cNvSpPr/>
                <p:nvPr/>
              </p:nvSpPr>
              <p:spPr>
                <a:xfrm>
                  <a:off x="1763486" y="1646002"/>
                  <a:ext cx="10236354" cy="1492556"/>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31" name="TextBox 30"/>
            <p:cNvSpPr txBox="1"/>
            <p:nvPr/>
          </p:nvSpPr>
          <p:spPr>
            <a:xfrm>
              <a:off x="1687612" y="1634868"/>
              <a:ext cx="871430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non,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p>
          </p:txBody>
        </p:sp>
      </p:grpSp>
      <p:grpSp>
        <p:nvGrpSpPr>
          <p:cNvPr id="36" name="Group 35"/>
          <p:cNvGrpSpPr/>
          <p:nvPr/>
        </p:nvGrpSpPr>
        <p:grpSpPr>
          <a:xfrm>
            <a:off x="888371" y="3896777"/>
            <a:ext cx="10786557" cy="2732623"/>
            <a:chOff x="494826" y="1462915"/>
            <a:chExt cx="9199374" cy="2961223"/>
          </a:xfrm>
        </p:grpSpPr>
        <p:grpSp>
          <p:nvGrpSpPr>
            <p:cNvPr id="37" name="Group 36"/>
            <p:cNvGrpSpPr/>
            <p:nvPr/>
          </p:nvGrpSpPr>
          <p:grpSpPr>
            <a:xfrm>
              <a:off x="494826" y="1462915"/>
              <a:ext cx="9199374" cy="2961223"/>
              <a:chOff x="1278600" y="1646001"/>
              <a:chExt cx="9199374" cy="2961223"/>
            </a:xfrm>
          </p:grpSpPr>
          <p:grpSp>
            <p:nvGrpSpPr>
              <p:cNvPr id="39" name="Group 38"/>
              <p:cNvGrpSpPr/>
              <p:nvPr/>
            </p:nvGrpSpPr>
            <p:grpSpPr>
              <a:xfrm>
                <a:off x="1763486" y="1646001"/>
                <a:ext cx="8714488" cy="2781608"/>
                <a:chOff x="1763486" y="1646001"/>
                <a:chExt cx="8714488" cy="2781608"/>
              </a:xfrm>
            </p:grpSpPr>
            <p:sp>
              <p:nvSpPr>
                <p:cNvPr id="41" name="Rectangle: Rounded Corners 40"/>
                <p:cNvSpPr/>
                <p:nvPr/>
              </p:nvSpPr>
              <p:spPr>
                <a:xfrm>
                  <a:off x="1828802" y="1678658"/>
                  <a:ext cx="8649172" cy="2748951"/>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p:cNvSpPr/>
                <p:nvPr/>
              </p:nvSpPr>
              <p:spPr>
                <a:xfrm>
                  <a:off x="1763486" y="1646001"/>
                  <a:ext cx="8649172" cy="2748951"/>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3242256"/>
                <a:ext cx="1364968" cy="1364968"/>
              </a:xfrm>
              <a:prstGeom prst="rect">
                <a:avLst/>
              </a:prstGeom>
            </p:spPr>
          </p:pic>
        </p:grpSp>
        <p:sp>
          <p:nvSpPr>
            <p:cNvPr id="38" name="TextBox 37"/>
            <p:cNvSpPr txBox="1"/>
            <p:nvPr/>
          </p:nvSpPr>
          <p:spPr>
            <a:xfrm>
              <a:off x="1369940" y="1664209"/>
              <a:ext cx="7811567" cy="223461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mến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250183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1000" fill="hold"/>
                                        <p:tgtEl>
                                          <p:spTgt spid="36"/>
                                        </p:tgtEl>
                                        <p:attrNameLst>
                                          <p:attrName>ppt_w</p:attrName>
                                        </p:attrNameLst>
                                      </p:cBhvr>
                                      <p:tavLst>
                                        <p:tav tm="0">
                                          <p:val>
                                            <p:fltVal val="0"/>
                                          </p:val>
                                        </p:tav>
                                        <p:tav tm="100000">
                                          <p:val>
                                            <p:strVal val="#ppt_w"/>
                                          </p:val>
                                        </p:tav>
                                      </p:tavLst>
                                    </p:anim>
                                    <p:anim calcmode="lin" valueType="num">
                                      <p:cBhvr>
                                        <p:cTn id="24" dur="1000" fill="hold"/>
                                        <p:tgtEl>
                                          <p:spTgt spid="36"/>
                                        </p:tgtEl>
                                        <p:attrNameLst>
                                          <p:attrName>ppt_h</p:attrName>
                                        </p:attrNameLst>
                                      </p:cBhvr>
                                      <p:tavLst>
                                        <p:tav tm="0">
                                          <p:val>
                                            <p:fltVal val="0"/>
                                          </p:val>
                                        </p:tav>
                                        <p:tav tm="100000">
                                          <p:val>
                                            <p:strVal val="#ppt_h"/>
                                          </p:val>
                                        </p:tav>
                                      </p:tavLst>
                                    </p:anim>
                                    <p:anim calcmode="lin" valueType="num">
                                      <p:cBhvr>
                                        <p:cTn id="25" dur="1000" fill="hold"/>
                                        <p:tgtEl>
                                          <p:spTgt spid="36"/>
                                        </p:tgtEl>
                                        <p:attrNameLst>
                                          <p:attrName>style.rotation</p:attrName>
                                        </p:attrNameLst>
                                      </p:cBhvr>
                                      <p:tavLst>
                                        <p:tav tm="0">
                                          <p:val>
                                            <p:fltVal val="90"/>
                                          </p:val>
                                        </p:tav>
                                        <p:tav tm="100000">
                                          <p:val>
                                            <p:fltVal val="0"/>
                                          </p:val>
                                        </p:tav>
                                      </p:tavLst>
                                    </p:anim>
                                    <p:animEffect transition="in" filter="fade">
                                      <p:cBhvr>
                                        <p:cTn id="26" dur="1000"/>
                                        <p:tgtEl>
                                          <p:spTgt spid="36"/>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3" name="Group 2"/>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722567" y="2402139"/>
            <a:ext cx="7218895" cy="1200329"/>
          </a:xfrm>
          <a:prstGeom prst="rect">
            <a:avLst/>
          </a:prstGeom>
          <a:noFill/>
        </p:spPr>
        <p:txBody>
          <a:bodyPr wrap="square" rtlCol="0">
            <a:spAutoFit/>
          </a:bodyPr>
          <a:lstStyle/>
          <a:p>
            <a:r>
              <a:rPr lang="en-US" sz="7200" b="1" dirty="0">
                <a:solidFill>
                  <a:schemeClr val="accent6">
                    <a:lumMod val="75000"/>
                  </a:schemeClr>
                </a:solidFill>
                <a:latin typeface="UTM Cooper Black" panose="02040603050506020204" pitchFamily="18" charset="0"/>
              </a:rPr>
              <a:t>TÌM HIỂU BÀI</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2</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738121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25" y="-1266450"/>
            <a:ext cx="16295654" cy="897353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9187"/>
          <a:stretch/>
        </p:blipFill>
        <p:spPr>
          <a:xfrm rot="21398139">
            <a:off x="3537464" y="4189554"/>
            <a:ext cx="8505267" cy="5336891"/>
          </a:xfrm>
          <a:prstGeom prst="rect">
            <a:avLst/>
          </a:prstGeom>
        </p:spPr>
      </p:pic>
      <p:grpSp>
        <p:nvGrpSpPr>
          <p:cNvPr id="11" name="Group 10"/>
          <p:cNvGrpSpPr/>
          <p:nvPr/>
        </p:nvGrpSpPr>
        <p:grpSpPr>
          <a:xfrm>
            <a:off x="1060804" y="2502192"/>
            <a:ext cx="8328949" cy="2266194"/>
            <a:chOff x="1458859" y="2538780"/>
            <a:chExt cx="11855391" cy="2266194"/>
          </a:xfrm>
        </p:grpSpPr>
        <p:sp>
          <p:nvSpPr>
            <p:cNvPr id="12" name="TextBox 11"/>
            <p:cNvSpPr txBox="1"/>
            <p:nvPr/>
          </p:nvSpPr>
          <p:spPr>
            <a:xfrm>
              <a:off x="1611367" y="2619760"/>
              <a:ext cx="11702883" cy="2185214"/>
            </a:xfrm>
            <a:prstGeom prst="rect">
              <a:avLst/>
            </a:prstGeom>
            <a:noFill/>
          </p:spPr>
          <p:txBody>
            <a:bodyPr wrap="square" rtlCol="0">
              <a:spAutoFit/>
            </a:bodyPr>
            <a:lstStyle/>
            <a:p>
              <a:r>
                <a:rPr lang="en-US" sz="13600" dirty="0">
                  <a:solidFill>
                    <a:schemeClr val="bg1"/>
                  </a:solidFill>
                  <a:latin typeface="UTM American Sans" panose="02040603050506020204" pitchFamily="18" charset="0"/>
                </a:rPr>
                <a:t>CAO BẰNG</a:t>
              </a:r>
            </a:p>
          </p:txBody>
        </p:sp>
        <p:sp>
          <p:nvSpPr>
            <p:cNvPr id="13" name="TextBox 12"/>
            <p:cNvSpPr txBox="1"/>
            <p:nvPr/>
          </p:nvSpPr>
          <p:spPr>
            <a:xfrm>
              <a:off x="1458859" y="2538780"/>
              <a:ext cx="11702883" cy="2185214"/>
            </a:xfrm>
            <a:prstGeom prst="rect">
              <a:avLst/>
            </a:prstGeom>
            <a:noFill/>
          </p:spPr>
          <p:txBody>
            <a:bodyPr wrap="square" rtlCol="0">
              <a:spAutoFit/>
            </a:bodyPr>
            <a:lstStyle/>
            <a:p>
              <a:r>
                <a:rPr lang="en-US" sz="13600" dirty="0">
                  <a:blipFill dpi="0" rotWithShape="1">
                    <a:blip r:embed="rId5">
                      <a:extLst>
                        <a:ext uri="{28A0092B-C50C-407E-A947-70E740481C1C}">
                          <a14:useLocalDpi xmlns:a14="http://schemas.microsoft.com/office/drawing/2010/main" val="0"/>
                        </a:ext>
                      </a:extLst>
                    </a:blip>
                    <a:srcRect/>
                    <a:stretch>
                      <a:fillRect/>
                    </a:stretch>
                  </a:blipFill>
                  <a:latin typeface="UTM American Sans" panose="02040603050506020204" pitchFamily="18" charset="0"/>
                </a:rPr>
                <a:t>CAO BẰNG</a:t>
              </a: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sp>
        <p:nvSpPr>
          <p:cNvPr id="14" name="TextBox 13"/>
          <p:cNvSpPr txBox="1"/>
          <p:nvPr/>
        </p:nvSpPr>
        <p:spPr>
          <a:xfrm>
            <a:off x="3233251" y="1140883"/>
            <a:ext cx="5796116" cy="1569660"/>
          </a:xfrm>
          <a:prstGeom prst="rect">
            <a:avLst/>
          </a:prstGeom>
          <a:noFill/>
        </p:spPr>
        <p:txBody>
          <a:bodyPr wrap="square" rtlCol="0">
            <a:spAutoFit/>
          </a:bodyPr>
          <a:lstStyle/>
          <a:p>
            <a:r>
              <a:rPr lang="en-US" sz="9600" b="1" dirty="0">
                <a:solidFill>
                  <a:schemeClr val="accent6">
                    <a:lumMod val="75000"/>
                  </a:schemeClr>
                </a:solidFill>
                <a:latin typeface="UTM Isadora" panose="02040603050506020204" pitchFamily="18" charset="0"/>
              </a:rPr>
              <a:t>Du </a:t>
            </a:r>
            <a:r>
              <a:rPr lang="en-US" sz="9600" b="1" dirty="0" err="1">
                <a:solidFill>
                  <a:schemeClr val="accent6">
                    <a:lumMod val="75000"/>
                  </a:schemeClr>
                </a:solidFill>
                <a:latin typeface="UTM Isadora" panose="02040603050506020204" pitchFamily="18" charset="0"/>
              </a:rPr>
              <a:t>lịch</a:t>
            </a:r>
            <a:endParaRPr lang="en-US" sz="9600" b="1" dirty="0">
              <a:solidFill>
                <a:schemeClr val="accent6">
                  <a:lumMod val="75000"/>
                </a:schemeClr>
              </a:solidFill>
              <a:latin typeface="UTM Isadora" panose="02040603050506020204"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687" y="-101334"/>
            <a:ext cx="2953228" cy="2811877"/>
          </a:xfrm>
          <a:prstGeom prst="rect">
            <a:avLst/>
          </a:prstGeom>
        </p:spPr>
      </p:pic>
      <p:sp>
        <p:nvSpPr>
          <p:cNvPr id="17" name="TextBox 16"/>
          <p:cNvSpPr txBox="1"/>
          <p:nvPr/>
        </p:nvSpPr>
        <p:spPr>
          <a:xfrm>
            <a:off x="446512" y="536556"/>
            <a:ext cx="1214014" cy="954107"/>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TRÒ CHƠI</a:t>
            </a:r>
          </a:p>
        </p:txBody>
      </p:sp>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817985" y="412578"/>
            <a:ext cx="1626780" cy="2309254"/>
          </a:xfrm>
          <a:prstGeom prst="rect">
            <a:avLst/>
          </a:prstGeom>
        </p:spPr>
      </p:pic>
    </p:spTree>
    <p:extLst>
      <p:ext uri="{BB962C8B-B14F-4D97-AF65-F5344CB8AC3E}">
        <p14:creationId xmlns:p14="http://schemas.microsoft.com/office/powerpoint/2010/main" val="103979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11341" y="0"/>
            <a:ext cx="12192000" cy="68580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grpSp>
        <p:nvGrpSpPr>
          <p:cNvPr id="12" name="Group 11"/>
          <p:cNvGrpSpPr/>
          <p:nvPr/>
        </p:nvGrpSpPr>
        <p:grpSpPr>
          <a:xfrm>
            <a:off x="2796494" y="800429"/>
            <a:ext cx="2824223" cy="2812648"/>
            <a:chOff x="1365622" y="2868020"/>
            <a:chExt cx="2824223" cy="2812648"/>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377" r="66594" b="21657"/>
            <a:stretch/>
          </p:blipFill>
          <p:spPr>
            <a:xfrm rot="21291661">
              <a:off x="1552071" y="3040145"/>
              <a:ext cx="1423686" cy="2159414"/>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365622" y="2868020"/>
              <a:ext cx="2824223" cy="2812648"/>
            </a:xfrm>
            <a:prstGeom prst="rect">
              <a:avLst/>
            </a:prstGeom>
          </p:spPr>
        </p:pic>
      </p:grpSp>
      <p:pic>
        <p:nvPicPr>
          <p:cNvPr id="9"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796494" y="704782"/>
            <a:ext cx="1958266" cy="3003941"/>
          </a:xfrm>
          <a:prstGeom prst="rect">
            <a:avLst/>
          </a:prstGeom>
        </p:spPr>
      </p:pic>
      <p:sp>
        <p:nvSpPr>
          <p:cNvPr id="14" name="Oval 13">
            <a:hlinkClick r:id="rId9" action="ppaction://hlinksldjump"/>
          </p:cNvPr>
          <p:cNvSpPr/>
          <p:nvPr/>
        </p:nvSpPr>
        <p:spPr>
          <a:xfrm>
            <a:off x="3100439" y="1584712"/>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hlinkClick r:id="rId9" action="ppaction://hlinksldjump"/>
          </p:cNvPr>
          <p:cNvSpPr txBox="1"/>
          <p:nvPr/>
        </p:nvSpPr>
        <p:spPr>
          <a:xfrm>
            <a:off x="3476081" y="1675987"/>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1</a:t>
            </a:r>
          </a:p>
        </p:txBody>
      </p:sp>
      <p:grpSp>
        <p:nvGrpSpPr>
          <p:cNvPr id="3" name="Group 2"/>
          <p:cNvGrpSpPr/>
          <p:nvPr/>
        </p:nvGrpSpPr>
        <p:grpSpPr>
          <a:xfrm>
            <a:off x="6148285" y="735141"/>
            <a:ext cx="2824223" cy="2812648"/>
            <a:chOff x="6773914" y="1986457"/>
            <a:chExt cx="2824223" cy="2812648"/>
          </a:xfrm>
        </p:grpSpPr>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r="60641" b="10211"/>
            <a:stretch/>
          </p:blipFill>
          <p:spPr>
            <a:xfrm rot="21332565">
              <a:off x="7028485" y="2211046"/>
              <a:ext cx="1348269" cy="2112043"/>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6773914" y="1986457"/>
              <a:ext cx="2824223" cy="2812648"/>
            </a:xfrm>
            <a:prstGeom prst="rect">
              <a:avLst/>
            </a:prstGeom>
          </p:spPr>
        </p:pic>
      </p:grpSp>
      <p:pic>
        <p:nvPicPr>
          <p:cNvPr id="18"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125462" y="697543"/>
            <a:ext cx="1958266" cy="3003941"/>
          </a:xfrm>
          <a:prstGeom prst="rect">
            <a:avLst/>
          </a:prstGeom>
        </p:spPr>
      </p:pic>
      <p:sp>
        <p:nvSpPr>
          <p:cNvPr id="20" name="Oval 19">
            <a:hlinkClick r:id="rId11" action="ppaction://hlinksldjump"/>
          </p:cNvPr>
          <p:cNvSpPr/>
          <p:nvPr/>
        </p:nvSpPr>
        <p:spPr>
          <a:xfrm>
            <a:off x="6493588" y="1393711"/>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hlinkClick r:id="rId11" action="ppaction://hlinksldjump"/>
          </p:cNvPr>
          <p:cNvSpPr txBox="1"/>
          <p:nvPr/>
        </p:nvSpPr>
        <p:spPr>
          <a:xfrm>
            <a:off x="6744017" y="1506907"/>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2</a:t>
            </a:r>
          </a:p>
        </p:txBody>
      </p:sp>
      <p:grpSp>
        <p:nvGrpSpPr>
          <p:cNvPr id="7" name="Group 6"/>
          <p:cNvGrpSpPr/>
          <p:nvPr/>
        </p:nvGrpSpPr>
        <p:grpSpPr>
          <a:xfrm>
            <a:off x="2874492" y="4066656"/>
            <a:ext cx="2824223" cy="2812648"/>
            <a:chOff x="1803450" y="4314005"/>
            <a:chExt cx="2824223" cy="2812648"/>
          </a:xfrm>
        </p:grpSpPr>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r="19992" b="11020"/>
            <a:stretch/>
          </p:blipFill>
          <p:spPr>
            <a:xfrm rot="21432803">
              <a:off x="2031425" y="4545129"/>
              <a:ext cx="1530136" cy="2059077"/>
            </a:xfrm>
            <a:prstGeom prst="rect">
              <a:avLst/>
            </a:prstGeom>
          </p:spPr>
        </p:pic>
        <p:pic>
          <p:nvPicPr>
            <p:cNvPr id="25" name="Picture 2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803450" y="4314005"/>
              <a:ext cx="2824223" cy="2812648"/>
            </a:xfrm>
            <a:prstGeom prst="rect">
              <a:avLst/>
            </a:prstGeom>
          </p:spPr>
        </p:pic>
      </p:grpSp>
      <p:pic>
        <p:nvPicPr>
          <p:cNvPr id="26"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888403" y="4037308"/>
            <a:ext cx="1958266" cy="3003941"/>
          </a:xfrm>
          <a:prstGeom prst="rect">
            <a:avLst/>
          </a:prstGeom>
        </p:spPr>
      </p:pic>
      <p:sp>
        <p:nvSpPr>
          <p:cNvPr id="28" name="Oval 27">
            <a:hlinkClick r:id="rId13" action="ppaction://hlinksldjump"/>
          </p:cNvPr>
          <p:cNvSpPr/>
          <p:nvPr/>
        </p:nvSpPr>
        <p:spPr>
          <a:xfrm>
            <a:off x="3119034" y="4760305"/>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hlinkClick r:id="rId13" action="ppaction://hlinksldjump"/>
          </p:cNvPr>
          <p:cNvSpPr txBox="1"/>
          <p:nvPr/>
        </p:nvSpPr>
        <p:spPr>
          <a:xfrm>
            <a:off x="3428228" y="4883065"/>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3</a:t>
            </a:r>
          </a:p>
        </p:txBody>
      </p:sp>
      <p:pic>
        <p:nvPicPr>
          <p:cNvPr id="30" name="Picture 29"/>
          <p:cNvPicPr>
            <a:picLocks noChangeAspect="1"/>
          </p:cNvPicPr>
          <p:nvPr/>
        </p:nvPicPr>
        <p:blipFill rotWithShape="1">
          <a:blip r:embed="rId14">
            <a:extLst>
              <a:ext uri="{BEBA8EAE-BF5A-486C-A8C5-ECC9F3942E4B}">
                <a14:imgProps xmlns:a14="http://schemas.microsoft.com/office/drawing/2010/main">
                  <a14:imgLayer r:embed="rId15">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08774" y="1783826"/>
            <a:ext cx="2534615" cy="3597947"/>
          </a:xfrm>
          <a:prstGeom prst="rect">
            <a:avLst/>
          </a:prstGeom>
        </p:spPr>
      </p:pic>
      <p:grpSp>
        <p:nvGrpSpPr>
          <p:cNvPr id="39" name="Group 38"/>
          <p:cNvGrpSpPr/>
          <p:nvPr/>
        </p:nvGrpSpPr>
        <p:grpSpPr>
          <a:xfrm>
            <a:off x="6419384" y="4163115"/>
            <a:ext cx="2824223" cy="2812648"/>
            <a:chOff x="7478296" y="4487359"/>
            <a:chExt cx="2824223" cy="2812648"/>
          </a:xfrm>
        </p:grpSpPr>
        <p:pic>
          <p:nvPicPr>
            <p:cNvPr id="8" name="Picture 7"/>
            <p:cNvPicPr>
              <a:picLocks noChangeAspect="1"/>
            </p:cNvPicPr>
            <p:nvPr/>
          </p:nvPicPr>
          <p:blipFill rotWithShape="1">
            <a:blip r:embed="rId16">
              <a:extLst>
                <a:ext uri="{28A0092B-C50C-407E-A947-70E740481C1C}">
                  <a14:useLocalDpi xmlns:a14="http://schemas.microsoft.com/office/drawing/2010/main" val="0"/>
                </a:ext>
              </a:extLst>
            </a:blip>
            <a:srcRect r="63374" b="5414"/>
            <a:stretch/>
          </p:blipFill>
          <p:spPr>
            <a:xfrm rot="21368969">
              <a:off x="7736000" y="4748331"/>
              <a:ext cx="1331745" cy="2149505"/>
            </a:xfrm>
            <a:prstGeom prst="rect">
              <a:avLst/>
            </a:prstGeom>
          </p:spPr>
        </p:pic>
        <p:pic>
          <p:nvPicPr>
            <p:cNvPr id="33" name="Picture 3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7478296" y="4487359"/>
              <a:ext cx="2824223" cy="2812648"/>
            </a:xfrm>
            <a:prstGeom prst="rect">
              <a:avLst/>
            </a:prstGeom>
          </p:spPr>
        </p:pic>
      </p:grpSp>
      <p:pic>
        <p:nvPicPr>
          <p:cNvPr id="34"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457430" y="4110972"/>
            <a:ext cx="1958266" cy="3003941"/>
          </a:xfrm>
          <a:prstGeom prst="rect">
            <a:avLst/>
          </a:prstGeom>
        </p:spPr>
      </p:pic>
      <p:sp>
        <p:nvSpPr>
          <p:cNvPr id="36" name="Oval 35">
            <a:hlinkClick r:id="rId17" action="ppaction://hlinksldjump"/>
          </p:cNvPr>
          <p:cNvSpPr/>
          <p:nvPr/>
        </p:nvSpPr>
        <p:spPr>
          <a:xfrm>
            <a:off x="6798330" y="4859620"/>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hlinkClick r:id="rId17" action="ppaction://hlinksldjump"/>
          </p:cNvPr>
          <p:cNvSpPr txBox="1"/>
          <p:nvPr/>
        </p:nvSpPr>
        <p:spPr>
          <a:xfrm>
            <a:off x="6981590" y="5003555"/>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4</a:t>
            </a:r>
          </a:p>
        </p:txBody>
      </p:sp>
      <p:sp>
        <p:nvSpPr>
          <p:cNvPr id="40" name="Speech Bubble: Rectangle with Corners Rounded 39"/>
          <p:cNvSpPr/>
          <p:nvPr/>
        </p:nvSpPr>
        <p:spPr>
          <a:xfrm>
            <a:off x="10222173" y="286603"/>
            <a:ext cx="1815152" cy="1389384"/>
          </a:xfrm>
          <a:prstGeom prst="wedgeRoundRectCallout">
            <a:avLst>
              <a:gd name="adj1" fmla="val -29856"/>
              <a:gd name="adj2" fmla="val 6937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Mình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nobita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năm</a:t>
            </a:r>
            <a:r>
              <a:rPr lang="en-US" sz="2400" dirty="0">
                <a:solidFill>
                  <a:schemeClr val="tx2"/>
                </a:solidFill>
                <a:latin typeface="Times New Roman" panose="02020603050405020304" pitchFamily="18" charset="0"/>
                <a:cs typeface="Times New Roman" panose="02020603050405020304" pitchFamily="18" charset="0"/>
              </a:rPr>
              <a:t> 2021 </a:t>
            </a:r>
            <a:r>
              <a:rPr lang="en-US" sz="2400" dirty="0" err="1">
                <a:solidFill>
                  <a:schemeClr val="tx2"/>
                </a:solidFill>
                <a:latin typeface="Times New Roman" panose="02020603050405020304" pitchFamily="18" charset="0"/>
                <a:cs typeface="Times New Roman" panose="02020603050405020304" pitchFamily="18" charset="0"/>
              </a:rPr>
              <a:t>đây</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1" name="Speech Bubble: Rectangle with Corners Rounded 40"/>
          <p:cNvSpPr/>
          <p:nvPr/>
        </p:nvSpPr>
        <p:spPr>
          <a:xfrm>
            <a:off x="279824" y="105737"/>
            <a:ext cx="2429400" cy="1389384"/>
          </a:xfrm>
          <a:prstGeom prst="wedgeRoundRectCallout">
            <a:avLst>
              <a:gd name="adj1" fmla="val 13962"/>
              <a:gd name="adj2" fmla="val 958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Các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bạn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hãy</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chọn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một</a:t>
            </a:r>
            <a:r>
              <a:rPr lang="en-US" sz="2400" dirty="0">
                <a:solidFill>
                  <a:schemeClr val="tx2"/>
                </a:solidFill>
                <a:latin typeface="Times New Roman" panose="02020603050405020304" pitchFamily="18" charset="0"/>
                <a:cs typeface="Times New Roman" panose="02020603050405020304" pitchFamily="18" charset="0"/>
              </a:rPr>
              <a:t> ô </a:t>
            </a:r>
            <a:r>
              <a:rPr lang="en-US" sz="2400" dirty="0" err="1">
                <a:solidFill>
                  <a:schemeClr val="tx2"/>
                </a:solidFill>
                <a:latin typeface="Times New Roman" panose="02020603050405020304" pitchFamily="18" charset="0"/>
                <a:cs typeface="Times New Roman" panose="02020603050405020304" pitchFamily="18" charset="0"/>
              </a:rPr>
              <a:t>cửa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mình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thích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nhé</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2" name="Speech Bubble: Rectangle with Corners Rounded 41"/>
          <p:cNvSpPr/>
          <p:nvPr/>
        </p:nvSpPr>
        <p:spPr>
          <a:xfrm>
            <a:off x="203780" y="91063"/>
            <a:ext cx="2809042" cy="1389384"/>
          </a:xfrm>
          <a:prstGeom prst="wedgeRoundRectCallout">
            <a:avLst>
              <a:gd name="adj1" fmla="val 13476"/>
              <a:gd name="adj2" fmla="val 10375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latin typeface="Times New Roman" panose="02020603050405020304" pitchFamily="18" charset="0"/>
                <a:cs typeface="Times New Roman" panose="02020603050405020304" pitchFamily="18" charset="0"/>
              </a:rPr>
              <a:t>Ô </a:t>
            </a:r>
            <a:r>
              <a:rPr lang="en-US" sz="2400" dirty="0" err="1">
                <a:solidFill>
                  <a:schemeClr val="tx2"/>
                </a:solidFill>
                <a:latin typeface="Times New Roman" panose="02020603050405020304" pitchFamily="18" charset="0"/>
                <a:cs typeface="Times New Roman" panose="02020603050405020304" pitchFamily="18" charset="0"/>
              </a:rPr>
              <a:t>cửa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đó</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sẽ</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dẫn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chúng</a:t>
            </a:r>
            <a:r>
              <a:rPr lang="en-US" sz="2400" dirty="0">
                <a:solidFill>
                  <a:schemeClr val="tx2"/>
                </a:solidFill>
                <a:latin typeface="Times New Roman" panose="02020603050405020304" pitchFamily="18" charset="0"/>
                <a:cs typeface="Times New Roman" panose="02020603050405020304" pitchFamily="18" charset="0"/>
              </a:rPr>
              <a:t> ta </a:t>
            </a:r>
            <a:r>
              <a:rPr lang="en-US" sz="2400" dirty="0" err="1">
                <a:solidFill>
                  <a:schemeClr val="tx2"/>
                </a:solidFill>
                <a:latin typeface="Times New Roman" panose="02020603050405020304" pitchFamily="18" charset="0"/>
                <a:cs typeface="Times New Roman" panose="02020603050405020304" pitchFamily="18" charset="0"/>
              </a:rPr>
              <a:t>đến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một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địa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điểm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nổi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tiếng</a:t>
            </a:r>
            <a:r>
              <a:rPr lang="en-US" sz="2400" dirty="0">
                <a:solidFill>
                  <a:schemeClr val="tx2"/>
                </a:solidFill>
                <a:latin typeface="Times New Roman" panose="02020603050405020304" pitchFamily="18" charset="0"/>
                <a:cs typeface="Times New Roman" panose="02020603050405020304" pitchFamily="18" charset="0"/>
              </a:rPr>
              <a:t> ở Cao </a:t>
            </a:r>
            <a:r>
              <a:rPr lang="en-US" sz="2400" dirty="0" err="1">
                <a:solidFill>
                  <a:schemeClr val="tx2"/>
                </a:solidFill>
                <a:latin typeface="Times New Roman" panose="02020603050405020304" pitchFamily="18" charset="0"/>
                <a:cs typeface="Times New Roman" panose="02020603050405020304" pitchFamily="18" charset="0"/>
              </a:rPr>
              <a:t>Bằng</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3" name="Arrow: Right 42">
            <a:hlinkClick r:id="rId18" action="ppaction://hlinksldjump"/>
          </p:cNvPr>
          <p:cNvSpPr/>
          <p:nvPr/>
        </p:nvSpPr>
        <p:spPr>
          <a:xfrm>
            <a:off x="485556" y="583894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159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55"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55"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strVal val="#ppt_w*0.7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animEffect transition="in" filter="fade">
                                      <p:cBhvr>
                                        <p:cTn id="51" dur="1000"/>
                                        <p:tgtEl>
                                          <p:spTgt spid="3"/>
                                        </p:tgtEl>
                                      </p:cBhvr>
                                    </p:animEffect>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par>
                                <p:cTn id="64" presetID="55"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1000" fill="hold"/>
                                        <p:tgtEl>
                                          <p:spTgt spid="7"/>
                                        </p:tgtEl>
                                        <p:attrNameLst>
                                          <p:attrName>ppt_w</p:attrName>
                                        </p:attrNameLst>
                                      </p:cBhvr>
                                      <p:tavLst>
                                        <p:tav tm="0">
                                          <p:val>
                                            <p:strVal val="#ppt_w*0.70"/>
                                          </p:val>
                                        </p:tav>
                                        <p:tav tm="100000">
                                          <p:val>
                                            <p:strVal val="#ppt_w"/>
                                          </p:val>
                                        </p:tav>
                                      </p:tavLst>
                                    </p:anim>
                                    <p:anim calcmode="lin" valueType="num">
                                      <p:cBhvr>
                                        <p:cTn id="67" dur="1000" fill="hold"/>
                                        <p:tgtEl>
                                          <p:spTgt spid="7"/>
                                        </p:tgtEl>
                                        <p:attrNameLst>
                                          <p:attrName>ppt_h</p:attrName>
                                        </p:attrNameLst>
                                      </p:cBhvr>
                                      <p:tavLst>
                                        <p:tav tm="0">
                                          <p:val>
                                            <p:strVal val="#ppt_h"/>
                                          </p:val>
                                        </p:tav>
                                        <p:tav tm="100000">
                                          <p:val>
                                            <p:strVal val="#ppt_h"/>
                                          </p:val>
                                        </p:tav>
                                      </p:tavLst>
                                    </p:anim>
                                    <p:animEffect transition="in" filter="fade">
                                      <p:cBhvr>
                                        <p:cTn id="68" dur="1000"/>
                                        <p:tgtEl>
                                          <p:spTgt spid="7"/>
                                        </p:tgtEl>
                                      </p:cBhvr>
                                    </p:animEffect>
                                  </p:childTnLst>
                                </p:cTn>
                              </p:par>
                            </p:childTnLst>
                          </p:cTn>
                        </p:par>
                      </p:childTnLst>
                    </p:cTn>
                  </p:par>
                </p:childTnLst>
              </p:cTn>
              <p:nextCondLst>
                <p:cond evt="onClick" delay="0">
                  <p:tgtEl>
                    <p:spTgt spid="29"/>
                  </p:tgtEl>
                </p:cond>
              </p:nextCondLst>
            </p:seq>
            <p:seq concurrent="1" nextAc="seek">
              <p:cTn id="69" restart="whenNotActive" fill="hold" evtFilter="cancelBubble" nodeType="interactiveSeq">
                <p:stCondLst>
                  <p:cond evt="onClick" delay="0">
                    <p:tgtEl>
                      <p:spTgt spid="37"/>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par>
                                <p:cTn id="81" presetID="55"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p:cTn id="83" dur="1000" fill="hold"/>
                                        <p:tgtEl>
                                          <p:spTgt spid="39"/>
                                        </p:tgtEl>
                                        <p:attrNameLst>
                                          <p:attrName>ppt_w</p:attrName>
                                        </p:attrNameLst>
                                      </p:cBhvr>
                                      <p:tavLst>
                                        <p:tav tm="0">
                                          <p:val>
                                            <p:strVal val="#ppt_w*0.70"/>
                                          </p:val>
                                        </p:tav>
                                        <p:tav tm="100000">
                                          <p:val>
                                            <p:strVal val="#ppt_w"/>
                                          </p:val>
                                        </p:tav>
                                      </p:tavLst>
                                    </p:anim>
                                    <p:anim calcmode="lin" valueType="num">
                                      <p:cBhvr>
                                        <p:cTn id="84" dur="1000" fill="hold"/>
                                        <p:tgtEl>
                                          <p:spTgt spid="39"/>
                                        </p:tgtEl>
                                        <p:attrNameLst>
                                          <p:attrName>ppt_h</p:attrName>
                                        </p:attrNameLst>
                                      </p:cBhvr>
                                      <p:tavLst>
                                        <p:tav tm="0">
                                          <p:val>
                                            <p:strVal val="#ppt_h"/>
                                          </p:val>
                                        </p:tav>
                                        <p:tav tm="100000">
                                          <p:val>
                                            <p:strVal val="#ppt_h"/>
                                          </p:val>
                                        </p:tav>
                                      </p:tavLst>
                                    </p:anim>
                                    <p:animEffect transition="in" filter="fade">
                                      <p:cBhvr>
                                        <p:cTn id="85" dur="1000"/>
                                        <p:tgtEl>
                                          <p:spTgt spid="39"/>
                                        </p:tgtEl>
                                      </p:cBhvr>
                                    </p:animEffect>
                                  </p:childTnLst>
                                </p:cTn>
                              </p:par>
                            </p:childTnLst>
                          </p:cTn>
                        </p:par>
                      </p:childTnLst>
                    </p:cTn>
                  </p:par>
                </p:childTnLst>
              </p:cTn>
              <p:nextCondLst>
                <p:cond evt="onClick" delay="0">
                  <p:tgtEl>
                    <p:spTgt spid="37"/>
                  </p:tgtEl>
                </p:cond>
              </p:nextCondLst>
            </p:seq>
          </p:childTnLst>
        </p:cTn>
      </p:par>
    </p:tnLst>
    <p:bldLst>
      <p:bldP spid="14" grpId="0" animBg="1"/>
      <p:bldP spid="13" grpId="0"/>
      <p:bldP spid="20" grpId="0" animBg="1"/>
      <p:bldP spid="21" grpId="0"/>
      <p:bldP spid="28" grpId="0" animBg="1"/>
      <p:bldP spid="29" grpId="0"/>
      <p:bldP spid="36" grpId="0" animBg="1"/>
      <p:bldP spid="37" grpId="0"/>
      <p:bldP spid="41" grpId="0" animBg="1"/>
      <p:bldP spid="41" grpId="1"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2376" b="14761"/>
          <a:stretch/>
        </p:blipFill>
        <p:spPr>
          <a:xfrm>
            <a:off x="0" y="0"/>
            <a:ext cx="12408311" cy="6858000"/>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3505345" y="2007143"/>
            <a:ext cx="4481187" cy="266645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382350" y="1137920"/>
            <a:ext cx="6424250" cy="6424250"/>
          </a:xfrm>
          <a:prstGeom prst="rect">
            <a:avLst/>
          </a:prstGeom>
        </p:spPr>
      </p:pic>
      <p:grpSp>
        <p:nvGrpSpPr>
          <p:cNvPr id="12" name="Group 11"/>
          <p:cNvGrpSpPr/>
          <p:nvPr/>
        </p:nvGrpSpPr>
        <p:grpSpPr>
          <a:xfrm>
            <a:off x="3190245" y="383509"/>
            <a:ext cx="6261100" cy="2525632"/>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3308"/>
                <a:gd name="adj2" fmla="val 55845"/>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85279" y="834420"/>
              <a:ext cx="5780142" cy="2246769"/>
            </a:xfrm>
            <a:prstGeom prst="rect">
              <a:avLst/>
            </a:prstGeom>
            <a:noFill/>
          </p:spPr>
          <p:txBody>
            <a:bodyPr wrap="square" rtlCol="0">
              <a:spAutoFit/>
            </a:bodyPr>
            <a:lstStyle/>
            <a:p>
              <a:r>
                <a:rPr lang="vi-VN" sz="2800" dirty="0">
                  <a:latin typeface="+mj-lt"/>
                </a:rPr>
                <a:t>Thác Bản Giốc nằm trên đường biên giới Việt – Trung, là thác nước tự nhiên lớn nhất Đông Nam Á và lớn thứ tư thế giới trong các thác nước nằm trên một đường biên giới.</a:t>
              </a:r>
              <a:r>
                <a:rPr lang="vi-VN" sz="2800" dirty="0"/>
                <a:t> </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97234"/>
            <a:ext cx="8356600" cy="1077218"/>
          </a:xfrm>
          <a:prstGeom prst="rect">
            <a:avLst/>
          </a:prstGeom>
        </p:spPr>
        <p:txBody>
          <a:bodyPr wrap="square">
            <a:spAutoFit/>
          </a:bodyPr>
          <a:lstStyle/>
          <a:p>
            <a:pPr algn="just">
              <a:spcBef>
                <a:spcPct val="50000"/>
              </a:spcBef>
            </a:pPr>
            <a:r>
              <a:rPr lang="en-US" altLang="vi-VN" sz="3200" b="1" dirty="0" err="1">
                <a:solidFill>
                  <a:schemeClr val="bg1"/>
                </a:solidFill>
                <a:latin typeface="Times New Roman" panose="02020603050405020304" pitchFamily="18" charset="0"/>
                <a:cs typeface="Times New Roman" panose="02020603050405020304" pitchFamily="18" charset="0"/>
              </a:rPr>
              <a:t>Những</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từ</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ngữ</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và</a:t>
            </a:r>
            <a:r>
              <a:rPr lang="en-US" altLang="vi-VN" sz="3200" b="1" dirty="0">
                <a:solidFill>
                  <a:schemeClr val="bg1"/>
                </a:solidFill>
                <a:latin typeface="Times New Roman" panose="02020603050405020304" pitchFamily="18" charset="0"/>
                <a:cs typeface="Times New Roman" panose="02020603050405020304" pitchFamily="18" charset="0"/>
              </a:rPr>
              <a:t> chi </a:t>
            </a:r>
            <a:r>
              <a:rPr lang="en-US" altLang="vi-VN" sz="3200" b="1" dirty="0" err="1">
                <a:solidFill>
                  <a:schemeClr val="bg1"/>
                </a:solidFill>
                <a:latin typeface="Times New Roman" panose="02020603050405020304" pitchFamily="18" charset="0"/>
                <a:cs typeface="Times New Roman" panose="02020603050405020304" pitchFamily="18" charset="0"/>
              </a:rPr>
              <a:t>tiết</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nào</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nói</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lên</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địa</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thế</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đặc</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biệt</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của</a:t>
            </a:r>
            <a:r>
              <a:rPr lang="en-US" altLang="vi-VN" sz="3200" b="1" dirty="0">
                <a:solidFill>
                  <a:schemeClr val="bg1"/>
                </a:solidFill>
                <a:latin typeface="Times New Roman" panose="02020603050405020304" pitchFamily="18" charset="0"/>
                <a:cs typeface="Times New Roman" panose="02020603050405020304" pitchFamily="18" charset="0"/>
              </a:rPr>
              <a:t> Cao </a:t>
            </a:r>
            <a:r>
              <a:rPr lang="en-US" altLang="vi-VN" sz="3200" b="1" dirty="0" err="1">
                <a:solidFill>
                  <a:schemeClr val="bg1"/>
                </a:solidFill>
                <a:latin typeface="Times New Roman" panose="02020603050405020304" pitchFamily="18" charset="0"/>
                <a:cs typeface="Times New Roman" panose="02020603050405020304" pitchFamily="18" charset="0"/>
              </a:rPr>
              <a:t>Bằng</a:t>
            </a:r>
            <a:r>
              <a:rPr lang="en-US" altLang="vi-VN" sz="3200" b="1" dirty="0">
                <a:solidFill>
                  <a:schemeClr val="bg1"/>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3752790" y="2388331"/>
            <a:ext cx="4114801" cy="2062103"/>
          </a:xfrm>
          <a:prstGeom prst="rect">
            <a:avLst/>
          </a:prstGeom>
        </p:spPr>
        <p:txBody>
          <a:bodyPr wrap="square">
            <a:spAutoFit/>
          </a:bodyPr>
          <a:lstStyle/>
          <a:p>
            <a:r>
              <a:rPr lang="vi-VN" altLang="en-US" sz="3200" dirty="0">
                <a:latin typeface="+mj-lt"/>
                <a:cs typeface="Arial" panose="020B0604020202020204" pitchFamily="34" charset="0"/>
              </a:rPr>
              <a:t>Sau khi qua Đèo Gió</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Ta lại vượt Đèo Giàng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Lại vượt Đèo Cao Bắc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Thì ta tới Cao Bằng.</a:t>
            </a:r>
            <a:endParaRPr lang="en-GB" altLang="en-US" sz="3200" dirty="0">
              <a:latin typeface="+mj-lt"/>
              <a:cs typeface="Arial" panose="020B0604020202020204" pitchFamily="34" charset="0"/>
            </a:endParaRPr>
          </a:p>
        </p:txBody>
      </p:sp>
      <p:sp>
        <p:nvSpPr>
          <p:cNvPr id="21" name="Rectangle 20"/>
          <p:cNvSpPr/>
          <p:nvPr/>
        </p:nvSpPr>
        <p:spPr>
          <a:xfrm>
            <a:off x="3752790" y="2381460"/>
            <a:ext cx="4114801" cy="2062103"/>
          </a:xfrm>
          <a:prstGeom prst="rect">
            <a:avLst/>
          </a:prstGeom>
        </p:spPr>
        <p:txBody>
          <a:bodyPr wrap="square">
            <a:spAutoFit/>
          </a:bodyPr>
          <a:lstStyle/>
          <a:p>
            <a:r>
              <a:rPr lang="vi-VN" altLang="en-US" sz="3200" dirty="0">
                <a:solidFill>
                  <a:srgbClr val="FF0000"/>
                </a:solidFill>
                <a:latin typeface="+mj-lt"/>
                <a:cs typeface="Arial" panose="020B0604020202020204" pitchFamily="34" charset="0"/>
              </a:rPr>
              <a:t>Sau khi qua </a:t>
            </a:r>
            <a:r>
              <a:rPr lang="vi-VN" altLang="en-US" sz="3200" dirty="0">
                <a:latin typeface="+mj-lt"/>
                <a:cs typeface="Arial" panose="020B0604020202020204" pitchFamily="34" charset="0"/>
              </a:rPr>
              <a:t>Đèo Gió</a:t>
            </a:r>
            <a:br>
              <a:rPr lang="vi-VN" altLang="en-US" sz="3200" dirty="0">
                <a:latin typeface="+mj-lt"/>
                <a:cs typeface="Arial" panose="020B0604020202020204" pitchFamily="34" charset="0"/>
              </a:rPr>
            </a:br>
            <a:r>
              <a:rPr lang="vi-VN" altLang="en-US" sz="3200" dirty="0">
                <a:solidFill>
                  <a:srgbClr val="FF0000"/>
                </a:solidFill>
                <a:latin typeface="+mj-lt"/>
                <a:cs typeface="Arial" panose="020B0604020202020204" pitchFamily="34" charset="0"/>
              </a:rPr>
              <a:t>Ta lại vượt </a:t>
            </a:r>
            <a:r>
              <a:rPr lang="vi-VN" altLang="en-US" sz="3200" dirty="0">
                <a:latin typeface="+mj-lt"/>
                <a:cs typeface="Arial" panose="020B0604020202020204" pitchFamily="34" charset="0"/>
              </a:rPr>
              <a:t>Đèo Giàng</a:t>
            </a:r>
            <a:br>
              <a:rPr lang="vi-VN" altLang="en-US" sz="3200" dirty="0">
                <a:latin typeface="+mj-lt"/>
                <a:cs typeface="Arial" panose="020B0604020202020204" pitchFamily="34" charset="0"/>
              </a:rPr>
            </a:br>
            <a:r>
              <a:rPr lang="vi-VN" altLang="en-US" sz="3200" dirty="0">
                <a:solidFill>
                  <a:srgbClr val="FF0000"/>
                </a:solidFill>
                <a:latin typeface="+mj-lt"/>
                <a:cs typeface="Arial" panose="020B0604020202020204" pitchFamily="34" charset="0"/>
              </a:rPr>
              <a:t>Lại vượt </a:t>
            </a:r>
            <a:r>
              <a:rPr lang="vi-VN" altLang="en-US" sz="3200" dirty="0">
                <a:latin typeface="+mj-lt"/>
                <a:cs typeface="Arial" panose="020B0604020202020204" pitchFamily="34" charset="0"/>
              </a:rPr>
              <a:t>Đèo Cao Bắc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Thì ta tới Cao Bằng.</a:t>
            </a:r>
            <a:endParaRPr lang="en-GB" altLang="en-US" sz="3200" dirty="0">
              <a:latin typeface="+mj-lt"/>
              <a:cs typeface="Arial" panose="020B0604020202020204" pitchFamily="34" charset="0"/>
            </a:endParaRPr>
          </a:p>
        </p:txBody>
      </p:sp>
      <p:grpSp>
        <p:nvGrpSpPr>
          <p:cNvPr id="28" name="Group 27"/>
          <p:cNvGrpSpPr/>
          <p:nvPr/>
        </p:nvGrpSpPr>
        <p:grpSpPr>
          <a:xfrm>
            <a:off x="2476500" y="4773320"/>
            <a:ext cx="9136290" cy="1843380"/>
            <a:chOff x="2476500" y="4773320"/>
            <a:chExt cx="9136290" cy="1843380"/>
          </a:xfrm>
        </p:grpSpPr>
        <p:grpSp>
          <p:nvGrpSpPr>
            <p:cNvPr id="23" name="Group 22"/>
            <p:cNvGrpSpPr/>
            <p:nvPr/>
          </p:nvGrpSpPr>
          <p:grpSpPr>
            <a:xfrm>
              <a:off x="2476500" y="4773320"/>
              <a:ext cx="9136290" cy="1843380"/>
              <a:chOff x="1826341" y="1106129"/>
              <a:chExt cx="9843145" cy="4149213"/>
            </a:xfrm>
          </p:grpSpPr>
          <p:sp>
            <p:nvSpPr>
              <p:cNvPr id="24" name="Rectangle: Rounded Corners 23"/>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2767174" y="4887788"/>
              <a:ext cx="8532325" cy="1569660"/>
            </a:xfrm>
            <a:prstGeom prst="rect">
              <a:avLst/>
            </a:prstGeom>
          </p:spPr>
          <p:txBody>
            <a:bodyPr wrap="square">
              <a:spAutoFit/>
            </a:bodyPr>
            <a:lstStyle/>
            <a:p>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từ</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ngữ</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Khi</a:t>
              </a:r>
              <a:r>
                <a:rPr lang="en-US" altLang="en-US" sz="3200" b="1" i="1" dirty="0">
                  <a:solidFill>
                    <a:srgbClr val="FF0000"/>
                  </a:solidFill>
                  <a:latin typeface="Times New Roman" panose="02020603050405020304" pitchFamily="18" charset="0"/>
                  <a:cs typeface="Times New Roman" panose="02020603050405020304" pitchFamily="18" charset="0"/>
                </a:rPr>
                <a:t> qua, </a:t>
              </a:r>
              <a:r>
                <a:rPr lang="en-US" altLang="en-US" sz="3200" b="1" i="1" dirty="0" err="1">
                  <a:solidFill>
                    <a:srgbClr val="FF0000"/>
                  </a:solidFill>
                  <a:latin typeface="Times New Roman" panose="02020603050405020304" pitchFamily="18" charset="0"/>
                  <a:cs typeface="Times New Roman" panose="02020603050405020304" pitchFamily="18" charset="0"/>
                </a:rPr>
                <a:t>lại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vượt</a:t>
              </a:r>
              <a:r>
                <a:rPr lang="en-US" altLang="en-US" sz="3200" b="1" i="1" dirty="0">
                  <a:solidFill>
                    <a:srgbClr val="FF0000"/>
                  </a:solidFill>
                  <a:latin typeface="Times New Roman" panose="02020603050405020304" pitchFamily="18" charset="0"/>
                  <a:cs typeface="Times New Roman" panose="02020603050405020304" pitchFamily="18" charset="0"/>
                </a:rPr>
                <a:t> qua, </a:t>
              </a:r>
              <a:r>
                <a:rPr lang="en-US" altLang="en-US" sz="3200" b="1" i="1" dirty="0" err="1">
                  <a:solidFill>
                    <a:srgbClr val="FF0000"/>
                  </a:solidFill>
                  <a:latin typeface="Times New Roman" panose="02020603050405020304" pitchFamily="18" charset="0"/>
                  <a:cs typeface="Times New Roman" panose="02020603050405020304" pitchFamily="18" charset="0"/>
                </a:rPr>
                <a:t>lại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vượt</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nói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lên</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xa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xôi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đặc</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biệt</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hiểm</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trở</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Cao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Bằng</a:t>
              </a:r>
              <a:endParaRPr lang="en-GB" alt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342285" y="750975"/>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Giốc</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113" y="374133"/>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59524" y="1208854"/>
            <a:ext cx="487362" cy="487363"/>
          </a:xfrm>
          <a:prstGeom prst="rect">
            <a:avLst/>
          </a:prstGeom>
        </p:spPr>
      </p:pic>
      <p:sp>
        <p:nvSpPr>
          <p:cNvPr id="34" name="Arrow: Right 33">
            <a:hlinkClick r:id="rId12"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13">
            <a:extLst>
              <a:ext uri="{BEBA8EAE-BF5A-486C-A8C5-ECC9F3942E4B}">
                <a14:imgProps xmlns:a14="http://schemas.microsoft.com/office/drawing/2010/main">
                  <a14:imgLayer r:embed="rId14">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157018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7"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 presetClass="mediacall" presetSubtype="0" fill="hold" nodeType="withEffect">
                                  <p:stCondLst>
                                    <p:cond delay="0"/>
                                  </p:stCondLst>
                                  <p:childTnLst>
                                    <p:cmd type="call" cmd="playFrom(0.0)">
                                      <p:cBhvr>
                                        <p:cTn id="47" dur="27115" fill="hold"/>
                                        <p:tgtEl>
                                          <p:spTgt spid="32"/>
                                        </p:tgtEl>
                                      </p:cBhvr>
                                    </p:cmd>
                                  </p:childTnLst>
                                </p:cTn>
                              </p:par>
                              <p:par>
                                <p:cTn id="48" presetID="1" presetClass="mediacall" presetSubtype="0" fill="hold" nodeType="withEffect">
                                  <p:stCondLst>
                                    <p:cond delay="0"/>
                                  </p:stCondLst>
                                  <p:childTnLst>
                                    <p:cmd type="call" cmd="playFrom(0.0)">
                                      <p:cBhvr>
                                        <p:cTn id="49" dur="66220" fill="hold"/>
                                        <p:tgtEl>
                                          <p:spTgt spid="33"/>
                                        </p:tgtEl>
                                      </p:cBhvr>
                                    </p:cmd>
                                  </p:childTnLst>
                                </p:cTn>
                              </p:par>
                              <p:par>
                                <p:cTn id="50" presetID="10" presetClass="exit" presetSubtype="0" fill="hold"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2"/>
                </p:tgtEl>
              </p:cMediaNode>
            </p:audio>
            <p:audio>
              <p:cMediaNode vol="43902">
                <p:cTn id="82" fill="hold" display="0">
                  <p:stCondLst>
                    <p:cond delay="indefinite"/>
                  </p:stCondLst>
                  <p:endCondLst>
                    <p:cond evt="onStopAudio" delay="0">
                      <p:tgtEl>
                        <p:sldTgt/>
                      </p:tgtEl>
                    </p:cond>
                  </p:endCondLst>
                </p:cTn>
                <p:tgtEl>
                  <p:spTgt spid="33"/>
                </p:tgtEl>
              </p:cMediaNode>
            </p:audio>
          </p:childTnLst>
        </p:cTn>
      </p:par>
    </p:tnLst>
    <p:bldLst>
      <p:bldP spid="22" grpId="0" animBg="1"/>
      <p:bldP spid="22" grpId="1" animBg="1"/>
      <p:bldP spid="19" grpId="0"/>
      <p:bldP spid="19" grpId="1"/>
      <p:bldP spid="20" grpId="0"/>
      <p:bldP spid="20" grpId="1"/>
      <p:bldP spid="20" grpId="2"/>
      <p:bldP spid="21" grpId="0"/>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0211"/>
          <a:stretch/>
        </p:blipFill>
        <p:spPr>
          <a:xfrm>
            <a:off x="-66893" y="-197469"/>
            <a:ext cx="12325786" cy="7599480"/>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3262900" y="2444096"/>
            <a:ext cx="8296623" cy="3515268"/>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68102" y="1626245"/>
            <a:ext cx="6424250" cy="6424250"/>
          </a:xfrm>
          <a:prstGeom prst="rect">
            <a:avLst/>
          </a:prstGeom>
        </p:spPr>
      </p:pic>
      <p:grpSp>
        <p:nvGrpSpPr>
          <p:cNvPr id="12" name="Group 11"/>
          <p:cNvGrpSpPr/>
          <p:nvPr/>
        </p:nvGrpSpPr>
        <p:grpSpPr>
          <a:xfrm>
            <a:off x="2794287" y="662268"/>
            <a:ext cx="6261100" cy="1251606"/>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0971"/>
                <a:gd name="adj2" fmla="val 85799"/>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085279" y="834420"/>
              <a:ext cx="5780142" cy="954107"/>
            </a:xfrm>
            <a:prstGeom prst="rect">
              <a:avLst/>
            </a:prstGeom>
            <a:noFill/>
          </p:spPr>
          <p:txBody>
            <a:bodyPr wrap="square" rtlCol="0">
              <a:spAutoFit/>
            </a:bodyPr>
            <a:lstStyle/>
            <a:p>
              <a:r>
                <a:rPr lang="vi-VN" sz="2800" dirty="0">
                  <a:latin typeface="+mj-lt"/>
                </a:rPr>
                <a:t>Hang động này có lịch sử hình thành cách đây khoảng 300 triệu năm</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989801"/>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39359"/>
            <a:ext cx="8356600" cy="1569660"/>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Tác giả đã sử dụng những từ ngữ và hình ảnh nào để nói lên lòng mến khách, sự đôn hậu của người Cao Bằng?</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512296" y="2756898"/>
            <a:ext cx="7874283" cy="2677656"/>
          </a:xfrm>
          <a:prstGeom prst="rect">
            <a:avLst/>
          </a:prstGeom>
        </p:spPr>
        <p:txBody>
          <a:bodyPr wrap="square">
            <a:spAutoFit/>
          </a:bodyPr>
          <a:lstStyle/>
          <a:p>
            <a:r>
              <a:rPr lang="vi-VN" altLang="en-US" sz="2800" dirty="0">
                <a:latin typeface="+mj-lt"/>
                <a:cs typeface="Arial" panose="020B0604020202020204" pitchFamily="34" charset="0"/>
              </a:rPr>
              <a:t>Hình ảnh </a:t>
            </a:r>
            <a:r>
              <a:rPr lang="en-US" altLang="en-US" sz="2800" i="1" dirty="0">
                <a:latin typeface="Times New Roman" panose="02020603050405020304" pitchFamily="18" charset="0"/>
                <a:cs typeface="Times New Roman" panose="02020603050405020304" pitchFamily="18" charset="0"/>
              </a:rPr>
              <a:t>“M</a:t>
            </a:r>
            <a:r>
              <a:rPr lang="vi-VN" altLang="en-US" sz="2800" i="1" dirty="0">
                <a:latin typeface="+mj-lt"/>
                <a:cs typeface="Arial" panose="020B0604020202020204" pitchFamily="34" charset="0"/>
              </a:rPr>
              <a:t>ận ngọt đón môi ta dịu dàng</a:t>
            </a:r>
            <a:r>
              <a:rPr lang="en-US" altLang="en-US" sz="2800" i="1" dirty="0">
                <a:latin typeface="Times New Roman" panose="02020603050405020304" pitchFamily="18" charset="0"/>
                <a:cs typeface="Times New Roman" panose="02020603050405020304" pitchFamily="18" charset="0"/>
              </a:rPr>
              <a:t>”</a:t>
            </a:r>
            <a:r>
              <a:rPr lang="vi-VN" altLang="en-US" sz="2800" i="1" dirty="0">
                <a:latin typeface="+mj-lt"/>
                <a:cs typeface="Arial" panose="020B0604020202020204" pitchFamily="34" charset="0"/>
              </a:rPr>
              <a:t> </a:t>
            </a:r>
            <a:r>
              <a:rPr lang="vi-VN" altLang="en-US" sz="2800" dirty="0">
                <a:latin typeface="+mj-lt"/>
                <a:cs typeface="Arial" panose="020B0604020202020204" pitchFamily="34" charset="0"/>
              </a:rPr>
              <a:t>nói lên lòng mến khách của người Cao Bằng.</a:t>
            </a:r>
            <a:endParaRPr lang="en-US" altLang="en-US" sz="2800" dirty="0">
              <a:latin typeface="+mj-lt"/>
              <a:cs typeface="Arial" panose="020B0604020202020204" pitchFamily="34" charset="0"/>
            </a:endParaRPr>
          </a:p>
          <a:p>
            <a:r>
              <a:rPr lang="vi-VN" altLang="en-US" sz="2800" dirty="0">
                <a:latin typeface="+mj-lt"/>
                <a:cs typeface="Arial" panose="020B0604020202020204" pitchFamily="34" charset="0"/>
              </a:rPr>
              <a:t>Sự đôn hậu của những người dân mà khách được gặp thể hiện qua những từ ngữ và hình ảnh miêu tả: người trẻ thì </a:t>
            </a:r>
            <a:r>
              <a:rPr lang="vi-VN" altLang="en-US" sz="2800" i="1" dirty="0">
                <a:latin typeface="+mj-lt"/>
                <a:cs typeface="Arial" panose="020B0604020202020204" pitchFamily="34" charset="0"/>
              </a:rPr>
              <a:t>rất thương</a:t>
            </a:r>
            <a:r>
              <a:rPr lang="en-US" altLang="en-US" sz="2800" i="1" dirty="0">
                <a:latin typeface="Times New Roman" panose="02020603050405020304" pitchFamily="18" charset="0"/>
                <a:cs typeface="Times New Roman" panose="02020603050405020304" pitchFamily="18" charset="0"/>
              </a:rPr>
              <a:t>,</a:t>
            </a:r>
            <a:r>
              <a:rPr lang="vi-VN" altLang="en-US" sz="2800" i="1" dirty="0">
                <a:latin typeface="+mj-lt"/>
                <a:cs typeface="Arial" panose="020B0604020202020204" pitchFamily="34" charset="0"/>
              </a:rPr>
              <a:t> rất </a:t>
            </a:r>
            <a:r>
              <a:rPr lang="en-US" altLang="en-US" sz="2800" i="1" dirty="0">
                <a:latin typeface="Times New Roman" panose="02020603050405020304" pitchFamily="18" charset="0"/>
                <a:cs typeface="Times New Roman" panose="02020603050405020304" pitchFamily="18" charset="0"/>
              </a:rPr>
              <a:t>t</a:t>
            </a:r>
            <a:r>
              <a:rPr lang="vi-VN" altLang="en-US" sz="2800" i="1" dirty="0">
                <a:latin typeface="+mj-lt"/>
                <a:cs typeface="Arial" panose="020B0604020202020204" pitchFamily="34" charset="0"/>
              </a:rPr>
              <a:t>hảo </a:t>
            </a:r>
            <a:r>
              <a:rPr lang="vi-VN" altLang="en-US" sz="2800" dirty="0">
                <a:latin typeface="+mj-lt"/>
                <a:cs typeface="Arial" panose="020B0604020202020204" pitchFamily="34" charset="0"/>
              </a:rPr>
              <a:t>người già thì </a:t>
            </a:r>
            <a:r>
              <a:rPr lang="vi-VN" altLang="en-US" sz="2800" i="1" dirty="0">
                <a:latin typeface="+mj-lt"/>
                <a:cs typeface="Arial" panose="020B0604020202020204" pitchFamily="34" charset="0"/>
              </a:rPr>
              <a:t>là</a:t>
            </a:r>
            <a:r>
              <a:rPr lang="en-US" altLang="en-US" sz="2800" i="1" dirty="0" err="1">
                <a:latin typeface="Times New Roman" panose="02020603050405020304" pitchFamily="18" charset="0"/>
                <a:cs typeface="Times New Roman" panose="02020603050405020304" pitchFamily="18" charset="0"/>
              </a:rPr>
              <a:t>nh</a:t>
            </a:r>
            <a:r>
              <a:rPr lang="vi-VN" altLang="en-US" sz="2800" i="1" dirty="0">
                <a:latin typeface="+mj-lt"/>
                <a:cs typeface="Arial" panose="020B0604020202020204" pitchFamily="34" charset="0"/>
              </a:rPr>
              <a:t> như hạt gạo</a:t>
            </a:r>
            <a:r>
              <a:rPr lang="en-US" altLang="en-US" sz="2800" i="1" dirty="0">
                <a:latin typeface="+mj-lt"/>
                <a:cs typeface="Arial" panose="020B0604020202020204" pitchFamily="34" charset="0"/>
              </a:rPr>
              <a:t>,</a:t>
            </a:r>
            <a:r>
              <a:rPr lang="vi-VN" altLang="en-US" sz="2800" i="1" dirty="0">
                <a:latin typeface="+mj-lt"/>
                <a:cs typeface="Arial" panose="020B0604020202020204" pitchFamily="34" charset="0"/>
              </a:rPr>
              <a:t> </a:t>
            </a:r>
            <a:r>
              <a:rPr lang="en-US" altLang="en-US" sz="2800" i="1" dirty="0">
                <a:latin typeface="Times New Roman" panose="02020603050405020304" pitchFamily="18" charset="0"/>
                <a:cs typeface="Times New Roman" panose="02020603050405020304" pitchFamily="18" charset="0"/>
              </a:rPr>
              <a:t>h</a:t>
            </a:r>
            <a:r>
              <a:rPr lang="vi-VN" altLang="en-US" sz="2800" i="1" dirty="0">
                <a:latin typeface="+mj-lt"/>
                <a:cs typeface="Arial" panose="020B0604020202020204" pitchFamily="34" charset="0"/>
              </a:rPr>
              <a:t>iền như suối trong</a:t>
            </a:r>
            <a:endParaRPr lang="en-GB" altLang="en-US" sz="2800" i="1" dirty="0">
              <a:latin typeface="+mj-lt"/>
              <a:cs typeface="Arial" panose="020B0604020202020204" pitchFamily="34" charset="0"/>
            </a:endParaRPr>
          </a:p>
        </p:txBody>
      </p:sp>
      <p:grpSp>
        <p:nvGrpSpPr>
          <p:cNvPr id="29" name="Group 28"/>
          <p:cNvGrpSpPr/>
          <p:nvPr/>
        </p:nvGrpSpPr>
        <p:grpSpPr>
          <a:xfrm>
            <a:off x="2409607" y="-69771"/>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Ngao</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sp>
        <p:nvSpPr>
          <p:cNvPr id="34" name="Arrow: Right 33">
            <a:hlinkClick r:id="rId7"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3286425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9" grpId="0"/>
      <p:bldP spid="19" grpId="1"/>
      <p:bldP spid="20" grpId="0"/>
      <p:bldP spid="20" grpId="1"/>
      <p:bldP spid="20"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13" y="-70565"/>
            <a:ext cx="12253013" cy="689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2476500" y="1996640"/>
            <a:ext cx="9136290" cy="266645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445296" y="1725366"/>
            <a:ext cx="5733189" cy="5733189"/>
          </a:xfrm>
          <a:prstGeom prst="rect">
            <a:avLst/>
          </a:prstGeom>
        </p:spPr>
      </p:pic>
      <p:grpSp>
        <p:nvGrpSpPr>
          <p:cNvPr id="12" name="Group 11"/>
          <p:cNvGrpSpPr/>
          <p:nvPr/>
        </p:nvGrpSpPr>
        <p:grpSpPr>
          <a:xfrm>
            <a:off x="2476500" y="416689"/>
            <a:ext cx="6261100" cy="2525632"/>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3308"/>
                <a:gd name="adj2" fmla="val 55845"/>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85278" y="834420"/>
              <a:ext cx="6020621" cy="2246769"/>
            </a:xfrm>
            <a:prstGeom prst="rect">
              <a:avLst/>
            </a:prstGeom>
            <a:noFill/>
          </p:spPr>
          <p:txBody>
            <a:bodyPr wrap="square" rtlCol="0">
              <a:spAutoFit/>
            </a:bodyPr>
            <a:lstStyle/>
            <a:p>
              <a:r>
                <a:rPr lang="vi-VN" sz="2800" dirty="0">
                  <a:latin typeface="+mj-lt"/>
                </a:rPr>
                <a:t>Ngày 8 tháng 2 năm 1941, khi về nước, Hồ Chí Minh đã sống và làm việc trong hang Cốc Bó và đặt tên dòng suối trước cửa hang là "suối Lênin" và ngọn núi có hang này là "núi Các Mác"</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97234"/>
            <a:ext cx="8356600" cy="1077218"/>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Tìm những hình ảnh thiên nhiên được so sánh với lòng yêu nước của người dân Cao Bằng?</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767174" y="2233281"/>
            <a:ext cx="4517753" cy="2062103"/>
          </a:xfrm>
          <a:prstGeom prst="rect">
            <a:avLst/>
          </a:prstGeom>
        </p:spPr>
        <p:txBody>
          <a:bodyPr wrap="square">
            <a:spAutoFit/>
          </a:bodyPr>
          <a:lstStyle/>
          <a:p>
            <a:r>
              <a:rPr lang="vi-VN" altLang="en-US" sz="3200" dirty="0">
                <a:latin typeface="+mj-lt"/>
                <a:cs typeface="Arial" panose="020B0604020202020204" pitchFamily="34" charset="0"/>
              </a:rPr>
              <a:t>Còn núi non Cao Bằng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Đo làm sao cho hết</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Như lòng yêu đất nước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Sâu sắc người Cao Bằng.</a:t>
            </a:r>
          </a:p>
        </p:txBody>
      </p:sp>
      <p:grpSp>
        <p:nvGrpSpPr>
          <p:cNvPr id="28" name="Group 27"/>
          <p:cNvGrpSpPr/>
          <p:nvPr/>
        </p:nvGrpSpPr>
        <p:grpSpPr>
          <a:xfrm>
            <a:off x="2476500" y="4773320"/>
            <a:ext cx="4726692" cy="1843380"/>
            <a:chOff x="2476500" y="4773320"/>
            <a:chExt cx="9136290" cy="1843380"/>
          </a:xfrm>
        </p:grpSpPr>
        <p:grpSp>
          <p:nvGrpSpPr>
            <p:cNvPr id="23" name="Group 22"/>
            <p:cNvGrpSpPr/>
            <p:nvPr/>
          </p:nvGrpSpPr>
          <p:grpSpPr>
            <a:xfrm>
              <a:off x="2476500" y="4773320"/>
              <a:ext cx="9136290" cy="1843380"/>
              <a:chOff x="1826341" y="1106129"/>
              <a:chExt cx="9843145" cy="4149213"/>
            </a:xfrm>
          </p:grpSpPr>
          <p:sp>
            <p:nvSpPr>
              <p:cNvPr id="24" name="Rectangle: Rounded Corners 23"/>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2767174" y="4887788"/>
              <a:ext cx="8532326" cy="1384995"/>
            </a:xfrm>
            <a:prstGeom prst="rect">
              <a:avLst/>
            </a:prstGeom>
          </p:spPr>
          <p:txBody>
            <a:bodyPr wrap="square">
              <a:spAutoFit/>
            </a:bodyPr>
            <a:lstStyle/>
            <a:p>
              <a:r>
                <a:rPr lang="en-US" altLang="en-US" sz="2800" b="1" dirty="0" err="1">
                  <a:solidFill>
                    <a:schemeClr val="tx2"/>
                  </a:solidFill>
                  <a:latin typeface="Times New Roman" panose="02020603050405020304" pitchFamily="18" charset="0"/>
                  <a:cs typeface="Times New Roman" panose="02020603050405020304" pitchFamily="18" charset="0"/>
                </a:rPr>
                <a:t>Tình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yêu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đất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nước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sắc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của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người</a:t>
              </a:r>
              <a:r>
                <a:rPr lang="en-US" altLang="en-US" sz="2800" b="1" dirty="0">
                  <a:solidFill>
                    <a:schemeClr val="tx2"/>
                  </a:solidFill>
                  <a:latin typeface="Times New Roman" panose="02020603050405020304" pitchFamily="18" charset="0"/>
                  <a:cs typeface="Times New Roman" panose="02020603050405020304" pitchFamily="18" charset="0"/>
                </a:rPr>
                <a:t> Cao </a:t>
              </a:r>
              <a:r>
                <a:rPr lang="en-US" altLang="en-US" sz="2800" b="1" dirty="0" err="1">
                  <a:solidFill>
                    <a:schemeClr val="tx2"/>
                  </a:solidFill>
                  <a:latin typeface="Times New Roman" panose="02020603050405020304" pitchFamily="18" charset="0"/>
                  <a:cs typeface="Times New Roman" panose="02020603050405020304" pitchFamily="18" charset="0"/>
                </a:rPr>
                <a:t>Bằng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cao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núi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không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hết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được</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476500" y="706674"/>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hang </a:t>
              </a:r>
              <a:r>
                <a:rPr lang="en-US" sz="3200" dirty="0" err="1">
                  <a:latin typeface="Times New Roman" panose="02020603050405020304" pitchFamily="18" charset="0"/>
                  <a:cs typeface="Times New Roman" panose="02020603050405020304" pitchFamily="18" charset="0"/>
                </a:rPr>
                <a:t>Pác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113" y="374133"/>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59524" y="1208854"/>
            <a:ext cx="487362" cy="487363"/>
          </a:xfrm>
          <a:prstGeom prst="rect">
            <a:avLst/>
          </a:prstGeom>
        </p:spPr>
      </p:pic>
      <p:sp>
        <p:nvSpPr>
          <p:cNvPr id="34" name="Arrow: Right 33">
            <a:hlinkClick r:id="rId12"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p:cNvSpPr/>
          <p:nvPr/>
        </p:nvSpPr>
        <p:spPr>
          <a:xfrm>
            <a:off x="7203192" y="2233281"/>
            <a:ext cx="4517753" cy="2062103"/>
          </a:xfrm>
          <a:prstGeom prst="rect">
            <a:avLst/>
          </a:prstGeom>
        </p:spPr>
        <p:txBody>
          <a:bodyPr wrap="square">
            <a:spAutoFit/>
          </a:bodyPr>
          <a:lstStyle/>
          <a:p>
            <a:r>
              <a:rPr lang="vi-VN" altLang="en-US" sz="3200" dirty="0">
                <a:latin typeface="+mj-lt"/>
                <a:cs typeface="Arial" panose="020B0604020202020204" pitchFamily="34" charset="0"/>
              </a:rPr>
              <a:t>Đã dâng đến tận cùng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Hết tầm cao Tổ quốc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Lại lặng thầm trong suốt</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Như suối khuất rì rào.</a:t>
            </a:r>
          </a:p>
        </p:txBody>
      </p:sp>
      <p:grpSp>
        <p:nvGrpSpPr>
          <p:cNvPr id="36" name="Group 35"/>
          <p:cNvGrpSpPr/>
          <p:nvPr/>
        </p:nvGrpSpPr>
        <p:grpSpPr>
          <a:xfrm>
            <a:off x="7375859" y="4739466"/>
            <a:ext cx="4726692" cy="1843380"/>
            <a:chOff x="2476500" y="4773320"/>
            <a:chExt cx="9136290" cy="1843380"/>
          </a:xfrm>
        </p:grpSpPr>
        <p:grpSp>
          <p:nvGrpSpPr>
            <p:cNvPr id="37" name="Group 36"/>
            <p:cNvGrpSpPr/>
            <p:nvPr/>
          </p:nvGrpSpPr>
          <p:grpSpPr>
            <a:xfrm>
              <a:off x="2476500" y="4773320"/>
              <a:ext cx="9136290" cy="1843380"/>
              <a:chOff x="1826341" y="1106129"/>
              <a:chExt cx="9843145" cy="4149213"/>
            </a:xfrm>
          </p:grpSpPr>
          <p:sp>
            <p:nvSpPr>
              <p:cNvPr id="39" name="Rectangle: Rounded Corners 38"/>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2767174" y="4887788"/>
              <a:ext cx="8532326" cy="1384995"/>
            </a:xfrm>
            <a:prstGeom prst="rect">
              <a:avLst/>
            </a:prstGeom>
          </p:spPr>
          <p:txBody>
            <a:bodyPr wrap="square">
              <a:spAutoFit/>
            </a:bodyPr>
            <a:lstStyle/>
            <a:p>
              <a:r>
                <a:rPr lang="en-US" altLang="en-US" sz="2800" b="1" dirty="0" err="1">
                  <a:solidFill>
                    <a:schemeClr val="tx2"/>
                  </a:solidFill>
                  <a:latin typeface="Times New Roman" panose="02020603050405020304" pitchFamily="18" charset="0"/>
                  <a:cs typeface="Times New Roman" panose="02020603050405020304" pitchFamily="18" charset="0"/>
                </a:rPr>
                <a:t>Tình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yêu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đất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nước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của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người</a:t>
              </a:r>
              <a:r>
                <a:rPr lang="en-US" altLang="en-US" sz="2800" b="1" dirty="0">
                  <a:solidFill>
                    <a:schemeClr val="tx2"/>
                  </a:solidFill>
                  <a:latin typeface="Times New Roman" panose="02020603050405020304" pitchFamily="18" charset="0"/>
                  <a:cs typeface="Times New Roman" panose="02020603050405020304" pitchFamily="18" charset="0"/>
                </a:rPr>
                <a:t> Cao </a:t>
              </a:r>
              <a:r>
                <a:rPr lang="en-US" altLang="en-US" sz="2800" b="1" dirty="0" err="1">
                  <a:solidFill>
                    <a:schemeClr val="tx2"/>
                  </a:solidFill>
                  <a:latin typeface="Times New Roman" panose="02020603050405020304" pitchFamily="18" charset="0"/>
                  <a:cs typeface="Times New Roman" panose="02020603050405020304" pitchFamily="18" charset="0"/>
                </a:rPr>
                <a:t>Bằng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trong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trẻo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sắc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suối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sp>
        <p:nvSpPr>
          <p:cNvPr id="2" name="Arrow: Down 1"/>
          <p:cNvSpPr/>
          <p:nvPr/>
        </p:nvSpPr>
        <p:spPr>
          <a:xfrm>
            <a:off x="4572000" y="4295384"/>
            <a:ext cx="504967" cy="444082"/>
          </a:xfrm>
          <a:prstGeom prst="downArrow">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p:cNvSpPr/>
          <p:nvPr/>
        </p:nvSpPr>
        <p:spPr>
          <a:xfrm>
            <a:off x="9158668" y="4243125"/>
            <a:ext cx="504967" cy="444082"/>
          </a:xfrm>
          <a:prstGeom prst="downArrow">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2956184" y="4707068"/>
            <a:ext cx="8032805" cy="1380618"/>
            <a:chOff x="2476500" y="4773320"/>
            <a:chExt cx="9136290" cy="1843380"/>
          </a:xfrm>
        </p:grpSpPr>
        <p:grpSp>
          <p:nvGrpSpPr>
            <p:cNvPr id="44" name="Group 43"/>
            <p:cNvGrpSpPr/>
            <p:nvPr/>
          </p:nvGrpSpPr>
          <p:grpSpPr>
            <a:xfrm>
              <a:off x="2476500" y="4773320"/>
              <a:ext cx="9136290" cy="1843380"/>
              <a:chOff x="1826341" y="1106129"/>
              <a:chExt cx="9843145" cy="4149213"/>
            </a:xfrm>
          </p:grpSpPr>
          <p:sp>
            <p:nvSpPr>
              <p:cNvPr id="46" name="Rectangle: Rounded Corners 45"/>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951771" y="4998012"/>
              <a:ext cx="8532326" cy="1273909"/>
            </a:xfrm>
            <a:prstGeom prst="rect">
              <a:avLst/>
            </a:prstGeom>
          </p:spPr>
          <p:txBody>
            <a:bodyPr wrap="square">
              <a:spAutoFit/>
            </a:bodyPr>
            <a:lstStyle/>
            <a:p>
              <a:r>
                <a:rPr lang="en-US" altLang="vi-VN" sz="2800" b="1" dirty="0" err="1">
                  <a:solidFill>
                    <a:srgbClr val="FF0000"/>
                  </a:solidFill>
                  <a:latin typeface="Times New Roman" panose="02020603050405020304" pitchFamily="18" charset="0"/>
                  <a:cs typeface="Times New Roman" panose="02020603050405020304" pitchFamily="18" charset="0"/>
                </a:rPr>
                <a:t>Lòng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yêu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nước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rất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sâu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sắc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mà</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giản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dị</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lặng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người</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dân</a:t>
              </a:r>
              <a:r>
                <a:rPr lang="en-US" altLang="vi-VN" sz="2800" b="1" dirty="0">
                  <a:solidFill>
                    <a:srgbClr val="FF0000"/>
                  </a:solidFill>
                  <a:latin typeface="Times New Roman" panose="02020603050405020304" pitchFamily="18" charset="0"/>
                  <a:cs typeface="Times New Roman" panose="02020603050405020304" pitchFamily="18" charset="0"/>
                </a:rPr>
                <a:t> Cao </a:t>
              </a:r>
              <a:r>
                <a:rPr lang="en-US" altLang="vi-VN" sz="2800" b="1" dirty="0" err="1">
                  <a:solidFill>
                    <a:srgbClr val="FF0000"/>
                  </a:solidFill>
                  <a:latin typeface="Times New Roman" panose="02020603050405020304" pitchFamily="18" charset="0"/>
                  <a:cs typeface="Times New Roman" panose="02020603050405020304" pitchFamily="18" charset="0"/>
                </a:rPr>
                <a:t>Bằng</a:t>
              </a:r>
              <a:r>
                <a:rPr lang="en-US" altLang="vi-VN" sz="2800" b="1" dirty="0">
                  <a:solidFill>
                    <a:srgbClr val="FF0000"/>
                  </a:solidFill>
                  <a:latin typeface="Times New Roman" panose="02020603050405020304" pitchFamily="18" charset="0"/>
                  <a:cs typeface="Times New Roman" panose="02020603050405020304" pitchFamily="18" charset="0"/>
                </a:rPr>
                <a:t>.</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rotWithShape="1">
          <a:blip r:embed="rId13">
            <a:extLst>
              <a:ext uri="{BEBA8EAE-BF5A-486C-A8C5-ECC9F3942E4B}">
                <a14:imgProps xmlns:a14="http://schemas.microsoft.com/office/drawing/2010/main">
                  <a14:imgLayer r:embed="rId14">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3009836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 calcmode="lin" valueType="num">
                                      <p:cBhvr>
                                        <p:cTn id="18" dur="1000" fill="hold"/>
                                        <p:tgtEl>
                                          <p:spTgt spid="22"/>
                                        </p:tgtEl>
                                        <p:attrNameLst>
                                          <p:attrName>style.rotation</p:attrName>
                                        </p:attrNameLst>
                                      </p:cBhvr>
                                      <p:tavLst>
                                        <p:tav tm="0">
                                          <p:val>
                                            <p:fltVal val="90"/>
                                          </p:val>
                                        </p:tav>
                                        <p:tav tm="100000">
                                          <p:val>
                                            <p:fltVal val="0"/>
                                          </p:val>
                                        </p:tav>
                                      </p:tavLst>
                                    </p:anim>
                                    <p:animEffect transition="in" filter="fade">
                                      <p:cBhvr>
                                        <p:cTn id="19" dur="10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fltVal val="0"/>
                                          </p:val>
                                        </p:tav>
                                        <p:tav tm="100000">
                                          <p:val>
                                            <p:strVal val="#ppt_w"/>
                                          </p:val>
                                        </p:tav>
                                      </p:tavLst>
                                    </p:anim>
                                    <p:anim calcmode="lin" valueType="num">
                                      <p:cBhvr>
                                        <p:cTn id="41" dur="1000" fill="hold"/>
                                        <p:tgtEl>
                                          <p:spTgt spid="35"/>
                                        </p:tgtEl>
                                        <p:attrNameLst>
                                          <p:attrName>ppt_h</p:attrName>
                                        </p:attrNameLst>
                                      </p:cBhvr>
                                      <p:tavLst>
                                        <p:tav tm="0">
                                          <p:val>
                                            <p:fltVal val="0"/>
                                          </p:val>
                                        </p:tav>
                                        <p:tav tm="100000">
                                          <p:val>
                                            <p:strVal val="#ppt_h"/>
                                          </p:val>
                                        </p:tav>
                                      </p:tavLst>
                                    </p:anim>
                                    <p:anim calcmode="lin" valueType="num">
                                      <p:cBhvr>
                                        <p:cTn id="42" dur="1000" fill="hold"/>
                                        <p:tgtEl>
                                          <p:spTgt spid="35"/>
                                        </p:tgtEl>
                                        <p:attrNameLst>
                                          <p:attrName>style.rotation</p:attrName>
                                        </p:attrNameLst>
                                      </p:cBhvr>
                                      <p:tavLst>
                                        <p:tav tm="0">
                                          <p:val>
                                            <p:fltVal val="90"/>
                                          </p:val>
                                        </p:tav>
                                        <p:tav tm="100000">
                                          <p:val>
                                            <p:fltVal val="0"/>
                                          </p:val>
                                        </p:tav>
                                      </p:tavLst>
                                    </p:anim>
                                    <p:animEffect transition="in" filter="fade">
                                      <p:cBhvr>
                                        <p:cTn id="43" dur="10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7"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 presetClass="mediacall" presetSubtype="0" fill="hold" nodeType="withEffect">
                                  <p:stCondLst>
                                    <p:cond delay="0"/>
                                  </p:stCondLst>
                                  <p:childTnLst>
                                    <p:cmd type="call" cmd="playFrom(0.0)">
                                      <p:cBhvr>
                                        <p:cTn id="75" dur="27115" fill="hold"/>
                                        <p:tgtEl>
                                          <p:spTgt spid="32"/>
                                        </p:tgtEl>
                                      </p:cBhvr>
                                    </p:cmd>
                                  </p:childTnLst>
                                </p:cTn>
                              </p:par>
                              <p:par>
                                <p:cTn id="76" presetID="1" presetClass="mediacall" presetSubtype="0" fill="hold" nodeType="withEffect">
                                  <p:stCondLst>
                                    <p:cond delay="0"/>
                                  </p:stCondLst>
                                  <p:childTnLst>
                                    <p:cmd type="call" cmd="playFrom(0.0)">
                                      <p:cBhvr>
                                        <p:cTn id="77" dur="66220" fill="hold"/>
                                        <p:tgtEl>
                                          <p:spTgt spid="33"/>
                                        </p:tgtEl>
                                      </p:cBhvr>
                                    </p:cmd>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2"/>
                                        </p:tgtEl>
                                      </p:cBhvr>
                                    </p:animEffect>
                                    <p:set>
                                      <p:cBhvr>
                                        <p:cTn id="86" dur="1" fill="hold">
                                          <p:stCondLst>
                                            <p:cond delay="499"/>
                                          </p:stCondLst>
                                        </p:cTn>
                                        <p:tgtEl>
                                          <p:spTgt spid="4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43"/>
                                        </p:tgtEl>
                                      </p:cBhvr>
                                    </p:animEffect>
                                    <p:set>
                                      <p:cBhvr>
                                        <p:cTn id="92" dur="1" fill="hold">
                                          <p:stCondLst>
                                            <p:cond delay="499"/>
                                          </p:stCondLst>
                                        </p:cTn>
                                        <p:tgtEl>
                                          <p:spTgt spid="4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32"/>
                </p:tgtEl>
              </p:cMediaNode>
            </p:audio>
            <p:audio>
              <p:cMediaNode vol="43902">
                <p:cTn id="119" fill="hold" display="0">
                  <p:stCondLst>
                    <p:cond delay="indefinite"/>
                  </p:stCondLst>
                  <p:endCondLst>
                    <p:cond evt="onStopAudio" delay="0">
                      <p:tgtEl>
                        <p:sldTgt/>
                      </p:tgtEl>
                    </p:cond>
                  </p:endCondLst>
                </p:cTn>
                <p:tgtEl>
                  <p:spTgt spid="33"/>
                </p:tgtEl>
              </p:cMediaNode>
            </p:audio>
          </p:childTnLst>
        </p:cTn>
      </p:par>
    </p:tnLst>
    <p:bldLst>
      <p:bldP spid="22" grpId="0" animBg="1"/>
      <p:bldP spid="22" grpId="1" animBg="1"/>
      <p:bldP spid="19" grpId="0"/>
      <p:bldP spid="19" grpId="1"/>
      <p:bldP spid="20" grpId="0"/>
      <p:bldP spid="20" grpId="1"/>
      <p:bldP spid="20" grpId="2"/>
      <p:bldP spid="35" grpId="0"/>
      <p:bldP spid="35" grpId="1"/>
      <p:bldP spid="2" grpId="0" animBg="1"/>
      <p:bldP spid="2" grpId="1" animBg="1"/>
      <p:bldP spid="42" grpId="0" animBg="1"/>
      <p:bldP spid="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21" y="-423989"/>
            <a:ext cx="12438203" cy="777387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38043" b="5707"/>
          <a:stretch/>
        </p:blipFill>
        <p:spPr>
          <a:xfrm>
            <a:off x="-40944" y="0"/>
            <a:ext cx="12192000" cy="6858000"/>
          </a:xfrm>
          <a:prstGeom prst="rect">
            <a:avLst/>
          </a:prstGeom>
        </p:spPr>
      </p:pic>
      <p:sp>
        <p:nvSpPr>
          <p:cNvPr id="22" name="Rectangle: Rounded Corners 21"/>
          <p:cNvSpPr/>
          <p:nvPr/>
        </p:nvSpPr>
        <p:spPr>
          <a:xfrm>
            <a:off x="3203855" y="2003713"/>
            <a:ext cx="8296623" cy="1458171"/>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74121" y="1646473"/>
            <a:ext cx="6424250" cy="6424250"/>
          </a:xfrm>
          <a:prstGeom prst="rect">
            <a:avLst/>
          </a:prstGeom>
        </p:spPr>
      </p:pic>
      <p:grpSp>
        <p:nvGrpSpPr>
          <p:cNvPr id="16" name="Group 15"/>
          <p:cNvGrpSpPr/>
          <p:nvPr/>
        </p:nvGrpSpPr>
        <p:grpSpPr>
          <a:xfrm>
            <a:off x="2476500" y="382137"/>
            <a:ext cx="9004300" cy="1337941"/>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741926"/>
            <a:ext cx="8356600" cy="584775"/>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Qua khổ thơ cuối tác giả muốn nói lên điều gì?</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435616" y="2375511"/>
            <a:ext cx="5401430" cy="523220"/>
          </a:xfrm>
          <a:prstGeom prst="rect">
            <a:avLst/>
          </a:prstGeom>
        </p:spPr>
        <p:txBody>
          <a:bodyPr wrap="square">
            <a:spAutoFit/>
          </a:bodyPr>
          <a:lstStyle/>
          <a:p>
            <a:r>
              <a:rPr lang="vi-VN" altLang="en-US" sz="2800" dirty="0">
                <a:latin typeface="+mj-lt"/>
                <a:cs typeface="Arial" panose="020B0604020202020204" pitchFamily="34" charset="0"/>
              </a:rPr>
              <a:t>Cao Bằng có vị trí rất quan trọng</a:t>
            </a:r>
            <a:endParaRPr lang="en-GB" altLang="en-US" sz="2800" i="1" dirty="0">
              <a:latin typeface="+mj-lt"/>
              <a:cs typeface="Arial" panose="020B0604020202020204" pitchFamily="34" charset="0"/>
            </a:endParaRPr>
          </a:p>
        </p:txBody>
      </p:sp>
      <p:grpSp>
        <p:nvGrpSpPr>
          <p:cNvPr id="29" name="Group 28"/>
          <p:cNvGrpSpPr/>
          <p:nvPr/>
        </p:nvGrpSpPr>
        <p:grpSpPr>
          <a:xfrm>
            <a:off x="3224732" y="1453202"/>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a:t>
              </a:r>
              <a:r>
                <a:rPr lang="en-US" sz="3200" dirty="0">
                  <a:latin typeface="Times New Roman" panose="02020603050405020304" pitchFamily="18" charset="0"/>
                  <a:cs typeface="Times New Roman" panose="02020603050405020304" pitchFamily="18" charset="0"/>
                </a:rPr>
                <a:t> Thang Hen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sp>
        <p:nvSpPr>
          <p:cNvPr id="34" name="Arrow: Right 33">
            <a:hlinkClick r:id="rId7"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426414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9" grpId="0"/>
      <p:bldP spid="19" grpId="1"/>
      <p:bldP spid="20" grpId="0"/>
      <p:bldP spid="20" grpId="1"/>
      <p:bldP spid="20"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920901" y="19642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LUYỆN ĐỌC DIỄN CẢM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3</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4166758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5" name="Rectangle: Rounded Corners 4"/>
          <p:cNvSpPr/>
          <p:nvPr/>
        </p:nvSpPr>
        <p:spPr>
          <a:xfrm>
            <a:off x="3427308" y="816429"/>
            <a:ext cx="5320918"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6" name="Rectangle 5"/>
          <p:cNvSpPr/>
          <p:nvPr/>
        </p:nvSpPr>
        <p:spPr>
          <a:xfrm>
            <a:off x="4171420"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7" name="Rectangle 6"/>
          <p:cNvSpPr/>
          <p:nvPr/>
        </p:nvSpPr>
        <p:spPr>
          <a:xfrm>
            <a:off x="4171420"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8" name="Rectangle 7"/>
          <p:cNvSpPr/>
          <p:nvPr/>
        </p:nvSpPr>
        <p:spPr>
          <a:xfrm>
            <a:off x="4171420"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grpSp>
        <p:nvGrpSpPr>
          <p:cNvPr id="9" name="Group 8"/>
          <p:cNvGrpSpPr/>
          <p:nvPr/>
        </p:nvGrpSpPr>
        <p:grpSpPr>
          <a:xfrm>
            <a:off x="3886200" y="230187"/>
            <a:ext cx="4523014" cy="1040917"/>
            <a:chOff x="1899329" y="788662"/>
            <a:chExt cx="8709869" cy="4835840"/>
          </a:xfrm>
        </p:grpSpPr>
        <p:sp>
          <p:nvSpPr>
            <p:cNvPr id="10" name="Rectangle: Rounded Corners 9"/>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sp>
        <p:nvSpPr>
          <p:cNvPr id="13" name="Rectangle 12"/>
          <p:cNvSpPr/>
          <p:nvPr/>
        </p:nvSpPr>
        <p:spPr>
          <a:xfrm>
            <a:off x="4171420" y="1449004"/>
            <a:ext cx="3630386" cy="1569660"/>
          </a:xfrm>
          <a:prstGeom prst="rect">
            <a:avLst/>
          </a:prstGeom>
        </p:spPr>
        <p:txBody>
          <a:bodyPr wrap="square">
            <a:spAutoFit/>
          </a:bodyPr>
          <a:lstStyle/>
          <a:p>
            <a:pPr>
              <a:defRPr/>
            </a:pPr>
            <a:r>
              <a:rPr lang="vi-VN" sz="2400" dirty="0">
                <a:latin typeface="+mj-lt"/>
                <a:cs typeface="Arial" charset="0"/>
              </a:rPr>
              <a:t>Sau khi </a:t>
            </a:r>
            <a:r>
              <a:rPr lang="vi-VN" sz="2400" dirty="0">
                <a:solidFill>
                  <a:srgbClr val="FF0000"/>
                </a:solidFill>
                <a:latin typeface="+mj-lt"/>
                <a:cs typeface="Arial" charset="0"/>
              </a:rPr>
              <a:t>qua</a:t>
            </a:r>
            <a:r>
              <a:rPr lang="vi-VN" sz="2400" dirty="0">
                <a:latin typeface="+mj-lt"/>
                <a:cs typeface="Arial" charset="0"/>
              </a:rPr>
              <a:t> Đèo Gió</a:t>
            </a:r>
            <a:br>
              <a:rPr lang="vi-VN" sz="2400" dirty="0">
                <a:latin typeface="+mj-lt"/>
                <a:cs typeface="Arial" charset="0"/>
              </a:rPr>
            </a:br>
            <a:r>
              <a:rPr lang="vi-VN" sz="2400" dirty="0">
                <a:latin typeface="+mj-lt"/>
                <a:cs typeface="Arial" charset="0"/>
              </a:rPr>
              <a:t>Ta </a:t>
            </a:r>
            <a:r>
              <a:rPr lang="vi-VN" sz="2400" dirty="0">
                <a:solidFill>
                  <a:srgbClr val="FF0000"/>
                </a:solidFill>
                <a:latin typeface="+mj-lt"/>
                <a:cs typeface="Arial" charset="0"/>
              </a:rPr>
              <a:t>lại vượt </a:t>
            </a:r>
            <a:r>
              <a:rPr lang="vi-VN" sz="2400" dirty="0">
                <a:latin typeface="+mj-lt"/>
                <a:cs typeface="Arial" charset="0"/>
              </a:rPr>
              <a:t>Đèo Giàng</a:t>
            </a:r>
            <a:br>
              <a:rPr lang="vi-VN" sz="2400" dirty="0">
                <a:latin typeface="+mj-lt"/>
                <a:cs typeface="Arial" charset="0"/>
              </a:rPr>
            </a:br>
            <a:r>
              <a:rPr lang="vi-VN" sz="2400" dirty="0">
                <a:solidFill>
                  <a:srgbClr val="FF0000"/>
                </a:solidFill>
                <a:latin typeface="+mj-lt"/>
                <a:cs typeface="Arial" charset="0"/>
              </a:rPr>
              <a:t>Lại vượt </a:t>
            </a:r>
            <a:r>
              <a:rPr lang="vi-VN" sz="2400" dirty="0">
                <a:latin typeface="+mj-lt"/>
                <a:cs typeface="Arial" charset="0"/>
              </a:rPr>
              <a:t>Đèo Cao Bắc</a:t>
            </a:r>
            <a:br>
              <a:rPr lang="vi-VN" sz="2400" dirty="0">
                <a:latin typeface="+mj-lt"/>
                <a:cs typeface="Arial" charset="0"/>
              </a:rPr>
            </a:br>
            <a:r>
              <a:rPr lang="vi-VN" sz="2400" dirty="0">
                <a:latin typeface="+mj-lt"/>
                <a:cs typeface="Arial" charset="0"/>
              </a:rPr>
              <a:t>Thì ta </a:t>
            </a:r>
            <a:r>
              <a:rPr lang="vi-VN" sz="2400" dirty="0">
                <a:solidFill>
                  <a:srgbClr val="FF0000"/>
                </a:solidFill>
                <a:latin typeface="+mj-lt"/>
                <a:cs typeface="Arial" charset="0"/>
              </a:rPr>
              <a:t>tới</a:t>
            </a:r>
            <a:r>
              <a:rPr lang="vi-VN" sz="2400" dirty="0">
                <a:latin typeface="+mj-lt"/>
                <a:cs typeface="Arial" charset="0"/>
              </a:rPr>
              <a:t> Cao Bằng.</a:t>
            </a:r>
            <a:endParaRPr lang="en-GB" sz="2400" dirty="0">
              <a:latin typeface="+mj-lt"/>
              <a:cs typeface="Arial" charset="0"/>
            </a:endParaRPr>
          </a:p>
        </p:txBody>
      </p:sp>
      <p:sp>
        <p:nvSpPr>
          <p:cNvPr id="14" name="Rectangle 13"/>
          <p:cNvSpPr/>
          <p:nvPr/>
        </p:nvSpPr>
        <p:spPr>
          <a:xfrm>
            <a:off x="4171420" y="3128265"/>
            <a:ext cx="4125686" cy="1569660"/>
          </a:xfrm>
          <a:prstGeom prst="rect">
            <a:avLst/>
          </a:prstGeom>
        </p:spPr>
        <p:txBody>
          <a:bodyPr wrap="square">
            <a:spAutoFit/>
          </a:bodyPr>
          <a:lstStyle/>
          <a:p>
            <a:pPr>
              <a:defRPr/>
            </a:pPr>
            <a:r>
              <a:rPr lang="vi-VN" sz="2400" dirty="0">
                <a:latin typeface="+mj-lt"/>
                <a:cs typeface="Arial" charset="0"/>
              </a:rPr>
              <a:t>Cao Bằng, </a:t>
            </a:r>
            <a:r>
              <a:rPr lang="vi-VN" sz="2400" dirty="0">
                <a:solidFill>
                  <a:srgbClr val="FF0000"/>
                </a:solidFill>
                <a:latin typeface="+mj-lt"/>
                <a:cs typeface="Arial" charset="0"/>
              </a:rPr>
              <a:t>rõ thật cao</a:t>
            </a:r>
            <a:r>
              <a:rPr lang="vi-VN" sz="2400" dirty="0">
                <a:latin typeface="+mj-lt"/>
                <a:cs typeface="Arial" charset="0"/>
              </a:rPr>
              <a:t>!</a:t>
            </a:r>
            <a:br>
              <a:rPr lang="vi-VN" sz="2400" dirty="0">
                <a:latin typeface="+mj-lt"/>
                <a:cs typeface="Arial" charset="0"/>
              </a:rPr>
            </a:br>
            <a:r>
              <a:rPr lang="vi-VN" sz="2400" dirty="0">
                <a:latin typeface="+mj-lt"/>
                <a:cs typeface="Arial" charset="0"/>
              </a:rPr>
              <a:t>Rồi dần </a:t>
            </a:r>
            <a:r>
              <a:rPr lang="vi-VN" sz="2400" dirty="0">
                <a:solidFill>
                  <a:srgbClr val="FF0000"/>
                </a:solidFill>
                <a:latin typeface="+mj-lt"/>
                <a:cs typeface="Arial" charset="0"/>
              </a:rPr>
              <a:t>bằng bằng xuống</a:t>
            </a:r>
            <a:br>
              <a:rPr lang="vi-VN" sz="2400" dirty="0">
                <a:latin typeface="+mj-lt"/>
                <a:cs typeface="Arial" charset="0"/>
              </a:rPr>
            </a:br>
            <a:r>
              <a:rPr lang="vi-VN" sz="2400" dirty="0">
                <a:latin typeface="+mj-lt"/>
                <a:cs typeface="Arial" charset="0"/>
              </a:rPr>
              <a:t>Đầu tiên là </a:t>
            </a:r>
            <a:r>
              <a:rPr lang="vi-VN" sz="2400" dirty="0">
                <a:solidFill>
                  <a:srgbClr val="FF0000"/>
                </a:solidFill>
                <a:latin typeface="+mj-lt"/>
                <a:cs typeface="Arial" charset="0"/>
              </a:rPr>
              <a:t>mận ngọt</a:t>
            </a:r>
            <a:br>
              <a:rPr lang="vi-VN" sz="2400" dirty="0">
                <a:latin typeface="+mj-lt"/>
                <a:cs typeface="Arial" charset="0"/>
              </a:rPr>
            </a:br>
            <a:r>
              <a:rPr lang="vi-VN" sz="2400" dirty="0">
                <a:solidFill>
                  <a:srgbClr val="FF0000"/>
                </a:solidFill>
                <a:latin typeface="+mj-lt"/>
                <a:cs typeface="Arial" charset="0"/>
              </a:rPr>
              <a:t>Đón môi </a:t>
            </a:r>
            <a:r>
              <a:rPr lang="vi-VN" sz="2400" dirty="0">
                <a:latin typeface="+mj-lt"/>
                <a:cs typeface="Arial" charset="0"/>
              </a:rPr>
              <a:t>ta dịu dàng.</a:t>
            </a:r>
            <a:endParaRPr lang="en-GB" sz="2400" dirty="0">
              <a:latin typeface="+mj-lt"/>
              <a:cs typeface="Arial" charset="0"/>
            </a:endParaRPr>
          </a:p>
        </p:txBody>
      </p:sp>
      <p:sp>
        <p:nvSpPr>
          <p:cNvPr id="15" name="Rectangle 14"/>
          <p:cNvSpPr/>
          <p:nvPr/>
        </p:nvSpPr>
        <p:spPr>
          <a:xfrm>
            <a:off x="4171420" y="4764528"/>
            <a:ext cx="3799114" cy="1569660"/>
          </a:xfrm>
          <a:prstGeom prst="rect">
            <a:avLst/>
          </a:prstGeom>
        </p:spPr>
        <p:txBody>
          <a:bodyPr wrap="square">
            <a:spAutoFit/>
          </a:bodyPr>
          <a:lstStyle/>
          <a:p>
            <a:pPr>
              <a:defRPr/>
            </a:pPr>
            <a:r>
              <a:rPr lang="vi-VN" sz="2400" dirty="0">
                <a:latin typeface="+mj-lt"/>
                <a:cs typeface="Arial" charset="0"/>
              </a:rPr>
              <a:t>Rồi đến chị </a:t>
            </a:r>
            <a:r>
              <a:rPr lang="vi-VN" sz="2400" dirty="0">
                <a:solidFill>
                  <a:srgbClr val="FF0000"/>
                </a:solidFill>
                <a:latin typeface="+mj-lt"/>
                <a:cs typeface="Arial" charset="0"/>
              </a:rPr>
              <a:t>rất thương</a:t>
            </a:r>
            <a:br>
              <a:rPr lang="vi-VN" sz="2400" dirty="0">
                <a:latin typeface="+mj-lt"/>
                <a:cs typeface="Arial" charset="0"/>
              </a:rPr>
            </a:br>
            <a:r>
              <a:rPr lang="vi-VN" sz="2400" dirty="0">
                <a:latin typeface="+mj-lt"/>
                <a:cs typeface="Arial" charset="0"/>
              </a:rPr>
              <a:t>Rồi đến em </a:t>
            </a:r>
            <a:r>
              <a:rPr lang="vi-VN" sz="2400" dirty="0">
                <a:solidFill>
                  <a:srgbClr val="FF0000"/>
                </a:solidFill>
                <a:latin typeface="+mj-lt"/>
                <a:cs typeface="Arial" charset="0"/>
              </a:rPr>
              <a:t>rất thảo</a:t>
            </a:r>
            <a:br>
              <a:rPr lang="vi-VN" sz="2400" dirty="0">
                <a:latin typeface="+mj-lt"/>
                <a:cs typeface="Arial" charset="0"/>
              </a:rPr>
            </a:br>
            <a:r>
              <a:rPr lang="vi-VN" sz="2400" dirty="0">
                <a:latin typeface="+mj-lt"/>
                <a:cs typeface="Arial" charset="0"/>
              </a:rPr>
              <a:t>Ông lành </a:t>
            </a:r>
            <a:r>
              <a:rPr lang="vi-VN" sz="2400" dirty="0">
                <a:solidFill>
                  <a:srgbClr val="FF0000"/>
                </a:solidFill>
                <a:latin typeface="+mj-lt"/>
                <a:cs typeface="Arial" charset="0"/>
              </a:rPr>
              <a:t>như hạt gạo</a:t>
            </a:r>
            <a:br>
              <a:rPr lang="vi-VN" sz="2400" dirty="0">
                <a:latin typeface="+mj-lt"/>
                <a:cs typeface="Arial" charset="0"/>
              </a:rPr>
            </a:br>
            <a:r>
              <a:rPr lang="vi-VN" sz="2400" dirty="0">
                <a:latin typeface="+mj-lt"/>
                <a:cs typeface="Arial" charset="0"/>
              </a:rPr>
              <a:t>Bà hiền </a:t>
            </a:r>
            <a:r>
              <a:rPr lang="vi-VN" sz="2400" dirty="0">
                <a:solidFill>
                  <a:srgbClr val="FF0000"/>
                </a:solidFill>
                <a:latin typeface="+mj-lt"/>
                <a:cs typeface="Arial" charset="0"/>
              </a:rPr>
              <a:t>như suối trong</a:t>
            </a:r>
            <a:r>
              <a:rPr lang="vi-VN" sz="2400" dirty="0">
                <a:latin typeface="+mj-lt"/>
                <a:cs typeface="Arial" charset="0"/>
              </a:rPr>
              <a:t>.</a:t>
            </a:r>
          </a:p>
        </p:txBody>
      </p:sp>
      <p:cxnSp>
        <p:nvCxnSpPr>
          <p:cNvPr id="17" name="Straight Connector 16"/>
          <p:cNvCxnSpPr/>
          <p:nvPr/>
        </p:nvCxnSpPr>
        <p:spPr>
          <a:xfrm flipH="1">
            <a:off x="5232829" y="3543622"/>
            <a:ext cx="24427" cy="36947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32829" y="5935140"/>
            <a:ext cx="48855" cy="35142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404514" y="5549358"/>
            <a:ext cx="40943" cy="319179"/>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88" y="-101333"/>
            <a:ext cx="3695907" cy="3644956"/>
          </a:xfrm>
          <a:prstGeom prst="rect">
            <a:avLst/>
          </a:prstGeom>
        </p:spPr>
      </p:pic>
      <p:sp>
        <p:nvSpPr>
          <p:cNvPr id="29" name="TextBox 28"/>
          <p:cNvSpPr txBox="1"/>
          <p:nvPr/>
        </p:nvSpPr>
        <p:spPr>
          <a:xfrm>
            <a:off x="460159" y="536556"/>
            <a:ext cx="1778074" cy="1815882"/>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LUYỆN ĐỌC DIỄN CẢM</a:t>
            </a:r>
          </a:p>
        </p:txBody>
      </p:sp>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Tree>
    <p:extLst>
      <p:ext uri="{BB962C8B-B14F-4D97-AF65-F5344CB8AC3E}">
        <p14:creationId xmlns:p14="http://schemas.microsoft.com/office/powerpoint/2010/main" val="3653319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68" y="506499"/>
            <a:ext cx="7988245" cy="6629400"/>
          </a:xfrm>
          <a:prstGeom prst="rect">
            <a:avLst/>
          </a:prstGeom>
        </p:spPr>
      </p:pic>
      <p:grpSp>
        <p:nvGrpSpPr>
          <p:cNvPr id="14" name="Group 13"/>
          <p:cNvGrpSpPr/>
          <p:nvPr/>
        </p:nvGrpSpPr>
        <p:grpSpPr>
          <a:xfrm>
            <a:off x="4397662" y="1396772"/>
            <a:ext cx="2657816" cy="329712"/>
            <a:chOff x="5330429" y="1497256"/>
            <a:chExt cx="2657816" cy="329712"/>
          </a:xfrm>
        </p:grpSpPr>
        <p:sp>
          <p:nvSpPr>
            <p:cNvPr id="11" name="Oval 10"/>
            <p:cNvSpPr/>
            <p:nvPr/>
          </p:nvSpPr>
          <p:spPr>
            <a:xfrm>
              <a:off x="5330429" y="1497256"/>
              <a:ext cx="329712" cy="329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576887" y="1662112"/>
              <a:ext cx="24113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Rounded Corners 15"/>
          <p:cNvSpPr/>
          <p:nvPr/>
        </p:nvSpPr>
        <p:spPr>
          <a:xfrm>
            <a:off x="7055478" y="947057"/>
            <a:ext cx="3898955" cy="4963886"/>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64989" y="1311295"/>
            <a:ext cx="3707842" cy="4401205"/>
          </a:xfrm>
          <a:prstGeom prst="rect">
            <a:avLst/>
          </a:prstGeom>
        </p:spPr>
        <p:txBody>
          <a:bodyPr wrap="square">
            <a:spAutoFit/>
          </a:bodyPr>
          <a:lstStyle/>
          <a:p>
            <a:pPr algn="just">
              <a:defRPr/>
            </a:pP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Cao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miền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núi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nằm</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phía</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giáp</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Cao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giáp</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Hà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Giang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Kạn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Lạng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Sơn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địa</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3165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920901" y="19642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LUYỆN ĐỌC THUỘC LÒNG</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4</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1803108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6" name="Rectangle: Rounded Corners 5"/>
          <p:cNvSpPr/>
          <p:nvPr/>
        </p:nvSpPr>
        <p:spPr>
          <a:xfrm>
            <a:off x="2171703" y="816429"/>
            <a:ext cx="8719461"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8" name="Rectangle 7"/>
          <p:cNvSpPr/>
          <p:nvPr/>
        </p:nvSpPr>
        <p:spPr>
          <a:xfrm>
            <a:off x="2738392"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10" name="Rectangle 9"/>
          <p:cNvSpPr/>
          <p:nvPr/>
        </p:nvSpPr>
        <p:spPr>
          <a:xfrm>
            <a:off x="2738392"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11" name="Rectangle 10"/>
          <p:cNvSpPr/>
          <p:nvPr/>
        </p:nvSpPr>
        <p:spPr>
          <a:xfrm>
            <a:off x="2738392"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sp>
        <p:nvSpPr>
          <p:cNvPr id="12" name="Rectangle 11"/>
          <p:cNvSpPr/>
          <p:nvPr/>
        </p:nvSpPr>
        <p:spPr>
          <a:xfrm>
            <a:off x="6879786" y="1449004"/>
            <a:ext cx="3978729" cy="1569660"/>
          </a:xfrm>
          <a:prstGeom prst="rect">
            <a:avLst/>
          </a:prstGeom>
        </p:spPr>
        <p:txBody>
          <a:bodyPr wrap="square">
            <a:spAutoFit/>
          </a:bodyPr>
          <a:lstStyle/>
          <a:p>
            <a:pPr>
              <a:defRPr/>
            </a:pPr>
            <a:r>
              <a:rPr lang="vi-VN" sz="2400" dirty="0">
                <a:latin typeface="+mj-lt"/>
                <a:cs typeface="Arial" charset="0"/>
              </a:rPr>
              <a:t>Còn núi non Cao Bằng</a:t>
            </a:r>
            <a:br>
              <a:rPr lang="vi-VN" sz="2400" dirty="0">
                <a:latin typeface="+mj-lt"/>
                <a:cs typeface="Arial" charset="0"/>
              </a:rPr>
            </a:br>
            <a:r>
              <a:rPr lang="vi-VN" sz="2400" dirty="0">
                <a:latin typeface="+mj-lt"/>
                <a:cs typeface="Arial" charset="0"/>
              </a:rPr>
              <a:t>Đo làm sao cho hết</a:t>
            </a:r>
            <a:br>
              <a:rPr lang="vi-VN" sz="2400" dirty="0">
                <a:latin typeface="+mj-lt"/>
                <a:cs typeface="Arial" charset="0"/>
              </a:rPr>
            </a:br>
            <a:r>
              <a:rPr lang="vi-VN" sz="2400" dirty="0">
                <a:latin typeface="+mj-lt"/>
                <a:cs typeface="Arial" charset="0"/>
              </a:rPr>
              <a:t>Như lòng yêu đất nước</a:t>
            </a:r>
            <a:br>
              <a:rPr lang="vi-VN" sz="2400" dirty="0">
                <a:latin typeface="+mj-lt"/>
                <a:cs typeface="Arial" charset="0"/>
              </a:rPr>
            </a:br>
            <a:r>
              <a:rPr lang="vi-VN" sz="2400" dirty="0">
                <a:latin typeface="+mj-lt"/>
                <a:cs typeface="Arial" charset="0"/>
              </a:rPr>
              <a:t>Sâu sắc người Cao Bằng.</a:t>
            </a:r>
          </a:p>
        </p:txBody>
      </p:sp>
      <p:sp>
        <p:nvSpPr>
          <p:cNvPr id="13" name="Rectangle 12"/>
          <p:cNvSpPr/>
          <p:nvPr/>
        </p:nvSpPr>
        <p:spPr>
          <a:xfrm>
            <a:off x="6838965" y="3128265"/>
            <a:ext cx="4142014" cy="1569660"/>
          </a:xfrm>
          <a:prstGeom prst="rect">
            <a:avLst/>
          </a:prstGeom>
        </p:spPr>
        <p:txBody>
          <a:bodyPr wrap="square">
            <a:spAutoFit/>
          </a:bodyPr>
          <a:lstStyle/>
          <a:p>
            <a:pPr>
              <a:defRPr/>
            </a:pPr>
            <a:r>
              <a:rPr lang="vi-VN" sz="2400" dirty="0">
                <a:latin typeface="+mj-lt"/>
                <a:cs typeface="Arial" charset="0"/>
              </a:rPr>
              <a:t>Đã dâng đến tận cùng</a:t>
            </a:r>
            <a:br>
              <a:rPr lang="vi-VN" sz="2400" dirty="0">
                <a:latin typeface="+mj-lt"/>
                <a:cs typeface="Arial" charset="0"/>
              </a:rPr>
            </a:br>
            <a:r>
              <a:rPr lang="vi-VN" sz="2400" dirty="0">
                <a:latin typeface="+mj-lt"/>
                <a:cs typeface="Arial" charset="0"/>
              </a:rPr>
              <a:t>Hết tầm cao Tổ quốc</a:t>
            </a:r>
            <a:br>
              <a:rPr lang="vi-VN" sz="2400" dirty="0">
                <a:latin typeface="+mj-lt"/>
                <a:cs typeface="Arial" charset="0"/>
              </a:rPr>
            </a:br>
            <a:r>
              <a:rPr lang="vi-VN" sz="2400" dirty="0">
                <a:latin typeface="+mj-lt"/>
                <a:cs typeface="Arial" charset="0"/>
              </a:rPr>
              <a:t>Lại lặng thầm trong suốt</a:t>
            </a:r>
            <a:br>
              <a:rPr lang="vi-VN" sz="2400" dirty="0">
                <a:latin typeface="+mj-lt"/>
                <a:cs typeface="Arial" charset="0"/>
              </a:rPr>
            </a:br>
            <a:r>
              <a:rPr lang="vi-VN" sz="2400" dirty="0">
                <a:latin typeface="+mj-lt"/>
                <a:cs typeface="Arial" charset="0"/>
              </a:rPr>
              <a:t>Như suối khuất rì rào.</a:t>
            </a:r>
          </a:p>
        </p:txBody>
      </p:sp>
      <p:sp>
        <p:nvSpPr>
          <p:cNvPr id="14" name="Rectangle 13"/>
          <p:cNvSpPr/>
          <p:nvPr/>
        </p:nvSpPr>
        <p:spPr>
          <a:xfrm>
            <a:off x="6847130" y="4730617"/>
            <a:ext cx="3630386" cy="1569660"/>
          </a:xfrm>
          <a:prstGeom prst="rect">
            <a:avLst/>
          </a:prstGeom>
        </p:spPr>
        <p:txBody>
          <a:bodyPr wrap="square">
            <a:spAutoFit/>
          </a:bodyPr>
          <a:lstStyle/>
          <a:p>
            <a:pPr>
              <a:defRPr/>
            </a:pPr>
            <a:r>
              <a:rPr lang="vi-VN" sz="2400" dirty="0">
                <a:latin typeface="+mj-lt"/>
                <a:cs typeface="Arial" charset="0"/>
              </a:rPr>
              <a:t>Bạn ơi có thấy đâu</a:t>
            </a:r>
            <a:br>
              <a:rPr lang="vi-VN" sz="2400" dirty="0">
                <a:latin typeface="+mj-lt"/>
                <a:cs typeface="Arial" charset="0"/>
              </a:rPr>
            </a:br>
            <a:r>
              <a:rPr lang="vi-VN" sz="2400" dirty="0">
                <a:latin typeface="+mj-lt"/>
                <a:cs typeface="Arial" charset="0"/>
              </a:rPr>
              <a:t>Cao Bằng xa xa ấy</a:t>
            </a:r>
            <a:br>
              <a:rPr lang="vi-VN" sz="2400" dirty="0">
                <a:latin typeface="+mj-lt"/>
                <a:cs typeface="Arial" charset="0"/>
              </a:rPr>
            </a:br>
            <a:r>
              <a:rPr lang="vi-VN" sz="2400" dirty="0">
                <a:latin typeface="+mj-lt"/>
                <a:cs typeface="Arial" charset="0"/>
              </a:rPr>
              <a:t>Vì ta mà giữ lấy</a:t>
            </a:r>
            <a:br>
              <a:rPr lang="vi-VN" sz="2400" dirty="0">
                <a:latin typeface="+mj-lt"/>
                <a:cs typeface="Arial" charset="0"/>
              </a:rPr>
            </a:br>
            <a:r>
              <a:rPr lang="vi-VN" sz="2400" dirty="0">
                <a:latin typeface="+mj-lt"/>
                <a:cs typeface="Arial" charset="0"/>
              </a:rPr>
              <a:t>Một dải dài biên cương.</a:t>
            </a:r>
          </a:p>
        </p:txBody>
      </p:sp>
      <p:sp>
        <p:nvSpPr>
          <p:cNvPr id="15" name="TextBox 14"/>
          <p:cNvSpPr txBox="1"/>
          <p:nvPr/>
        </p:nvSpPr>
        <p:spPr>
          <a:xfrm>
            <a:off x="7291872" y="6224609"/>
            <a:ext cx="3609563" cy="523220"/>
          </a:xfrm>
          <a:prstGeom prst="rect">
            <a:avLst/>
          </a:prstGeom>
          <a:noFill/>
        </p:spPr>
        <p:txBody>
          <a:bodyPr wrap="square" rtlCol="0">
            <a:spAutoFit/>
          </a:bodyPr>
          <a:lstStyle/>
          <a:p>
            <a:r>
              <a:rPr lang="en-US" sz="2800" b="1" dirty="0" err="1">
                <a:latin typeface="UTM Diana" panose="02040603050506020204" pitchFamily="18" charset="0"/>
              </a:rPr>
              <a:t>Trúc</a:t>
            </a:r>
            <a:r>
              <a:rPr lang="en-US" sz="2800" b="1" dirty="0">
                <a:latin typeface="UTM Diana" panose="02040603050506020204" pitchFamily="18" charset="0"/>
              </a:rPr>
              <a:t> </a:t>
            </a:r>
            <a:r>
              <a:rPr lang="en-US" sz="2800" b="1" dirty="0" err="1">
                <a:latin typeface="UTM Diana" panose="02040603050506020204" pitchFamily="18" charset="0"/>
              </a:rPr>
              <a:t>Thông</a:t>
            </a:r>
            <a:endParaRPr lang="en-US" sz="2800" b="1" dirty="0">
              <a:latin typeface="UTM Diana" panose="02040603050506020204" pitchFamily="18" charset="0"/>
            </a:endParaRPr>
          </a:p>
        </p:txBody>
      </p:sp>
      <p:grpSp>
        <p:nvGrpSpPr>
          <p:cNvPr id="16" name="Group 15"/>
          <p:cNvGrpSpPr/>
          <p:nvPr/>
        </p:nvGrpSpPr>
        <p:grpSpPr>
          <a:xfrm>
            <a:off x="3886200" y="230187"/>
            <a:ext cx="4523014" cy="1040917"/>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
        <p:nvSpPr>
          <p:cNvPr id="5" name="Rectangle: Rounded Corners 4"/>
          <p:cNvSpPr/>
          <p:nvPr/>
        </p:nvSpPr>
        <p:spPr>
          <a:xfrm>
            <a:off x="4326341" y="1449004"/>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3996504" y="2569161"/>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4247879" y="3836352"/>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4553585" y="5514246"/>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8526834" y="1504719"/>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6612897" y="2614949"/>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p:cNvSpPr/>
          <p:nvPr/>
        </p:nvSpPr>
        <p:spPr>
          <a:xfrm>
            <a:off x="8409214" y="3548391"/>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8361884" y="5866980"/>
            <a:ext cx="1447839" cy="3412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2738392" y="1868588"/>
            <a:ext cx="2870839" cy="3696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2830514" y="3562039"/>
            <a:ext cx="3170251" cy="4059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p:cNvSpPr/>
          <p:nvPr/>
        </p:nvSpPr>
        <p:spPr>
          <a:xfrm>
            <a:off x="2830515" y="5120151"/>
            <a:ext cx="2448880" cy="3464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6879785" y="1903680"/>
            <a:ext cx="2550817" cy="280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p:cNvSpPr/>
          <p:nvPr/>
        </p:nvSpPr>
        <p:spPr>
          <a:xfrm>
            <a:off x="6922172" y="4255936"/>
            <a:ext cx="2631261" cy="317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p:cNvSpPr/>
          <p:nvPr/>
        </p:nvSpPr>
        <p:spPr>
          <a:xfrm>
            <a:off x="6879785" y="5196790"/>
            <a:ext cx="2631261" cy="317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487" y="-62193"/>
            <a:ext cx="3695907" cy="3644956"/>
          </a:xfrm>
          <a:prstGeom prst="rect">
            <a:avLst/>
          </a:prstGeom>
        </p:spPr>
      </p:pic>
      <p:sp>
        <p:nvSpPr>
          <p:cNvPr id="35" name="TextBox 34"/>
          <p:cNvSpPr txBox="1"/>
          <p:nvPr/>
        </p:nvSpPr>
        <p:spPr>
          <a:xfrm>
            <a:off x="-100640" y="575696"/>
            <a:ext cx="1778074" cy="1815882"/>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THỬ THÁCH GHI NHỚ</a:t>
            </a:r>
          </a:p>
        </p:txBody>
      </p:sp>
    </p:spTree>
    <p:extLst>
      <p:ext uri="{BB962C8B-B14F-4D97-AF65-F5344CB8AC3E}">
        <p14:creationId xmlns:p14="http://schemas.microsoft.com/office/powerpoint/2010/main" val="3664838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0"/>
                                        </p:tgtEl>
                                      </p:cBhvr>
                                    </p:animEffect>
                                    <p:set>
                                      <p:cBhvr>
                                        <p:cTn id="96" dur="1" fill="hold">
                                          <p:stCondLst>
                                            <p:cond delay="499"/>
                                          </p:stCondLst>
                                        </p:cTn>
                                        <p:tgtEl>
                                          <p:spTgt spid="30"/>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2"/>
                                        </p:tgtEl>
                                      </p:cBhvr>
                                    </p:animEffect>
                                    <p:set>
                                      <p:cBhvr>
                                        <p:cTn id="118" dur="1" fill="hold">
                                          <p:stCondLst>
                                            <p:cond delay="499"/>
                                          </p:stCondLst>
                                        </p:cTn>
                                        <p:tgtEl>
                                          <p:spTgt spid="32"/>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4"/>
                                        </p:tgtEl>
                                      </p:cBhvr>
                                    </p:animEffect>
                                    <p:set>
                                      <p:cBhvr>
                                        <p:cTn id="1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0" grpId="0"/>
      <p:bldP spid="5" grpId="0" animBg="1"/>
      <p:bldP spid="5" grpId="1" animBg="1"/>
      <p:bldP spid="22" grpId="0" animBg="1"/>
      <p:bldP spid="22" grpId="1" animBg="1"/>
      <p:bldP spid="23" grpId="0" animBg="1"/>
      <p:bldP spid="23" grpId="1" animBg="1"/>
      <p:bldP spid="24" grpId="0" animBg="1"/>
      <p:bldP spid="24" grpId="1" animBg="1"/>
      <p:bldP spid="25" grpId="0" animBg="1"/>
      <p:bldP spid="26" grpId="0" animBg="1"/>
      <p:bldP spid="27" grpId="0" animBg="1"/>
      <p:bldP spid="27" grpId="1" animBg="1"/>
      <p:bldP spid="28" grpId="0" animBg="1"/>
      <p:bldP spid="28" grpId="1" animBg="1"/>
      <p:bldP spid="7" grpId="0" animBg="1"/>
      <p:bldP spid="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117197" y="2780325"/>
            <a:ext cx="3938570" cy="4072420"/>
          </a:xfrm>
          <a:prstGeom prst="rect">
            <a:avLst/>
          </a:prstGeom>
        </p:spPr>
      </p:pic>
      <p:sp>
        <p:nvSpPr>
          <p:cNvPr id="6" name="Rectangle: Rounded Corners 5"/>
          <p:cNvSpPr/>
          <p:nvPr/>
        </p:nvSpPr>
        <p:spPr>
          <a:xfrm>
            <a:off x="3262900" y="2444096"/>
            <a:ext cx="8296623" cy="241450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grpSp>
        <p:nvGrpSpPr>
          <p:cNvPr id="7" name="Group 6"/>
          <p:cNvGrpSpPr/>
          <p:nvPr/>
        </p:nvGrpSpPr>
        <p:grpSpPr>
          <a:xfrm>
            <a:off x="2476500" y="230187"/>
            <a:ext cx="9004300" cy="1989801"/>
            <a:chOff x="1899329" y="788662"/>
            <a:chExt cx="8709869" cy="4835840"/>
          </a:xfrm>
        </p:grpSpPr>
        <p:sp>
          <p:nvSpPr>
            <p:cNvPr id="8" name="Rectangle: Rounded Corners 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2992309" y="729089"/>
            <a:ext cx="8356600" cy="830997"/>
          </a:xfrm>
          <a:prstGeom prst="rect">
            <a:avLst/>
          </a:prstGeom>
        </p:spPr>
        <p:txBody>
          <a:bodyPr wrap="square">
            <a:spAutoFit/>
          </a:bodyPr>
          <a:lstStyle/>
          <a:p>
            <a:pPr algn="just">
              <a:spcBef>
                <a:spcPct val="50000"/>
              </a:spcBef>
            </a:pPr>
            <a:r>
              <a:rPr lang="en-US" altLang="vi-VN" sz="4800" b="1" dirty="0" err="1">
                <a:solidFill>
                  <a:schemeClr val="bg1"/>
                </a:solidFill>
                <a:latin typeface="Times New Roman" panose="02020603050405020304" pitchFamily="18" charset="0"/>
                <a:cs typeface="Times New Roman" panose="02020603050405020304" pitchFamily="18" charset="0"/>
              </a:rPr>
              <a:t>Nội</a:t>
            </a:r>
            <a:r>
              <a:rPr lang="en-US" altLang="vi-VN" sz="4800" b="1" dirty="0">
                <a:solidFill>
                  <a:schemeClr val="bg1"/>
                </a:solidFill>
                <a:latin typeface="Times New Roman" panose="02020603050405020304" pitchFamily="18" charset="0"/>
                <a:cs typeface="Times New Roman" panose="02020603050405020304" pitchFamily="18" charset="0"/>
              </a:rPr>
              <a:t> dung </a:t>
            </a:r>
            <a:r>
              <a:rPr lang="en-US" altLang="vi-VN" sz="4800" b="1" dirty="0" err="1">
                <a:solidFill>
                  <a:schemeClr val="bg1"/>
                </a:solidFill>
                <a:latin typeface="Times New Roman" panose="02020603050405020304" pitchFamily="18" charset="0"/>
                <a:cs typeface="Times New Roman" panose="02020603050405020304" pitchFamily="18" charset="0"/>
              </a:rPr>
              <a:t>của</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bài</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thơ</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này</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là</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gì</a:t>
            </a:r>
            <a:r>
              <a:rPr lang="vi-VN" altLang="vi-VN" sz="4800" b="1" dirty="0">
                <a:solidFill>
                  <a:schemeClr val="bg1"/>
                </a:solidFill>
                <a:latin typeface="Times New Roman" panose="02020603050405020304" pitchFamily="18" charset="0"/>
                <a:cs typeface="Times New Roman" panose="02020603050405020304" pitchFamily="18" charset="0"/>
              </a:rPr>
              <a:t>?</a:t>
            </a:r>
            <a:endParaRPr lang="en-US" altLang="vi-VN" sz="4800" b="1"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512296" y="2756898"/>
            <a:ext cx="7874283" cy="1569660"/>
          </a:xfrm>
          <a:prstGeom prst="rect">
            <a:avLst/>
          </a:prstGeom>
        </p:spPr>
        <p:txBody>
          <a:bodyPr wrap="square">
            <a:spAutoFit/>
          </a:bodyPr>
          <a:lstStyle/>
          <a:p>
            <a:pPr algn="ctr"/>
            <a:r>
              <a:rPr lang="vi-VN" altLang="en-US" sz="4800" dirty="0">
                <a:latin typeface="+mj-lt"/>
                <a:cs typeface="Arial" panose="020B0604020202020204" pitchFamily="34" charset="0"/>
              </a:rPr>
              <a:t>Ca ngợi mảnh đất biên cương </a:t>
            </a:r>
            <a:r>
              <a:rPr lang="en-US" altLang="en-US" sz="4800" dirty="0" err="1">
                <a:latin typeface="Times New Roman" panose="02020603050405020304" pitchFamily="18" charset="0"/>
                <a:cs typeface="Times New Roman" panose="02020603050405020304" pitchFamily="18" charset="0"/>
              </a:rPr>
              <a:t>và</a:t>
            </a:r>
            <a:r>
              <a:rPr lang="vi-VN" altLang="en-US" sz="4800" dirty="0">
                <a:latin typeface="+mj-lt"/>
                <a:cs typeface="Arial" panose="020B0604020202020204" pitchFamily="34" charset="0"/>
              </a:rPr>
              <a:t> con người Cao Bằng.</a:t>
            </a:r>
            <a:endParaRPr lang="en-GB" altLang="en-US" sz="4800" i="1" dirty="0">
              <a:latin typeface="+mj-lt"/>
              <a:cs typeface="Arial" panose="020B0604020202020204" pitchFamily="34" charset="0"/>
            </a:endParaRPr>
          </a:p>
        </p:txBody>
      </p:sp>
    </p:spTree>
    <p:extLst>
      <p:ext uri="{BB962C8B-B14F-4D97-AF65-F5344CB8AC3E}">
        <p14:creationId xmlns:p14="http://schemas.microsoft.com/office/powerpoint/2010/main" val="177804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p:bldP spid="10" grpId="1"/>
      <p:bldP spid="11" grpId="0"/>
      <p:bldP spid="11" grpId="1"/>
      <p:bldP spid="11"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528714" y="2326277"/>
            <a:ext cx="7218895" cy="1200329"/>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LIÊN HỆ</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5</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1900811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5" name="Group 4"/>
          <p:cNvGrpSpPr/>
          <p:nvPr/>
        </p:nvGrpSpPr>
        <p:grpSpPr>
          <a:xfrm>
            <a:off x="3289110" y="175596"/>
            <a:ext cx="5843435" cy="1040917"/>
            <a:chOff x="1899329" y="788662"/>
            <a:chExt cx="8709869" cy="4835840"/>
          </a:xfrm>
        </p:grpSpPr>
        <p:sp>
          <p:nvSpPr>
            <p:cNvPr id="6" name="Rectangle: Rounded Corners 5"/>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612361" y="311333"/>
            <a:ext cx="5354218" cy="769441"/>
          </a:xfrm>
          <a:prstGeom prst="rect">
            <a:avLst/>
          </a:prstGeom>
          <a:noFill/>
        </p:spPr>
        <p:txBody>
          <a:bodyPr wrap="square" rtlCol="0">
            <a:spAutoFit/>
          </a:bodyPr>
          <a:lstStyle/>
          <a:p>
            <a:r>
              <a:rPr lang="en-US" sz="4400" b="1" dirty="0" err="1">
                <a:solidFill>
                  <a:schemeClr val="bg1"/>
                </a:solidFill>
                <a:latin typeface="UTM Cooper Black" panose="02040603050506020204" pitchFamily="18" charset="0"/>
              </a:rPr>
              <a:t>Nét</a:t>
            </a:r>
            <a:r>
              <a:rPr lang="en-US" sz="4400" b="1" dirty="0">
                <a:solidFill>
                  <a:schemeClr val="bg1"/>
                </a:solidFill>
                <a:latin typeface="UTM Cooper Black" panose="02040603050506020204" pitchFamily="18" charset="0"/>
              </a:rPr>
              <a:t> </a:t>
            </a:r>
            <a:r>
              <a:rPr lang="en-US" sz="4400" b="1" dirty="0" err="1">
                <a:solidFill>
                  <a:schemeClr val="bg1"/>
                </a:solidFill>
                <a:latin typeface="UTM Cooper Black" panose="02040603050506020204" pitchFamily="18" charset="0"/>
              </a:rPr>
              <a:t>đẹp</a:t>
            </a:r>
            <a:r>
              <a:rPr lang="en-US" sz="4400" b="1" dirty="0">
                <a:solidFill>
                  <a:schemeClr val="bg1"/>
                </a:solidFill>
                <a:latin typeface="UTM Cooper Black" panose="02040603050506020204" pitchFamily="18" charset="0"/>
              </a:rPr>
              <a:t> Cao </a:t>
            </a:r>
            <a:r>
              <a:rPr lang="en-US" sz="4400" b="1" dirty="0" err="1">
                <a:solidFill>
                  <a:schemeClr val="bg1"/>
                </a:solidFill>
                <a:latin typeface="UTM Cooper Black" panose="02040603050506020204" pitchFamily="18" charset="0"/>
              </a:rPr>
              <a:t>Bằng</a:t>
            </a:r>
            <a:endParaRPr lang="en-US" sz="4400" b="1" dirty="0">
              <a:solidFill>
                <a:schemeClr val="bg1"/>
              </a:solidFill>
              <a:latin typeface="UTM Cooper Black" panose="02040603050506020204" pitchFamily="18" charset="0"/>
            </a:endParaRPr>
          </a:p>
        </p:txBody>
      </p:sp>
    </p:spTree>
    <p:extLst>
      <p:ext uri="{BB962C8B-B14F-4D97-AF65-F5344CB8AC3E}">
        <p14:creationId xmlns:p14="http://schemas.microsoft.com/office/powerpoint/2010/main" val="130758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2434124" y="1574874"/>
            <a:ext cx="8156540" cy="2533102"/>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358" y="-901781"/>
            <a:ext cx="2589388" cy="3433443"/>
          </a:xfrm>
          <a:prstGeom prst="rect">
            <a:avLst/>
          </a:prstGeom>
        </p:spPr>
      </p:pic>
      <p:sp>
        <p:nvSpPr>
          <p:cNvPr id="10" name="TextBox 9"/>
          <p:cNvSpPr txBox="1"/>
          <p:nvPr/>
        </p:nvSpPr>
        <p:spPr>
          <a:xfrm>
            <a:off x="89158" y="485030"/>
            <a:ext cx="2899787" cy="707886"/>
          </a:xfrm>
          <a:prstGeom prst="rect">
            <a:avLst/>
          </a:prstGeom>
          <a:noFill/>
        </p:spPr>
        <p:txBody>
          <a:bodyPr wrap="square" rtlCol="0">
            <a:spAutoFit/>
          </a:bodyPr>
          <a:lstStyle/>
          <a:p>
            <a:r>
              <a:rPr lang="en-US" sz="4000" b="1" dirty="0">
                <a:solidFill>
                  <a:schemeClr val="bg1"/>
                </a:solidFill>
                <a:latin typeface="UTM Guanine" panose="02040603050506020204" pitchFamily="18" charset="0"/>
                <a:cs typeface="Times New Roman" panose="02020603050405020304" pitchFamily="18" charset="0"/>
              </a:rPr>
              <a:t>DẶN DÒ</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612841" y="2979519"/>
            <a:ext cx="3868616" cy="4000088"/>
          </a:xfrm>
          <a:prstGeom prst="rect">
            <a:avLst/>
          </a:prstGeom>
        </p:spPr>
      </p:pic>
      <p:sp>
        <p:nvSpPr>
          <p:cNvPr id="13" name="Rectangle 12"/>
          <p:cNvSpPr/>
          <p:nvPr/>
        </p:nvSpPr>
        <p:spPr>
          <a:xfrm>
            <a:off x="2434123" y="1984324"/>
            <a:ext cx="7874283" cy="1569660"/>
          </a:xfrm>
          <a:prstGeom prst="rect">
            <a:avLst/>
          </a:prstGeom>
        </p:spPr>
        <p:txBody>
          <a:bodyPr wrap="square">
            <a:spAutoFit/>
          </a:bodyPr>
          <a:lstStyle/>
          <a:p>
            <a:pPr marL="685800" indent="-685800" algn="ctr">
              <a:buFontTx/>
              <a:buChar char="-"/>
            </a:pPr>
            <a:r>
              <a:rPr lang="en-US" altLang="en-US" sz="4800" dirty="0" err="1">
                <a:latin typeface="Times New Roman" panose="02020603050405020304" pitchFamily="18" charset="0"/>
                <a:cs typeface="Times New Roman" panose="02020603050405020304" pitchFamily="18" charset="0"/>
              </a:rPr>
              <a:t>Học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thuộc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lòng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thơ</a:t>
            </a:r>
            <a:endParaRPr lang="en-US" altLang="en-US" sz="4800" dirty="0">
              <a:latin typeface="Times New Roman" panose="02020603050405020304" pitchFamily="18" charset="0"/>
              <a:cs typeface="Times New Roman" panose="02020603050405020304" pitchFamily="18" charset="0"/>
            </a:endParaRPr>
          </a:p>
          <a:p>
            <a:pPr marL="685800" indent="-685800" algn="ctr">
              <a:buFontTx/>
              <a:buChar char="-"/>
            </a:pPr>
            <a:r>
              <a:rPr lang="en-US" altLang="en-US" sz="4800" dirty="0" err="1">
                <a:latin typeface="Times New Roman" panose="02020603050405020304" pitchFamily="18" charset="0"/>
                <a:cs typeface="Times New Roman" panose="02020603050405020304" pitchFamily="18" charset="0"/>
              </a:rPr>
              <a:t>Chuẩn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bị</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tiếp</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theo</a:t>
            </a:r>
            <a:endParaRPr lang="en-GB"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019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3"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358" y="-901781"/>
            <a:ext cx="2589388" cy="3433443"/>
          </a:xfrm>
          <a:prstGeom prst="rect">
            <a:avLst/>
          </a:prstGeom>
        </p:spPr>
      </p:pic>
      <p:sp>
        <p:nvSpPr>
          <p:cNvPr id="10" name="TextBox 9"/>
          <p:cNvSpPr txBox="1"/>
          <p:nvPr/>
        </p:nvSpPr>
        <p:spPr>
          <a:xfrm>
            <a:off x="89158" y="485030"/>
            <a:ext cx="2899787" cy="707886"/>
          </a:xfrm>
          <a:prstGeom prst="rect">
            <a:avLst/>
          </a:prstGeom>
          <a:noFill/>
        </p:spPr>
        <p:txBody>
          <a:bodyPr wrap="square" rtlCol="0">
            <a:spAutoFit/>
          </a:bodyPr>
          <a:lstStyle/>
          <a:p>
            <a:r>
              <a:rPr lang="en-US" sz="4000" b="1" dirty="0">
                <a:solidFill>
                  <a:schemeClr val="bg1"/>
                </a:solidFill>
                <a:latin typeface="UTM Guanine" panose="02040603050506020204" pitchFamily="18" charset="0"/>
                <a:cs typeface="Times New Roman" panose="02020603050405020304" pitchFamily="18" charset="0"/>
              </a:rPr>
              <a:t>DẶN DÒ</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612841" y="2979519"/>
            <a:ext cx="3868616" cy="4000088"/>
          </a:xfrm>
          <a:prstGeom prst="rect">
            <a:avLst/>
          </a:prstGeom>
        </p:spPr>
      </p:pic>
      <p:sp>
        <p:nvSpPr>
          <p:cNvPr id="14" name="TextBox 13"/>
          <p:cNvSpPr txBox="1"/>
          <p:nvPr/>
        </p:nvSpPr>
        <p:spPr>
          <a:xfrm>
            <a:off x="2484245" y="18641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CHÚC CÁC EM HỌC TỐT</a:t>
            </a:r>
          </a:p>
        </p:txBody>
      </p:sp>
    </p:spTree>
    <p:extLst>
      <p:ext uri="{BB962C8B-B14F-4D97-AF65-F5344CB8AC3E}">
        <p14:creationId xmlns:p14="http://schemas.microsoft.com/office/powerpoint/2010/main" val="149682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827" y="-1147352"/>
            <a:ext cx="16295654" cy="8973536"/>
          </a:xfrm>
          <a:prstGeom prst="rect">
            <a:avLst/>
          </a:prstGeom>
        </p:spPr>
      </p:pic>
      <p:grpSp>
        <p:nvGrpSpPr>
          <p:cNvPr id="15" name="Group 14"/>
          <p:cNvGrpSpPr/>
          <p:nvPr/>
        </p:nvGrpSpPr>
        <p:grpSpPr>
          <a:xfrm>
            <a:off x="1296626" y="2039060"/>
            <a:ext cx="11855391" cy="2681692"/>
            <a:chOff x="1458859" y="2538780"/>
            <a:chExt cx="11855391" cy="2681692"/>
          </a:xfrm>
        </p:grpSpPr>
        <p:sp>
          <p:nvSpPr>
            <p:cNvPr id="10" name="TextBox 9"/>
            <p:cNvSpPr txBox="1"/>
            <p:nvPr/>
          </p:nvSpPr>
          <p:spPr>
            <a:xfrm>
              <a:off x="1611367" y="2619760"/>
              <a:ext cx="11702883" cy="2600712"/>
            </a:xfrm>
            <a:prstGeom prst="rect">
              <a:avLst/>
            </a:prstGeom>
            <a:noFill/>
          </p:spPr>
          <p:txBody>
            <a:bodyPr wrap="square" rtlCol="0">
              <a:spAutoFit/>
            </a:bodyPr>
            <a:lstStyle/>
            <a:p>
              <a:r>
                <a:rPr lang="en-US" sz="16300" dirty="0">
                  <a:solidFill>
                    <a:schemeClr val="bg1"/>
                  </a:solidFill>
                  <a:latin typeface="UTM American Sans" panose="02040603050506020204" pitchFamily="18" charset="0"/>
                </a:rPr>
                <a:t>CAO BẰNG</a:t>
              </a:r>
            </a:p>
          </p:txBody>
        </p:sp>
        <p:sp>
          <p:nvSpPr>
            <p:cNvPr id="9" name="TextBox 8"/>
            <p:cNvSpPr txBox="1"/>
            <p:nvPr/>
          </p:nvSpPr>
          <p:spPr>
            <a:xfrm>
              <a:off x="1458859" y="2538780"/>
              <a:ext cx="11702883" cy="2600712"/>
            </a:xfrm>
            <a:prstGeom prst="rect">
              <a:avLst/>
            </a:prstGeom>
            <a:noFill/>
          </p:spPr>
          <p:txBody>
            <a:bodyPr wrap="square" rtlCol="0">
              <a:spAutoFit/>
            </a:bodyPr>
            <a:lstStyle/>
            <a:p>
              <a:r>
                <a:rPr lang="en-US" sz="16300" dirty="0">
                  <a:blipFill dpi="0" rotWithShape="1">
                    <a:blip r:embed="rId5">
                      <a:extLst>
                        <a:ext uri="{28A0092B-C50C-407E-A947-70E740481C1C}">
                          <a14:useLocalDpi xmlns:a14="http://schemas.microsoft.com/office/drawing/2010/main" val="0"/>
                        </a:ext>
                      </a:extLst>
                    </a:blip>
                    <a:srcRect/>
                    <a:stretch>
                      <a:fillRect/>
                    </a:stretch>
                  </a:blipFill>
                  <a:latin typeface="UTM American Sans" panose="02040603050506020204" pitchFamily="18" charset="0"/>
                </a:rPr>
                <a:t>CAO BẰNG</a:t>
              </a:r>
            </a:p>
          </p:txBody>
        </p:sp>
      </p:grpSp>
      <p:sp>
        <p:nvSpPr>
          <p:cNvPr id="12" name="TextBox 11"/>
          <p:cNvSpPr txBox="1"/>
          <p:nvPr/>
        </p:nvSpPr>
        <p:spPr>
          <a:xfrm>
            <a:off x="3672349" y="440315"/>
            <a:ext cx="5796116" cy="1569660"/>
          </a:xfrm>
          <a:prstGeom prst="rect">
            <a:avLst/>
          </a:prstGeom>
          <a:noFill/>
        </p:spPr>
        <p:txBody>
          <a:bodyPr wrap="square" rtlCol="0">
            <a:spAutoFit/>
          </a:bodyPr>
          <a:lstStyle/>
          <a:p>
            <a:r>
              <a:rPr lang="en-US" sz="9600" b="1" dirty="0" err="1">
                <a:solidFill>
                  <a:schemeClr val="accent6">
                    <a:lumMod val="75000"/>
                  </a:schemeClr>
                </a:solidFill>
                <a:latin typeface="UTM Isadora" panose="02040603050506020204" pitchFamily="18" charset="0"/>
              </a:rPr>
              <a:t>Tập</a:t>
            </a:r>
            <a:r>
              <a:rPr lang="en-US" sz="9600" b="1" dirty="0">
                <a:solidFill>
                  <a:schemeClr val="accent6">
                    <a:lumMod val="75000"/>
                  </a:schemeClr>
                </a:solidFill>
                <a:latin typeface="UTM Isadora" panose="02040603050506020204" pitchFamily="18" charset="0"/>
              </a:rPr>
              <a:t> </a:t>
            </a:r>
            <a:r>
              <a:rPr lang="en-US" sz="9600" b="1" dirty="0" err="1">
                <a:solidFill>
                  <a:schemeClr val="accent6">
                    <a:lumMod val="75000"/>
                  </a:schemeClr>
                </a:solidFill>
                <a:latin typeface="UTM Isadora" panose="02040603050506020204" pitchFamily="18" charset="0"/>
              </a:rPr>
              <a:t>đọc</a:t>
            </a:r>
            <a:endParaRPr lang="en-US" sz="9600" b="1" dirty="0">
              <a:solidFill>
                <a:schemeClr val="accent6">
                  <a:lumMod val="75000"/>
                </a:schemeClr>
              </a:solidFill>
              <a:latin typeface="UTM Isadora" panose="02040603050506020204" pitchFamily="18" charset="0"/>
            </a:endParaRPr>
          </a:p>
        </p:txBody>
      </p:sp>
      <p:sp>
        <p:nvSpPr>
          <p:cNvPr id="17" name="TextBox 16"/>
          <p:cNvSpPr txBox="1"/>
          <p:nvPr/>
        </p:nvSpPr>
        <p:spPr>
          <a:xfrm>
            <a:off x="5616080" y="4478685"/>
            <a:ext cx="5797591" cy="1015663"/>
          </a:xfrm>
          <a:prstGeom prst="rect">
            <a:avLst/>
          </a:prstGeom>
          <a:noFill/>
        </p:spPr>
        <p:txBody>
          <a:bodyPr wrap="square" rtlCol="0">
            <a:spAutoFit/>
          </a:bodyPr>
          <a:lstStyle/>
          <a:p>
            <a:r>
              <a:rPr lang="en-US" sz="6000" b="1" dirty="0" err="1">
                <a:latin typeface="UTM Diana" panose="02040603050506020204" pitchFamily="18" charset="0"/>
              </a:rPr>
              <a:t>Trúc</a:t>
            </a:r>
            <a:r>
              <a:rPr lang="en-US" sz="6000" b="1" dirty="0">
                <a:latin typeface="UTM Diana" panose="02040603050506020204" pitchFamily="18" charset="0"/>
              </a:rPr>
              <a:t> </a:t>
            </a:r>
            <a:r>
              <a:rPr lang="en-US" sz="6000" b="1" dirty="0" err="1">
                <a:latin typeface="UTM Diana" panose="02040603050506020204" pitchFamily="18" charset="0"/>
              </a:rPr>
              <a:t>Thông</a:t>
            </a:r>
            <a:endParaRPr lang="en-US" sz="6000" b="1" dirty="0">
              <a:latin typeface="UTM Diana" panose="02040603050506020204" pitchFamily="18" charset="0"/>
            </a:endParaRPr>
          </a:p>
        </p:txBody>
      </p:sp>
    </p:spTree>
    <p:extLst>
      <p:ext uri="{BB962C8B-B14F-4D97-AF65-F5344CB8AC3E}">
        <p14:creationId xmlns:p14="http://schemas.microsoft.com/office/powerpoint/2010/main" val="924007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22" name="Group 21"/>
          <p:cNvGrpSpPr/>
          <p:nvPr/>
        </p:nvGrpSpPr>
        <p:grpSpPr>
          <a:xfrm>
            <a:off x="-1203596" y="2355466"/>
            <a:ext cx="16426168" cy="5347206"/>
            <a:chOff x="-1430368" y="1862724"/>
            <a:chExt cx="16426168" cy="5347206"/>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368" y="1862724"/>
              <a:ext cx="7236642" cy="506564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297" y="3108939"/>
              <a:ext cx="5858559" cy="4100991"/>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241" y="2536772"/>
              <a:ext cx="5858559" cy="4100991"/>
            </a:xfrm>
            <a:prstGeom prst="rect">
              <a:avLst/>
            </a:prstGeom>
          </p:spPr>
        </p:pic>
      </p:grpSp>
      <p:grpSp>
        <p:nvGrpSpPr>
          <p:cNvPr id="3" name="Group 2"/>
          <p:cNvGrpSpPr/>
          <p:nvPr/>
        </p:nvGrpSpPr>
        <p:grpSpPr>
          <a:xfrm>
            <a:off x="1750141" y="1574874"/>
            <a:ext cx="8691717" cy="2806208"/>
            <a:chOff x="1826341" y="1106129"/>
            <a:chExt cx="8691717" cy="4149213"/>
          </a:xfrm>
        </p:grpSpPr>
        <p:sp>
          <p:nvSpPr>
            <p:cNvPr id="5" name="Rectangle: Rounded Corners 4"/>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734946" y="2332927"/>
            <a:ext cx="6221417" cy="1200329"/>
          </a:xfrm>
          <a:prstGeom prst="rect">
            <a:avLst/>
          </a:prstGeom>
          <a:noFill/>
        </p:spPr>
        <p:txBody>
          <a:bodyPr wrap="square" rtlCol="0">
            <a:spAutoFit/>
          </a:bodyPr>
          <a:lstStyle/>
          <a:p>
            <a:r>
              <a:rPr lang="en-US" sz="7200" b="1" dirty="0">
                <a:solidFill>
                  <a:schemeClr val="accent6">
                    <a:lumMod val="75000"/>
                  </a:schemeClr>
                </a:solidFill>
                <a:latin typeface="UTM Cooper Black" panose="02040603050506020204" pitchFamily="18" charset="0"/>
              </a:rPr>
              <a:t>LUYỆN ĐỌC</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633494" y="2332926"/>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1</a:t>
            </a: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2958" r="13580" b="34382"/>
          <a:stretch/>
        </p:blipFill>
        <p:spPr>
          <a:xfrm>
            <a:off x="334921" y="2857912"/>
            <a:ext cx="3868616" cy="4000088"/>
          </a:xfrm>
          <a:prstGeom prst="rect">
            <a:avLst/>
          </a:prstGeom>
        </p:spPr>
      </p:pic>
    </p:spTree>
    <p:extLst>
      <p:ext uri="{BB962C8B-B14F-4D97-AF65-F5344CB8AC3E}">
        <p14:creationId xmlns:p14="http://schemas.microsoft.com/office/powerpoint/2010/main" val="1943408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6" name="Rectangle: Rounded Corners 5"/>
          <p:cNvSpPr/>
          <p:nvPr/>
        </p:nvSpPr>
        <p:spPr>
          <a:xfrm>
            <a:off x="2171703" y="816429"/>
            <a:ext cx="8719461"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8" name="Rectangle 7"/>
          <p:cNvSpPr/>
          <p:nvPr/>
        </p:nvSpPr>
        <p:spPr>
          <a:xfrm>
            <a:off x="2738392"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10" name="Rectangle 9"/>
          <p:cNvSpPr/>
          <p:nvPr/>
        </p:nvSpPr>
        <p:spPr>
          <a:xfrm>
            <a:off x="2738392"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11" name="Rectangle 10"/>
          <p:cNvSpPr/>
          <p:nvPr/>
        </p:nvSpPr>
        <p:spPr>
          <a:xfrm>
            <a:off x="2738392"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sp>
        <p:nvSpPr>
          <p:cNvPr id="12" name="Rectangle 11"/>
          <p:cNvSpPr/>
          <p:nvPr/>
        </p:nvSpPr>
        <p:spPr>
          <a:xfrm>
            <a:off x="6879786" y="1449004"/>
            <a:ext cx="3978729" cy="1569660"/>
          </a:xfrm>
          <a:prstGeom prst="rect">
            <a:avLst/>
          </a:prstGeom>
        </p:spPr>
        <p:txBody>
          <a:bodyPr wrap="square">
            <a:spAutoFit/>
          </a:bodyPr>
          <a:lstStyle/>
          <a:p>
            <a:pPr>
              <a:defRPr/>
            </a:pPr>
            <a:r>
              <a:rPr lang="vi-VN" sz="2400" dirty="0">
                <a:latin typeface="+mj-lt"/>
                <a:cs typeface="Arial" charset="0"/>
              </a:rPr>
              <a:t>Còn núi non Cao Bằng</a:t>
            </a:r>
            <a:br>
              <a:rPr lang="vi-VN" sz="2400" dirty="0">
                <a:latin typeface="+mj-lt"/>
                <a:cs typeface="Arial" charset="0"/>
              </a:rPr>
            </a:br>
            <a:r>
              <a:rPr lang="vi-VN" sz="2400" dirty="0">
                <a:latin typeface="+mj-lt"/>
                <a:cs typeface="Arial" charset="0"/>
              </a:rPr>
              <a:t>Đo làm sao cho hết</a:t>
            </a:r>
            <a:br>
              <a:rPr lang="vi-VN" sz="2400" dirty="0">
                <a:latin typeface="+mj-lt"/>
                <a:cs typeface="Arial" charset="0"/>
              </a:rPr>
            </a:br>
            <a:r>
              <a:rPr lang="vi-VN" sz="2400" dirty="0">
                <a:latin typeface="+mj-lt"/>
                <a:cs typeface="Arial" charset="0"/>
              </a:rPr>
              <a:t>Như lòng yêu đất nước</a:t>
            </a:r>
            <a:br>
              <a:rPr lang="vi-VN" sz="2400" dirty="0">
                <a:latin typeface="+mj-lt"/>
                <a:cs typeface="Arial" charset="0"/>
              </a:rPr>
            </a:br>
            <a:r>
              <a:rPr lang="vi-VN" sz="2400" dirty="0">
                <a:latin typeface="+mj-lt"/>
                <a:cs typeface="Arial" charset="0"/>
              </a:rPr>
              <a:t>Sâu sắc người Cao Bằng.</a:t>
            </a:r>
          </a:p>
        </p:txBody>
      </p:sp>
      <p:sp>
        <p:nvSpPr>
          <p:cNvPr id="13" name="Rectangle 12"/>
          <p:cNvSpPr/>
          <p:nvPr/>
        </p:nvSpPr>
        <p:spPr>
          <a:xfrm>
            <a:off x="6838965" y="3128265"/>
            <a:ext cx="4142014" cy="1569660"/>
          </a:xfrm>
          <a:prstGeom prst="rect">
            <a:avLst/>
          </a:prstGeom>
        </p:spPr>
        <p:txBody>
          <a:bodyPr wrap="square">
            <a:spAutoFit/>
          </a:bodyPr>
          <a:lstStyle/>
          <a:p>
            <a:pPr>
              <a:defRPr/>
            </a:pPr>
            <a:r>
              <a:rPr lang="vi-VN" sz="2400" dirty="0">
                <a:latin typeface="+mj-lt"/>
                <a:cs typeface="Arial" charset="0"/>
              </a:rPr>
              <a:t>Đã dâng đến tận cùng</a:t>
            </a:r>
            <a:br>
              <a:rPr lang="vi-VN" sz="2400" dirty="0">
                <a:latin typeface="+mj-lt"/>
                <a:cs typeface="Arial" charset="0"/>
              </a:rPr>
            </a:br>
            <a:r>
              <a:rPr lang="vi-VN" sz="2400" dirty="0">
                <a:latin typeface="+mj-lt"/>
                <a:cs typeface="Arial" charset="0"/>
              </a:rPr>
              <a:t>Hết tầm cao Tổ quốc</a:t>
            </a:r>
            <a:br>
              <a:rPr lang="vi-VN" sz="2400" dirty="0">
                <a:latin typeface="+mj-lt"/>
                <a:cs typeface="Arial" charset="0"/>
              </a:rPr>
            </a:br>
            <a:r>
              <a:rPr lang="vi-VN" sz="2400" dirty="0">
                <a:latin typeface="+mj-lt"/>
                <a:cs typeface="Arial" charset="0"/>
              </a:rPr>
              <a:t>Lại lặng thầm trong suốt</a:t>
            </a:r>
            <a:br>
              <a:rPr lang="vi-VN" sz="2400" dirty="0">
                <a:latin typeface="+mj-lt"/>
                <a:cs typeface="Arial" charset="0"/>
              </a:rPr>
            </a:br>
            <a:r>
              <a:rPr lang="vi-VN" sz="2400" dirty="0">
                <a:latin typeface="+mj-lt"/>
                <a:cs typeface="Arial" charset="0"/>
              </a:rPr>
              <a:t>Như suối khuất rì rào.</a:t>
            </a:r>
          </a:p>
        </p:txBody>
      </p:sp>
      <p:sp>
        <p:nvSpPr>
          <p:cNvPr id="14" name="Rectangle 13"/>
          <p:cNvSpPr/>
          <p:nvPr/>
        </p:nvSpPr>
        <p:spPr>
          <a:xfrm>
            <a:off x="6847130" y="4730617"/>
            <a:ext cx="3630386" cy="1569660"/>
          </a:xfrm>
          <a:prstGeom prst="rect">
            <a:avLst/>
          </a:prstGeom>
        </p:spPr>
        <p:txBody>
          <a:bodyPr wrap="square">
            <a:spAutoFit/>
          </a:bodyPr>
          <a:lstStyle/>
          <a:p>
            <a:pPr>
              <a:defRPr/>
            </a:pPr>
            <a:r>
              <a:rPr lang="vi-VN" sz="2400" dirty="0">
                <a:latin typeface="+mj-lt"/>
                <a:cs typeface="Arial" charset="0"/>
              </a:rPr>
              <a:t>Bạn ơi có thấy đâu</a:t>
            </a:r>
            <a:br>
              <a:rPr lang="vi-VN" sz="2400" dirty="0">
                <a:latin typeface="+mj-lt"/>
                <a:cs typeface="Arial" charset="0"/>
              </a:rPr>
            </a:br>
            <a:r>
              <a:rPr lang="vi-VN" sz="2400" dirty="0">
                <a:latin typeface="+mj-lt"/>
                <a:cs typeface="Arial" charset="0"/>
              </a:rPr>
              <a:t>Cao Bằng xa xa ấy</a:t>
            </a:r>
            <a:br>
              <a:rPr lang="vi-VN" sz="2400" dirty="0">
                <a:latin typeface="+mj-lt"/>
                <a:cs typeface="Arial" charset="0"/>
              </a:rPr>
            </a:br>
            <a:r>
              <a:rPr lang="vi-VN" sz="2400" dirty="0">
                <a:latin typeface="+mj-lt"/>
                <a:cs typeface="Arial" charset="0"/>
              </a:rPr>
              <a:t>Vì ta mà giữ lấy</a:t>
            </a:r>
            <a:br>
              <a:rPr lang="vi-VN" sz="2400" dirty="0">
                <a:latin typeface="+mj-lt"/>
                <a:cs typeface="Arial" charset="0"/>
              </a:rPr>
            </a:br>
            <a:r>
              <a:rPr lang="vi-VN" sz="2400" dirty="0">
                <a:latin typeface="+mj-lt"/>
                <a:cs typeface="Arial" charset="0"/>
              </a:rPr>
              <a:t>Một dải dài biên cương.</a:t>
            </a:r>
          </a:p>
        </p:txBody>
      </p:sp>
      <p:sp>
        <p:nvSpPr>
          <p:cNvPr id="15" name="TextBox 14"/>
          <p:cNvSpPr txBox="1"/>
          <p:nvPr/>
        </p:nvSpPr>
        <p:spPr>
          <a:xfrm>
            <a:off x="7291872" y="6224609"/>
            <a:ext cx="3609563" cy="523220"/>
          </a:xfrm>
          <a:prstGeom prst="rect">
            <a:avLst/>
          </a:prstGeom>
          <a:noFill/>
        </p:spPr>
        <p:txBody>
          <a:bodyPr wrap="square" rtlCol="0">
            <a:spAutoFit/>
          </a:bodyPr>
          <a:lstStyle/>
          <a:p>
            <a:r>
              <a:rPr lang="en-US" sz="2800" b="1" dirty="0" err="1">
                <a:latin typeface="UTM Diana" panose="02040603050506020204" pitchFamily="18" charset="0"/>
              </a:rPr>
              <a:t>Trúc</a:t>
            </a:r>
            <a:r>
              <a:rPr lang="en-US" sz="2800" b="1" dirty="0">
                <a:latin typeface="UTM Diana" panose="02040603050506020204" pitchFamily="18" charset="0"/>
              </a:rPr>
              <a:t> </a:t>
            </a:r>
            <a:r>
              <a:rPr lang="en-US" sz="2800" b="1" dirty="0" err="1">
                <a:latin typeface="UTM Diana" panose="02040603050506020204" pitchFamily="18" charset="0"/>
              </a:rPr>
              <a:t>Thông</a:t>
            </a:r>
            <a:endParaRPr lang="en-US" sz="2800" b="1" dirty="0">
              <a:latin typeface="UTM Diana" panose="02040603050506020204" pitchFamily="18" charset="0"/>
            </a:endParaRPr>
          </a:p>
        </p:txBody>
      </p:sp>
      <p:grpSp>
        <p:nvGrpSpPr>
          <p:cNvPr id="16" name="Group 15"/>
          <p:cNvGrpSpPr/>
          <p:nvPr/>
        </p:nvGrpSpPr>
        <p:grpSpPr>
          <a:xfrm>
            <a:off x="3886200" y="230187"/>
            <a:ext cx="4523014" cy="1040917"/>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Tree>
    <p:extLst>
      <p:ext uri="{BB962C8B-B14F-4D97-AF65-F5344CB8AC3E}">
        <p14:creationId xmlns:p14="http://schemas.microsoft.com/office/powerpoint/2010/main" val="3392692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8193" y="-1743841"/>
            <a:ext cx="2482573" cy="5045527"/>
          </a:xfrm>
          <a:prstGeom prst="rect">
            <a:avLst/>
          </a:prstGeom>
        </p:spPr>
      </p:pic>
      <p:sp>
        <p:nvSpPr>
          <p:cNvPr id="7" name="TextBox 6"/>
          <p:cNvSpPr txBox="1"/>
          <p:nvPr/>
        </p:nvSpPr>
        <p:spPr>
          <a:xfrm>
            <a:off x="550390" y="492174"/>
            <a:ext cx="28949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TỪ KHÓ</a:t>
            </a:r>
          </a:p>
        </p:txBody>
      </p:sp>
      <p:grpSp>
        <p:nvGrpSpPr>
          <p:cNvPr id="14" name="Group 13"/>
          <p:cNvGrpSpPr/>
          <p:nvPr/>
        </p:nvGrpSpPr>
        <p:grpSpPr>
          <a:xfrm>
            <a:off x="978470" y="3755011"/>
            <a:ext cx="4730314" cy="1364968"/>
            <a:chOff x="494826" y="1763583"/>
            <a:chExt cx="4730314" cy="1364968"/>
          </a:xfrm>
        </p:grpSpPr>
        <p:grpSp>
          <p:nvGrpSpPr>
            <p:cNvPr id="12" name="Group 11"/>
            <p:cNvGrpSpPr/>
            <p:nvPr/>
          </p:nvGrpSpPr>
          <p:grpSpPr>
            <a:xfrm>
              <a:off x="494826" y="1763583"/>
              <a:ext cx="4632345" cy="1364968"/>
              <a:chOff x="1278600" y="1946669"/>
              <a:chExt cx="4632345" cy="1364968"/>
            </a:xfrm>
          </p:grpSpPr>
          <p:grpSp>
            <p:nvGrpSpPr>
              <p:cNvPr id="11" name="Group 10"/>
              <p:cNvGrpSpPr/>
              <p:nvPr/>
            </p:nvGrpSpPr>
            <p:grpSpPr>
              <a:xfrm>
                <a:off x="1763486" y="2203296"/>
                <a:ext cx="4147459" cy="967919"/>
                <a:chOff x="1763486" y="2203296"/>
                <a:chExt cx="4147459" cy="967919"/>
              </a:xfrm>
            </p:grpSpPr>
            <p:sp>
              <p:nvSpPr>
                <p:cNvPr id="10" name="Rectangle: Rounded Corners 9"/>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6" name="TextBox 5"/>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Giàng</a:t>
              </a:r>
              <a:endParaRPr lang="en-US" sz="4000" b="1"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213726" y="3805092"/>
            <a:ext cx="4730314" cy="1364968"/>
            <a:chOff x="494826" y="1763583"/>
            <a:chExt cx="4730314" cy="1364968"/>
          </a:xfrm>
        </p:grpSpPr>
        <p:grpSp>
          <p:nvGrpSpPr>
            <p:cNvPr id="16" name="Group 15"/>
            <p:cNvGrpSpPr/>
            <p:nvPr/>
          </p:nvGrpSpPr>
          <p:grpSpPr>
            <a:xfrm>
              <a:off x="494826" y="1763583"/>
              <a:ext cx="4632345" cy="1364968"/>
              <a:chOff x="1278600" y="1946669"/>
              <a:chExt cx="4632345" cy="1364968"/>
            </a:xfrm>
          </p:grpSpPr>
          <p:grpSp>
            <p:nvGrpSpPr>
              <p:cNvPr id="18" name="Group 17"/>
              <p:cNvGrpSpPr/>
              <p:nvPr/>
            </p:nvGrpSpPr>
            <p:grpSpPr>
              <a:xfrm>
                <a:off x="1763486" y="2203296"/>
                <a:ext cx="4147459" cy="967919"/>
                <a:chOff x="1763486" y="2203296"/>
                <a:chExt cx="4147459" cy="967919"/>
              </a:xfrm>
            </p:grpSpPr>
            <p:sp>
              <p:nvSpPr>
                <p:cNvPr id="20" name="Rectangle: Rounded Corners 19"/>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17" name="TextBox 16"/>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lặng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endParaRPr lang="en-US" sz="4000" b="1" dirty="0">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6052926" y="2118181"/>
            <a:ext cx="4730314" cy="1364968"/>
            <a:chOff x="494826" y="1763583"/>
            <a:chExt cx="4730314" cy="1364968"/>
          </a:xfrm>
        </p:grpSpPr>
        <p:grpSp>
          <p:nvGrpSpPr>
            <p:cNvPr id="23" name="Group 22"/>
            <p:cNvGrpSpPr/>
            <p:nvPr/>
          </p:nvGrpSpPr>
          <p:grpSpPr>
            <a:xfrm>
              <a:off x="494826" y="1763583"/>
              <a:ext cx="4632345" cy="1364968"/>
              <a:chOff x="1278600" y="1946669"/>
              <a:chExt cx="4632345" cy="1364968"/>
            </a:xfrm>
          </p:grpSpPr>
          <p:grpSp>
            <p:nvGrpSpPr>
              <p:cNvPr id="25" name="Group 24"/>
              <p:cNvGrpSpPr/>
              <p:nvPr/>
            </p:nvGrpSpPr>
            <p:grpSpPr>
              <a:xfrm>
                <a:off x="1763486" y="2203296"/>
                <a:ext cx="4147459" cy="967919"/>
                <a:chOff x="1763486" y="2203296"/>
                <a:chExt cx="4147459" cy="967919"/>
              </a:xfrm>
            </p:grpSpPr>
            <p:sp>
              <p:nvSpPr>
                <p:cNvPr id="27" name="Rectangle: Rounded Corners 26"/>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24" name="TextBox 23"/>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suốt</a:t>
              </a:r>
              <a:endParaRPr lang="en-US" sz="4000" b="1" dirty="0">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888372" y="2177235"/>
            <a:ext cx="4730314" cy="1364968"/>
            <a:chOff x="494826" y="1763583"/>
            <a:chExt cx="4730314" cy="1364968"/>
          </a:xfrm>
        </p:grpSpPr>
        <p:grpSp>
          <p:nvGrpSpPr>
            <p:cNvPr id="30" name="Group 29"/>
            <p:cNvGrpSpPr/>
            <p:nvPr/>
          </p:nvGrpSpPr>
          <p:grpSpPr>
            <a:xfrm>
              <a:off x="494826" y="1763583"/>
              <a:ext cx="4632345" cy="1364968"/>
              <a:chOff x="1278600" y="1946669"/>
              <a:chExt cx="4632345" cy="1364968"/>
            </a:xfrm>
          </p:grpSpPr>
          <p:grpSp>
            <p:nvGrpSpPr>
              <p:cNvPr id="32" name="Group 31"/>
              <p:cNvGrpSpPr/>
              <p:nvPr/>
            </p:nvGrpSpPr>
            <p:grpSpPr>
              <a:xfrm>
                <a:off x="1763486" y="2203296"/>
                <a:ext cx="4147459" cy="967919"/>
                <a:chOff x="1763486" y="2203296"/>
                <a:chExt cx="4147459" cy="967919"/>
              </a:xfrm>
            </p:grpSpPr>
            <p:sp>
              <p:nvSpPr>
                <p:cNvPr id="34" name="Rectangle: Rounded Corners 33"/>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31" name="TextBox 30"/>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Gió</a:t>
              </a:r>
              <a:endParaRPr lang="en-US" sz="4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419551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 calcmode="lin" valueType="num">
                                      <p:cBhvr>
                                        <p:cTn id="33" dur="1000" fill="hold"/>
                                        <p:tgtEl>
                                          <p:spTgt spid="22"/>
                                        </p:tgtEl>
                                        <p:attrNameLst>
                                          <p:attrName>style.rotation</p:attrName>
                                        </p:attrNameLst>
                                      </p:cBhvr>
                                      <p:tavLst>
                                        <p:tav tm="0">
                                          <p:val>
                                            <p:fltVal val="90"/>
                                          </p:val>
                                        </p:tav>
                                        <p:tav tm="100000">
                                          <p:val>
                                            <p:fltVal val="0"/>
                                          </p:val>
                                        </p:tav>
                                      </p:tavLst>
                                    </p:anim>
                                    <p:animEffect transition="in" filter="fade">
                                      <p:cBhvr>
                                        <p:cTn id="34"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109515" y="1515973"/>
            <a:ext cx="8903181"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223818" y="1618819"/>
            <a:ext cx="8730344" cy="5063599"/>
          </a:xfrm>
          <a:prstGeom prst="snip2DiagRect">
            <a:avLst/>
          </a:prstGeom>
        </p:spPr>
      </p:pic>
      <p:sp>
        <p:nvSpPr>
          <p:cNvPr id="12" name="Google Shape;1012;p49"/>
          <p:cNvSpPr/>
          <p:nvPr/>
        </p:nvSpPr>
        <p:spPr>
          <a:xfrm rot="209064" flipH="1">
            <a:off x="7634154" y="920205"/>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542960" y="5366118"/>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p:cNvGrpSpPr/>
          <p:nvPr/>
        </p:nvGrpSpPr>
        <p:grpSpPr>
          <a:xfrm>
            <a:off x="9183655" y="5518304"/>
            <a:ext cx="2910372"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9590697" y="5687001"/>
            <a:ext cx="2116887"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Gió</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059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369725" y="1515973"/>
            <a:ext cx="7842499"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sp>
        <p:nvSpPr>
          <p:cNvPr id="12" name="Google Shape;1012;p49"/>
          <p:cNvSpPr/>
          <p:nvPr/>
        </p:nvSpPr>
        <p:spPr>
          <a:xfrm rot="209064" flipH="1">
            <a:off x="6770525" y="1088680"/>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282750" y="5366118"/>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p:cNvGrpSpPr/>
          <p:nvPr/>
        </p:nvGrpSpPr>
        <p:grpSpPr>
          <a:xfrm>
            <a:off x="8373207" y="5540360"/>
            <a:ext cx="3605630"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893621" y="5719408"/>
            <a:ext cx="2536379"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Giàng</a:t>
            </a:r>
            <a:endParaRPr lang="en-US" sz="4000" b="1" dirty="0">
              <a:latin typeface="Times New Roman" panose="02020603050405020304" pitchFamily="18" charset="0"/>
              <a:cs typeface="Times New Roman" panose="02020603050405020304" pitchFamily="18" charset="0"/>
            </a:endParaRPr>
          </a:p>
        </p:txBody>
      </p:sp>
      <p:pic>
        <p:nvPicPr>
          <p:cNvPr id="14" name="Picture 3" descr="P10604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52" y="1748411"/>
            <a:ext cx="7293094" cy="4833039"/>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31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1251673" y="1399380"/>
            <a:ext cx="6406635"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grpSp>
        <p:nvGrpSpPr>
          <p:cNvPr id="17" name="Group 16"/>
          <p:cNvGrpSpPr/>
          <p:nvPr/>
        </p:nvGrpSpPr>
        <p:grpSpPr>
          <a:xfrm>
            <a:off x="7964993" y="5491294"/>
            <a:ext cx="3605630"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248568" y="5693341"/>
            <a:ext cx="3378285"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Cao </a:t>
            </a:r>
            <a:r>
              <a:rPr lang="en-US" sz="4000" b="1" dirty="0" err="1">
                <a:latin typeface="Times New Roman" panose="02020603050405020304" pitchFamily="18" charset="0"/>
                <a:cs typeface="Times New Roman" panose="02020603050405020304" pitchFamily="18" charset="0"/>
              </a:rPr>
              <a:t>Bắc</a:t>
            </a:r>
            <a:endParaRPr lang="en-US" sz="4000" b="1" dirty="0">
              <a:latin typeface="Times New Roman" panose="02020603050405020304" pitchFamily="18" charset="0"/>
              <a:cs typeface="Times New Roman" panose="02020603050405020304" pitchFamily="18" charset="0"/>
            </a:endParaRPr>
          </a:p>
        </p:txBody>
      </p:sp>
      <p:pic>
        <p:nvPicPr>
          <p:cNvPr id="1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t="12871" b="4132"/>
          <a:stretch/>
        </p:blipFill>
        <p:spPr>
          <a:xfrm>
            <a:off x="1437546" y="1524080"/>
            <a:ext cx="5997803" cy="4978013"/>
          </a:xfrm>
          <a:prstGeom prst="snip2DiagRect">
            <a:avLst/>
          </a:prstGeom>
        </p:spPr>
      </p:pic>
      <p:sp>
        <p:nvSpPr>
          <p:cNvPr id="12" name="Google Shape;1012;p49"/>
          <p:cNvSpPr/>
          <p:nvPr/>
        </p:nvSpPr>
        <p:spPr>
          <a:xfrm rot="209064" flipH="1">
            <a:off x="6240717" y="855867"/>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599198" y="5249525"/>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274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1249</Words>
  <Application>Microsoft Macintosh PowerPoint</Application>
  <PresentationFormat>Widescreen</PresentationFormat>
  <Paragraphs>95</Paragraphs>
  <Slides>26</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Light</vt:lpstr>
      <vt:lpstr>HP001 4 hàng</vt:lpstr>
      <vt:lpstr>Times New Roman</vt:lpstr>
      <vt:lpstr>UTM American Sans</vt:lpstr>
      <vt:lpstr>UTM Cooper Black</vt:lpstr>
      <vt:lpstr>UTM Diana</vt:lpstr>
      <vt:lpstr>UTM Guanine</vt:lpstr>
      <vt:lpstr>UTM Isadora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43</cp:revision>
  <dcterms:created xsi:type="dcterms:W3CDTF">2022-01-08T04:01:44Z</dcterms:created>
  <dcterms:modified xsi:type="dcterms:W3CDTF">2022-02-08T17:51:39Z</dcterms:modified>
</cp:coreProperties>
</file>