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702" r:id="rId2"/>
  </p:sldMasterIdLst>
  <p:notesMasterIdLst>
    <p:notesMasterId r:id="rId10"/>
  </p:notesMasterIdLst>
  <p:sldIdLst>
    <p:sldId id="293" r:id="rId3"/>
    <p:sldId id="287" r:id="rId4"/>
    <p:sldId id="279" r:id="rId5"/>
    <p:sldId id="280" r:id="rId6"/>
    <p:sldId id="294" r:id="rId7"/>
    <p:sldId id="282" r:id="rId8"/>
    <p:sldId id="295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00"/>
    <a:srgbClr val="FFFFFF"/>
    <a:srgbClr val="FFFF66"/>
    <a:srgbClr val="003399"/>
    <a:srgbClr val="00CC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79" d="100"/>
          <a:sy n="79" d="100"/>
        </p:scale>
        <p:origin x="84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D8A5D485-47C3-4ED0-B44A-083DB96AB7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DB4E44-F9D5-43CC-8B68-C8EF24059719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2EDD52D-2040-4060-A3D7-590F87261A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66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0D6CB99-4767-4C76-9204-4C6ED7A4E9B0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4783689-05FB-4623-B6CE-DD40723199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E991FEC-577E-4487-9E3A-C1FAD2F5CB6C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3065A29-9D11-4C2C-A808-DF1D579C3D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1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533401"/>
            <a:ext cx="10972800" cy="5597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235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9D8B67D-0002-4131-A862-760BD69E2E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819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0CD2F88-245A-4CFB-B7A4-4838E0348CB3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9DFD3CB-33D4-4A0E-9AAD-84903061DD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710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F5473A-F4E8-443D-801A-16BB5C1939C2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6F7CB9F-2E17-4D5B-A568-B9886D3AD4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820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3FC80D-E701-4DA6-BD2B-2F6ECE097FDD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97E0212-22FD-401B-807E-07EBF171A7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321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97C0793-ECC3-4C7D-9135-92F9DB586BD9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9408FB7-244B-4474-AF7B-591C30401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319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FC9FE61-B1D9-472B-957C-FD489238B3B4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1034FA75-266C-4014-BBD0-FEF1D52E86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556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323B7-4DF3-4945-B50A-6B3FBDEA3EA5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5324F806-5609-4E0F-8AF1-8E83ECBE57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858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5B96C75-B427-49E5-BB17-5734202A5CAB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FB5872B-3F69-4E54-AD66-C01FEA8CE0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318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C0AED8-4014-4F89-B661-C68678F6707B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645BE2ED-B279-45C4-AA75-574CB017D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407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4AD1E98-A034-4814-9207-3D0D44CE83A3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4D80EBF-E2F4-4464-BD99-50C98F77D7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5390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DA4FAB-83E1-45F4-BBC5-6C51686802E0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FC4CFF6-A231-48C5-B1AD-BED24C05A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54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D95A7B-54AD-4B95-9C56-14F1F287FF02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CEA631F-E865-49D3-A40B-50CCF23973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308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86CBD8-7C02-4EA1-86F7-B09700685EA2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8C568AB-6D8C-4CCF-9B78-CBF04268E5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55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E6266BC-264D-4A26-8169-164C0087DE20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4B6DA89-1351-47C9-A2EE-9FB72F73E5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5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871BC7C-BC03-4AA8-9A29-284A99A49CC4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B50F803-F6C1-41B1-90FC-062AEDB77F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67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BA27171-4D2D-4088-89F0-B307572FB0DC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609195F-A3EC-4E05-B37C-5E9D2F54A8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79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7E36FB3-8458-4B4C-B4AE-4427CD4EBD28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FF18472-C315-4DBD-A4B6-F470A06AA0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49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BBFF2A4-E0FE-4E38-8EA8-088D05CC2310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CC4CD9F8-6BC6-4928-AA3F-4BD1D8A7DB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26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D0E91D-E307-44E4-AACB-4ADBBB995DCD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22C7F37-C5C7-4AA2-BBC2-AA920A7D0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20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21F56D-86A1-4B8A-B196-EA1E5C4C683D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5A994F0-A07C-4856-8E0D-3A099BECEF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62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9453D82-23DE-4B4D-A823-7F8FDBBCD726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97B2F56-3D08-4EE8-AC2F-E3F221B9C8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FEC0D0B-05E8-4793-A41F-A7BFE0BC1B86}" type="datetimeFigureOut">
              <a:rPr lang="en-US"/>
              <a:pPr>
                <a:defRPr/>
              </a:pPr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7AF9876-BA04-47B6-87D2-14879A558E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48"/>
            <a:ext cx="12344400" cy="708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0" y="419557"/>
            <a:ext cx="64267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700" b="1" dirty="0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nam</a:t>
            </a:r>
            <a:r>
              <a:rPr lang="en-US" sz="2700" b="1" dirty="0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sz="2700" b="1" dirty="0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10 </a:t>
            </a:r>
            <a:r>
              <a:rPr lang="en-US" sz="2700" b="1" dirty="0" err="1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sz="2700" b="1" dirty="0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2 </a:t>
            </a:r>
            <a:r>
              <a:rPr lang="en-US" sz="2700" b="1" dirty="0" err="1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sz="2700" b="1" dirty="0">
                <a:solidFill>
                  <a:schemeClr val="bg1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9916" y="903992"/>
            <a:ext cx="15121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solidFill>
                  <a:schemeClr val="bg1"/>
                </a:solidFill>
                <a:latin typeface="HP001 4 hàng" panose="020B0603050302020204" pitchFamily="34" charset="0"/>
              </a:rPr>
              <a:t>Toán</a:t>
            </a:r>
            <a:r>
              <a:rPr lang="en-US" sz="2700" b="1" dirty="0">
                <a:solidFill>
                  <a:schemeClr val="bg1"/>
                </a:solidFill>
                <a:latin typeface="HP001 4 hàng" panose="020B0603050302020204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9736" y="229938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67417" y="1517204"/>
            <a:ext cx="7668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Nhân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số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có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bốn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chữ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số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với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số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có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một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chữ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số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/113-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Luyện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tập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/114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53562" y="3186626"/>
            <a:ext cx="7668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Cần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làm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bài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tập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1, 2, 3, 4/113</a:t>
            </a:r>
          </a:p>
          <a:p>
            <a:pPr algn="ctr"/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Bài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2 </a:t>
            </a:r>
            <a:r>
              <a:rPr lang="en-US" sz="2700" b="1" dirty="0" err="1">
                <a:solidFill>
                  <a:srgbClr val="FFFF00"/>
                </a:solidFill>
                <a:latin typeface="HP001 4 hàng" panose="020B0603050302020204" pitchFamily="34" charset="0"/>
              </a:rPr>
              <a:t>cột</a:t>
            </a:r>
            <a:r>
              <a:rPr lang="en-US" sz="27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2,3/ 114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86200" y="4109956"/>
            <a:ext cx="296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40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019877" y="1241137"/>
            <a:ext cx="2209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 pitchFamily="18" charset="0"/>
              </a:rPr>
              <a:t>a) 1034 x 2 = 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987675" y="1912939"/>
            <a:ext cx="14478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Times New Roman" pitchFamily="18" charset="0"/>
              </a:rPr>
              <a:t>1034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987675" y="2141538"/>
            <a:ext cx="457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749675" y="2293938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140075" y="2751138"/>
            <a:ext cx="9906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911475" y="3132138"/>
            <a:ext cx="2209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1034 </a:t>
            </a:r>
            <a:r>
              <a:rPr lang="en-US" altLang="en-US" sz="2000" b="1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2 = 2068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530475" y="4046538"/>
            <a:ext cx="2209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>
                <a:solidFill>
                  <a:srgbClr val="000099"/>
                </a:solidFill>
                <a:latin typeface="Times New Roman" pitchFamily="18" charset="0"/>
              </a:rPr>
              <a:t>b)  2125 x 3 = ?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140075" y="4503738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2125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987675" y="48847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000">
                <a:solidFill>
                  <a:srgbClr val="0000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673475" y="5037138"/>
            <a:ext cx="457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3140075" y="5494338"/>
            <a:ext cx="9906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759075" y="5951538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2125 </a:t>
            </a:r>
            <a:r>
              <a:rPr lang="en-US" altLang="en-US" sz="2000" b="1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3 = 6375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5045075" y="1836738"/>
            <a:ext cx="4572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* 2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nhân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4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8,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8.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045075" y="2370138"/>
            <a:ext cx="457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* 2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nhân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3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6,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6.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045075" y="2827338"/>
            <a:ext cx="4572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* 2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nhân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0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0,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0.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5019675" y="4427538"/>
            <a:ext cx="556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* 3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nhân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5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15,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5,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nhớ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1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5197475" y="4960938"/>
            <a:ext cx="617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* 3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nhân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2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6,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thêm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1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7,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viết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7.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4854575" y="5418138"/>
            <a:ext cx="472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  * 3 nhân 1 bằng 3, viết 3.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521075" y="2751139"/>
            <a:ext cx="8382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4968875" y="5875338"/>
            <a:ext cx="101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9958" name="Text Box 26"/>
          <p:cNvSpPr txBox="1">
            <a:spLocks noChangeArrowheads="1"/>
          </p:cNvSpPr>
          <p:nvPr/>
        </p:nvSpPr>
        <p:spPr bwMode="auto">
          <a:xfrm>
            <a:off x="5791201" y="-182563"/>
            <a:ext cx="549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5654675" y="3284538"/>
            <a:ext cx="3341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* 2 </a:t>
            </a:r>
            <a:r>
              <a:rPr lang="en-US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nhân</a:t>
            </a: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1 </a:t>
            </a:r>
            <a:r>
              <a:rPr lang="en-US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2, </a:t>
            </a:r>
            <a:r>
              <a:rPr lang="en-US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viết</a:t>
            </a: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2.</a:t>
            </a: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5654675" y="6027738"/>
            <a:ext cx="3341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* 3 nhân 2 bằng 6, viết 6.</a:t>
            </a: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3521075" y="2751139"/>
            <a:ext cx="533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3368675" y="2751139"/>
            <a:ext cx="533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216275" y="2751139"/>
            <a:ext cx="533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3673475" y="5418138"/>
            <a:ext cx="457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9" name="Rectangle 35"/>
          <p:cNvSpPr>
            <a:spLocks noChangeArrowheads="1"/>
          </p:cNvSpPr>
          <p:nvPr/>
        </p:nvSpPr>
        <p:spPr bwMode="auto">
          <a:xfrm>
            <a:off x="3521075" y="5418138"/>
            <a:ext cx="457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0" name="Rectangle 36"/>
          <p:cNvSpPr>
            <a:spLocks noChangeArrowheads="1"/>
          </p:cNvSpPr>
          <p:nvPr/>
        </p:nvSpPr>
        <p:spPr bwMode="auto">
          <a:xfrm>
            <a:off x="3368675" y="5418138"/>
            <a:ext cx="457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1" name="Rectangle 37"/>
          <p:cNvSpPr>
            <a:spLocks noChangeArrowheads="1"/>
          </p:cNvSpPr>
          <p:nvPr/>
        </p:nvSpPr>
        <p:spPr bwMode="auto">
          <a:xfrm>
            <a:off x="3216275" y="5418138"/>
            <a:ext cx="457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4pPr>
            <a:lvl5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CCFF"/>
              </a:buClr>
              <a:defRPr/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9968" name="Text Box 27"/>
          <p:cNvSpPr txBox="1">
            <a:spLocks noChangeArrowheads="1"/>
          </p:cNvSpPr>
          <p:nvPr/>
        </p:nvSpPr>
        <p:spPr bwMode="auto">
          <a:xfrm>
            <a:off x="1920875" y="-212725"/>
            <a:ext cx="7467600" cy="89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 i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en-US" sz="2800" u="sng">
                <a:solidFill>
                  <a:srgbClr val="000000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39969" name="Text Box 28"/>
          <p:cNvSpPr txBox="1">
            <a:spLocks noChangeArrowheads="1"/>
          </p:cNvSpPr>
          <p:nvPr/>
        </p:nvSpPr>
        <p:spPr bwMode="auto">
          <a:xfrm>
            <a:off x="-1489075" y="579438"/>
            <a:ext cx="11695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</a:t>
            </a: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Nhân số có b</a:t>
            </a:r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ố</a:t>
            </a: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n chữ số với số có một chữ số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ransition spd="slow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3" grpId="0"/>
      <p:bldP spid="24" grpId="0"/>
      <p:bldP spid="25" grpId="0" build="allAtOnce"/>
      <p:bldP spid="26" grpId="0" build="allAtOnce"/>
      <p:bldP spid="27" grpId="0" build="allAtOnce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2133600" y="1905000"/>
            <a:ext cx="396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ự</a:t>
            </a:r>
            <a:r>
              <a:rPr lang="en-US" alt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hành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2057400" y="25908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b="1" u="sng">
                <a:solidFill>
                  <a:srgbClr val="000000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en-US" sz="2800" u="sng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3352800" y="25908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solidFill>
                  <a:srgbClr val="000000"/>
                </a:solidFill>
                <a:latin typeface="Times New Roman" panose="02020603050405020304" pitchFamily="18" charset="0"/>
              </a:rPr>
              <a:t>Tính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842655" y="3429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1234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467698" y="40329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639889" y="4158734"/>
            <a:ext cx="2355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553298" y="4664075"/>
            <a:ext cx="12192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816534" y="4762634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2468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267200" y="3429000"/>
            <a:ext cx="1222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4013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026024" y="3978275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982170" y="402272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191000" y="4647769"/>
            <a:ext cx="11430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305300" y="4737825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8026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527223" y="3366294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2116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7176654" y="3978275"/>
            <a:ext cx="1385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315652" y="3986862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6301797" y="4647769"/>
            <a:ext cx="12446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6420716" y="4628211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6348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9005455" y="3371345"/>
            <a:ext cx="1222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1072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9717664" y="3978275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8801100" y="4007644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8801100" y="4674250"/>
            <a:ext cx="12954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9119755" y="4762634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4288</a:t>
            </a:r>
          </a:p>
        </p:txBody>
      </p:sp>
      <p:sp>
        <p:nvSpPr>
          <p:cNvPr id="40985" name="Text Box 2"/>
          <p:cNvSpPr txBox="1">
            <a:spLocks noChangeArrowheads="1"/>
          </p:cNvSpPr>
          <p:nvPr/>
        </p:nvSpPr>
        <p:spPr bwMode="auto">
          <a:xfrm>
            <a:off x="1639889" y="-463550"/>
            <a:ext cx="7845425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 i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en-US" sz="2800" u="sng">
                <a:solidFill>
                  <a:srgbClr val="000000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-1371600" y="479425"/>
            <a:ext cx="11818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</a:t>
            </a: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Nhân số có bốn chữ số với số có một chữ số</a:t>
            </a:r>
            <a:r>
              <a:rPr lang="en-US" altLang="en-US" sz="3600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106487" y="-309563"/>
            <a:ext cx="7845426" cy="89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 i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en-US" sz="2800" u="sng">
                <a:solidFill>
                  <a:srgbClr val="000000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41987" name="Text Box 26"/>
          <p:cNvSpPr txBox="1">
            <a:spLocks noChangeArrowheads="1"/>
          </p:cNvSpPr>
          <p:nvPr/>
        </p:nvSpPr>
        <p:spPr bwMode="auto">
          <a:xfrm>
            <a:off x="-1524000" y="612775"/>
            <a:ext cx="11818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</a:t>
            </a: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Nhân số có bốn chữ số với số có một chữ số</a:t>
            </a:r>
            <a:r>
              <a:rPr lang="en-US" altLang="en-US" sz="3600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362200" y="19050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b="1" u="sng">
                <a:solidFill>
                  <a:srgbClr val="000000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en-US" sz="2800" u="sng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657600" y="19050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solidFill>
                  <a:srgbClr val="000000"/>
                </a:solidFill>
                <a:latin typeface="Times New Roman" panose="02020603050405020304" pitchFamily="18" charset="0"/>
              </a:rPr>
              <a:t>Tính </a:t>
            </a:r>
          </a:p>
        </p:txBody>
      </p:sp>
      <p:sp>
        <p:nvSpPr>
          <p:cNvPr id="149" name="Text Box 6"/>
          <p:cNvSpPr txBox="1">
            <a:spLocks noChangeArrowheads="1"/>
          </p:cNvSpPr>
          <p:nvPr/>
        </p:nvSpPr>
        <p:spPr bwMode="auto">
          <a:xfrm>
            <a:off x="2971800" y="28956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1023</a:t>
            </a:r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3657600" y="3581400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51" name="Text Box 8"/>
          <p:cNvSpPr txBox="1">
            <a:spLocks noChangeArrowheads="1"/>
          </p:cNvSpPr>
          <p:nvPr/>
        </p:nvSpPr>
        <p:spPr bwMode="auto">
          <a:xfrm>
            <a:off x="2743200" y="35052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2" name="Line 9"/>
          <p:cNvSpPr>
            <a:spLocks noChangeShapeType="1"/>
          </p:cNvSpPr>
          <p:nvPr/>
        </p:nvSpPr>
        <p:spPr bwMode="auto">
          <a:xfrm>
            <a:off x="2895600" y="4191000"/>
            <a:ext cx="12192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153" name="Text Box 10"/>
          <p:cNvSpPr txBox="1">
            <a:spLocks noChangeArrowheads="1"/>
          </p:cNvSpPr>
          <p:nvPr/>
        </p:nvSpPr>
        <p:spPr bwMode="auto">
          <a:xfrm>
            <a:off x="2971800" y="41910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00000"/>
                </a:solidFill>
                <a:latin typeface="Times New Roman" panose="02020603050405020304" pitchFamily="18" charset="0"/>
              </a:rPr>
              <a:t>3069</a:t>
            </a:r>
          </a:p>
        </p:txBody>
      </p:sp>
      <p:sp>
        <p:nvSpPr>
          <p:cNvPr id="154" name="Text Box 11"/>
          <p:cNvSpPr txBox="1">
            <a:spLocks noChangeArrowheads="1"/>
          </p:cNvSpPr>
          <p:nvPr/>
        </p:nvSpPr>
        <p:spPr bwMode="auto">
          <a:xfrm>
            <a:off x="5049982" y="2878571"/>
            <a:ext cx="1222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00000"/>
                </a:solidFill>
                <a:latin typeface="Times New Roman" panose="02020603050405020304" pitchFamily="18" charset="0"/>
              </a:rPr>
              <a:t>1810</a:t>
            </a:r>
          </a:p>
        </p:txBody>
      </p:sp>
      <p:sp>
        <p:nvSpPr>
          <p:cNvPr id="155" name="Text Box 12"/>
          <p:cNvSpPr txBox="1">
            <a:spLocks noChangeArrowheads="1"/>
          </p:cNvSpPr>
          <p:nvPr/>
        </p:nvSpPr>
        <p:spPr bwMode="auto">
          <a:xfrm>
            <a:off x="5698331" y="3487667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56" name="Text Box 13"/>
          <p:cNvSpPr txBox="1">
            <a:spLocks noChangeArrowheads="1"/>
          </p:cNvSpPr>
          <p:nvPr/>
        </p:nvSpPr>
        <p:spPr bwMode="auto">
          <a:xfrm>
            <a:off x="4824124" y="3505201"/>
            <a:ext cx="2563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7" name="Line 14"/>
          <p:cNvSpPr>
            <a:spLocks noChangeShapeType="1"/>
          </p:cNvSpPr>
          <p:nvPr/>
        </p:nvSpPr>
        <p:spPr bwMode="auto">
          <a:xfrm>
            <a:off x="5089669" y="4179892"/>
            <a:ext cx="11430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158" name="Text Box 15"/>
          <p:cNvSpPr txBox="1">
            <a:spLocks noChangeArrowheads="1"/>
          </p:cNvSpPr>
          <p:nvPr/>
        </p:nvSpPr>
        <p:spPr bwMode="auto">
          <a:xfrm>
            <a:off x="5179579" y="4226359"/>
            <a:ext cx="12261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9050</a:t>
            </a:r>
          </a:p>
        </p:txBody>
      </p:sp>
      <p:sp>
        <p:nvSpPr>
          <p:cNvPr id="159" name="Text Box 16"/>
          <p:cNvSpPr txBox="1">
            <a:spLocks noChangeArrowheads="1"/>
          </p:cNvSpPr>
          <p:nvPr/>
        </p:nvSpPr>
        <p:spPr bwMode="auto">
          <a:xfrm>
            <a:off x="7508153" y="2909888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1212</a:t>
            </a:r>
          </a:p>
        </p:txBody>
      </p:sp>
      <p:sp>
        <p:nvSpPr>
          <p:cNvPr id="160" name="Text Box 17"/>
          <p:cNvSpPr txBox="1">
            <a:spLocks noChangeArrowheads="1"/>
          </p:cNvSpPr>
          <p:nvPr/>
        </p:nvSpPr>
        <p:spPr bwMode="auto">
          <a:xfrm>
            <a:off x="8195974" y="3581400"/>
            <a:ext cx="3035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1" name="Text Box 18"/>
          <p:cNvSpPr txBox="1">
            <a:spLocks noChangeArrowheads="1"/>
          </p:cNvSpPr>
          <p:nvPr/>
        </p:nvSpPr>
        <p:spPr bwMode="auto">
          <a:xfrm>
            <a:off x="7127009" y="3448907"/>
            <a:ext cx="2493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2" name="Line 19"/>
          <p:cNvSpPr>
            <a:spLocks noChangeShapeType="1"/>
          </p:cNvSpPr>
          <p:nvPr/>
        </p:nvSpPr>
        <p:spPr bwMode="auto">
          <a:xfrm>
            <a:off x="7254876" y="4147346"/>
            <a:ext cx="12446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163" name="Text Box 20"/>
          <p:cNvSpPr txBox="1">
            <a:spLocks noChangeArrowheads="1"/>
          </p:cNvSpPr>
          <p:nvPr/>
        </p:nvSpPr>
        <p:spPr bwMode="auto">
          <a:xfrm>
            <a:off x="7508153" y="4179892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00000"/>
                </a:solidFill>
                <a:latin typeface="Times New Roman" panose="02020603050405020304" pitchFamily="18" charset="0"/>
              </a:rPr>
              <a:t>4848</a:t>
            </a:r>
          </a:p>
        </p:txBody>
      </p:sp>
      <p:sp>
        <p:nvSpPr>
          <p:cNvPr id="164" name="Text Box 21"/>
          <p:cNvSpPr txBox="1">
            <a:spLocks noChangeArrowheads="1"/>
          </p:cNvSpPr>
          <p:nvPr/>
        </p:nvSpPr>
        <p:spPr bwMode="auto">
          <a:xfrm>
            <a:off x="9910907" y="2992223"/>
            <a:ext cx="1222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2005</a:t>
            </a:r>
          </a:p>
        </p:txBody>
      </p:sp>
      <p:sp>
        <p:nvSpPr>
          <p:cNvPr id="165" name="Text Box 22"/>
          <p:cNvSpPr txBox="1">
            <a:spLocks noChangeArrowheads="1"/>
          </p:cNvSpPr>
          <p:nvPr/>
        </p:nvSpPr>
        <p:spPr bwMode="auto">
          <a:xfrm>
            <a:off x="10553700" y="3598502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6" name="Text Box 23"/>
          <p:cNvSpPr txBox="1">
            <a:spLocks noChangeArrowheads="1"/>
          </p:cNvSpPr>
          <p:nvPr/>
        </p:nvSpPr>
        <p:spPr bwMode="auto">
          <a:xfrm>
            <a:off x="9796174" y="356754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7" name="Line 24"/>
          <p:cNvSpPr>
            <a:spLocks noChangeShapeType="1"/>
          </p:cNvSpPr>
          <p:nvPr/>
        </p:nvSpPr>
        <p:spPr bwMode="auto">
          <a:xfrm>
            <a:off x="9796174" y="4298950"/>
            <a:ext cx="1295400" cy="0"/>
          </a:xfrm>
          <a:prstGeom prst="line">
            <a:avLst/>
          </a:prstGeom>
          <a:noFill/>
          <a:ln w="38100" cap="flat" cmpd="sng" algn="ctr">
            <a:solidFill>
              <a:srgbClr val="003366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kern="0">
              <a:solidFill>
                <a:srgbClr val="000000"/>
              </a:solidFill>
              <a:latin typeface="Tahoma"/>
              <a:cs typeface="Arial"/>
            </a:endParaRPr>
          </a:p>
        </p:txBody>
      </p:sp>
      <p:sp>
        <p:nvSpPr>
          <p:cNvPr id="168" name="Text Box 25"/>
          <p:cNvSpPr txBox="1">
            <a:spLocks noChangeArrowheads="1"/>
          </p:cNvSpPr>
          <p:nvPr/>
        </p:nvSpPr>
        <p:spPr bwMode="auto">
          <a:xfrm>
            <a:off x="9906000" y="429895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8020</a:t>
            </a:r>
          </a:p>
        </p:txBody>
      </p:sp>
    </p:spTree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  <p:bldP spid="150" grpId="0"/>
      <p:bldP spid="151" grpId="0"/>
      <p:bldP spid="153" grpId="0"/>
      <p:bldP spid="154" grpId="0"/>
      <p:bldP spid="155" grpId="0"/>
      <p:bldP spid="156" grpId="0"/>
      <p:bldP spid="158" grpId="0"/>
      <p:bldP spid="159" grpId="0"/>
      <p:bldP spid="160" grpId="0"/>
      <p:bldP spid="161" grpId="0"/>
      <p:bldP spid="163" grpId="0"/>
      <p:bldP spid="164" grpId="0"/>
      <p:bldP spid="165" grpId="0"/>
      <p:bldP spid="166" grpId="0"/>
      <p:bldP spid="1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2362200" y="152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2209800" y="381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8" name="Text Box 9"/>
          <p:cNvSpPr txBox="1">
            <a:spLocks noChangeArrowheads="1"/>
          </p:cNvSpPr>
          <p:nvPr/>
        </p:nvSpPr>
        <p:spPr bwMode="auto">
          <a:xfrm>
            <a:off x="457200" y="198437"/>
            <a:ext cx="10515600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Xây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bức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tường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1015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gạch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xây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4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bức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tường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gạch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99" name="Text Box 10"/>
          <p:cNvSpPr txBox="1">
            <a:spLocks noChangeArrowheads="1"/>
          </p:cNvSpPr>
          <p:nvPr/>
        </p:nvSpPr>
        <p:spPr bwMode="auto">
          <a:xfrm>
            <a:off x="685800" y="2152362"/>
            <a:ext cx="640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1015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endParaRPr lang="en-US" alt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 Box 11"/>
          <p:cNvSpPr txBox="1">
            <a:spLocks noChangeArrowheads="1"/>
          </p:cNvSpPr>
          <p:nvPr/>
        </p:nvSpPr>
        <p:spPr bwMode="auto">
          <a:xfrm>
            <a:off x="647700" y="2617021"/>
            <a:ext cx="6286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:  …..    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2" name="Text Box 13"/>
          <p:cNvSpPr txBox="1">
            <a:spLocks noChangeArrowheads="1"/>
          </p:cNvSpPr>
          <p:nvPr/>
        </p:nvSpPr>
        <p:spPr bwMode="auto">
          <a:xfrm>
            <a:off x="7467600" y="3398115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3200" b="1" u="sng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" name="Text Box 14"/>
          <p:cNvSpPr txBox="1">
            <a:spLocks noChangeArrowheads="1"/>
          </p:cNvSpPr>
          <p:nvPr/>
        </p:nvSpPr>
        <p:spPr bwMode="auto">
          <a:xfrm>
            <a:off x="4953000" y="4026242"/>
            <a:ext cx="70103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104" name="Text Box 15"/>
          <p:cNvSpPr txBox="1">
            <a:spLocks noChangeArrowheads="1"/>
          </p:cNvSpPr>
          <p:nvPr/>
        </p:nvSpPr>
        <p:spPr bwMode="auto">
          <a:xfrm>
            <a:off x="6096000" y="4709319"/>
            <a:ext cx="541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1015 x 4 = 4060 (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5" name="Text Box 16"/>
          <p:cNvSpPr txBox="1">
            <a:spLocks noChangeArrowheads="1"/>
          </p:cNvSpPr>
          <p:nvPr/>
        </p:nvSpPr>
        <p:spPr bwMode="auto">
          <a:xfrm>
            <a:off x="6858000" y="5337446"/>
            <a:ext cx="495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4060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endParaRPr lang="en-US" altLang="en-US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21" name="Text Box 18"/>
          <p:cNvSpPr txBox="1">
            <a:spLocks noChangeArrowheads="1"/>
          </p:cNvSpPr>
          <p:nvPr/>
        </p:nvSpPr>
        <p:spPr bwMode="auto">
          <a:xfrm>
            <a:off x="2536826" y="4525963"/>
            <a:ext cx="1501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" name="Text Box 25"/>
          <p:cNvSpPr txBox="1">
            <a:spLocks noChangeArrowheads="1"/>
          </p:cNvSpPr>
          <p:nvPr/>
        </p:nvSpPr>
        <p:spPr bwMode="auto">
          <a:xfrm>
            <a:off x="1066800" y="1637796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06794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/>
      <p:bldP spid="100" grpId="0"/>
      <p:bldP spid="102" grpId="0"/>
      <p:bldP spid="103" grpId="0"/>
      <p:bldP spid="104" grpId="0"/>
      <p:bldP spid="105" grpId="0"/>
      <p:bldP spid="1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2362200" y="152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2209800" y="381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6" name="Rectangle 17"/>
          <p:cNvSpPr>
            <a:spLocks noChangeArrowheads="1"/>
          </p:cNvSpPr>
          <p:nvPr/>
        </p:nvSpPr>
        <p:spPr bwMode="auto">
          <a:xfrm rot="10755844" flipV="1">
            <a:off x="708819" y="117904"/>
            <a:ext cx="365601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4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nhẩm</a:t>
            </a:r>
            <a:endParaRPr lang="en-US" altLang="en-US" sz="36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21" name="Text Box 18"/>
          <p:cNvSpPr txBox="1">
            <a:spLocks noChangeArrowheads="1"/>
          </p:cNvSpPr>
          <p:nvPr/>
        </p:nvSpPr>
        <p:spPr bwMode="auto">
          <a:xfrm>
            <a:off x="2536826" y="4525963"/>
            <a:ext cx="1501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8" name="Text Box 19"/>
          <p:cNvSpPr txBox="1">
            <a:spLocks noChangeArrowheads="1"/>
          </p:cNvSpPr>
          <p:nvPr/>
        </p:nvSpPr>
        <p:spPr bwMode="auto">
          <a:xfrm>
            <a:off x="900543" y="1406148"/>
            <a:ext cx="6186055" cy="584775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2000 x 3 = ? </a:t>
            </a:r>
          </a:p>
        </p:txBody>
      </p:sp>
      <p:sp>
        <p:nvSpPr>
          <p:cNvPr id="109" name="Text Box 20"/>
          <p:cNvSpPr txBox="1">
            <a:spLocks noChangeArrowheads="1"/>
          </p:cNvSpPr>
          <p:nvPr/>
        </p:nvSpPr>
        <p:spPr bwMode="auto">
          <a:xfrm>
            <a:off x="900544" y="1990923"/>
            <a:ext cx="4509655" cy="584775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</a:t>
            </a:r>
            <a:r>
              <a:rPr lang="en-US" altLang="en-US" sz="3200" dirty="0" err="1">
                <a:solidFill>
                  <a:srgbClr val="000000"/>
                </a:solidFill>
              </a:rPr>
              <a:t>ẩm</a:t>
            </a:r>
            <a:r>
              <a:rPr lang="en-US" altLang="en-US" sz="3200" dirty="0">
                <a:solidFill>
                  <a:srgbClr val="000000"/>
                </a:solidFill>
              </a:rPr>
              <a:t>: 2 </a:t>
            </a:r>
            <a:r>
              <a:rPr lang="en-US" altLang="en-US" sz="3200" dirty="0" err="1">
                <a:solidFill>
                  <a:srgbClr val="000000"/>
                </a:solidFill>
              </a:rPr>
              <a:t>nghìn</a:t>
            </a:r>
            <a:r>
              <a:rPr lang="en-US" altLang="en-US" sz="3200" dirty="0">
                <a:solidFill>
                  <a:srgbClr val="000000"/>
                </a:solidFill>
              </a:rPr>
              <a:t> x 3 = </a:t>
            </a:r>
            <a:endParaRPr lang="en-US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0" name="Text Box 21"/>
          <p:cNvSpPr txBox="1">
            <a:spLocks noChangeArrowheads="1"/>
          </p:cNvSpPr>
          <p:nvPr/>
        </p:nvSpPr>
        <p:spPr bwMode="auto">
          <a:xfrm>
            <a:off x="914398" y="2575698"/>
            <a:ext cx="6172201" cy="584775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3200" dirty="0" err="1">
                <a:solidFill>
                  <a:srgbClr val="000000"/>
                </a:solidFill>
              </a:rPr>
              <a:t>ậy</a:t>
            </a:r>
            <a:r>
              <a:rPr lang="en-US" altLang="en-US" sz="3200" dirty="0">
                <a:solidFill>
                  <a:srgbClr val="000000"/>
                </a:solidFill>
              </a:rPr>
              <a:t>: 2000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x 3 = 6000</a:t>
            </a:r>
          </a:p>
        </p:txBody>
      </p:sp>
      <p:sp>
        <p:nvSpPr>
          <p:cNvPr id="111" name="Text Box 22"/>
          <p:cNvSpPr txBox="1">
            <a:spLocks noChangeArrowheads="1"/>
          </p:cNvSpPr>
          <p:nvPr/>
        </p:nvSpPr>
        <p:spPr bwMode="auto">
          <a:xfrm>
            <a:off x="3958934" y="3368070"/>
            <a:ext cx="40544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 2000 x 2 =</a:t>
            </a:r>
          </a:p>
          <a:p>
            <a:pPr eaLnBrk="1" hangingPunct="1"/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4000 x 2 =</a:t>
            </a:r>
          </a:p>
          <a:p>
            <a:pPr eaLnBrk="1" hangingPunct="1"/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3000 x 2 =</a:t>
            </a:r>
            <a:endParaRPr lang="en-US" altLang="en-US" sz="3200" dirty="0">
              <a:solidFill>
                <a:srgbClr val="000000"/>
              </a:solidFill>
            </a:endParaRPr>
          </a:p>
        </p:txBody>
      </p:sp>
      <p:sp>
        <p:nvSpPr>
          <p:cNvPr id="113" name="Text Box 31"/>
          <p:cNvSpPr txBox="1">
            <a:spLocks noChangeArrowheads="1"/>
          </p:cNvSpPr>
          <p:nvPr/>
        </p:nvSpPr>
        <p:spPr bwMode="auto">
          <a:xfrm>
            <a:off x="4724400" y="1990923"/>
            <a:ext cx="2362198" cy="584775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00"/>
                </a:solidFill>
              </a:rPr>
              <a:t>6 </a:t>
            </a:r>
            <a:r>
              <a:rPr lang="en-US" altLang="en-US" sz="3200" dirty="0" err="1">
                <a:solidFill>
                  <a:srgbClr val="000000"/>
                </a:solidFill>
              </a:rPr>
              <a:t>nghìn</a:t>
            </a:r>
            <a:endParaRPr lang="en-US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" name="Text Box 32"/>
          <p:cNvSpPr txBox="1">
            <a:spLocks noChangeArrowheads="1"/>
          </p:cNvSpPr>
          <p:nvPr/>
        </p:nvSpPr>
        <p:spPr bwMode="auto">
          <a:xfrm>
            <a:off x="6324600" y="3297704"/>
            <a:ext cx="2286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4000</a:t>
            </a:r>
          </a:p>
        </p:txBody>
      </p:sp>
      <p:sp>
        <p:nvSpPr>
          <p:cNvPr id="115" name="Text Box 33"/>
          <p:cNvSpPr txBox="1">
            <a:spLocks noChangeArrowheads="1"/>
          </p:cNvSpPr>
          <p:nvPr/>
        </p:nvSpPr>
        <p:spPr bwMode="auto">
          <a:xfrm>
            <a:off x="6477000" y="3828466"/>
            <a:ext cx="2286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8000</a:t>
            </a:r>
          </a:p>
        </p:txBody>
      </p:sp>
      <p:sp>
        <p:nvSpPr>
          <p:cNvPr id="116" name="Text Box 34"/>
          <p:cNvSpPr txBox="1">
            <a:spLocks noChangeArrowheads="1"/>
          </p:cNvSpPr>
          <p:nvPr/>
        </p:nvSpPr>
        <p:spPr bwMode="auto">
          <a:xfrm>
            <a:off x="6352309" y="4316350"/>
            <a:ext cx="2286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6000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8" grpId="0" animBg="1"/>
      <p:bldP spid="109" grpId="0" animBg="1"/>
      <p:bldP spid="110" grpId="0" animBg="1"/>
      <p:bldP spid="111" grpId="0"/>
      <p:bldP spid="113" grpId="0" animBg="1"/>
      <p:bldP spid="114" grpId="0"/>
      <p:bldP spid="115" grpId="0"/>
      <p:bldP spid="1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676400" y="1676400"/>
            <a:ext cx="243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u="sng">
                <a:solidFill>
                  <a:srgbClr val="FF00FF"/>
                </a:solidFill>
                <a:cs typeface="Times New Roman" panose="02020603050405020304" pitchFamily="18" charset="0"/>
              </a:rPr>
              <a:t>Bài 2</a:t>
            </a:r>
            <a:r>
              <a:rPr lang="en-US" altLang="en-US" b="1">
                <a:solidFill>
                  <a:srgbClr val="FF00FF"/>
                </a:solidFill>
                <a:cs typeface="Times New Roman" panose="02020603050405020304" pitchFamily="18" charset="0"/>
              </a:rPr>
              <a:t>: Số ?</a:t>
            </a:r>
            <a:r>
              <a:rPr lang="en-US" altLang="en-US" sz="2400">
                <a:solidFill>
                  <a:srgbClr val="FF00FF"/>
                </a:solidFill>
                <a:cs typeface="Times New Roman" panose="02020603050405020304" pitchFamily="18" charset="0"/>
              </a:rPr>
              <a:t>                 </a:t>
            </a:r>
            <a:endParaRPr lang="en-US" altLang="en-US" b="1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8435" name="Text Box 8"/>
          <p:cNvSpPr txBox="1">
            <a:spLocks noChangeArrowheads="1"/>
          </p:cNvSpPr>
          <p:nvPr/>
        </p:nvSpPr>
        <p:spPr bwMode="auto">
          <a:xfrm>
            <a:off x="1981200" y="3028951"/>
            <a:ext cx="822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31132" name="Group 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23796305"/>
              </p:ext>
            </p:extLst>
          </p:nvPr>
        </p:nvGraphicFramePr>
        <p:xfrm>
          <a:off x="1752600" y="2381250"/>
          <a:ext cx="8763000" cy="1792288"/>
        </p:xfrm>
        <a:graphic>
          <a:graphicData uri="http://schemas.openxmlformats.org/drawingml/2006/table">
            <a:tbl>
              <a:tblPr/>
              <a:tblGrid>
                <a:gridCol w="2252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bị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chia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423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chia</a:t>
                      </a: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Thương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8" marB="342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141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2401</a:t>
                      </a: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8" marB="342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1135" name="Picture 63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0144">
            <a:off x="1768476" y="4279900"/>
            <a:ext cx="136207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137" name="AutoShape 65"/>
          <p:cNvSpPr>
            <a:spLocks noChangeArrowheads="1"/>
          </p:cNvSpPr>
          <p:nvPr/>
        </p:nvSpPr>
        <p:spPr bwMode="auto">
          <a:xfrm>
            <a:off x="3429000" y="4629150"/>
            <a:ext cx="4953000" cy="1028700"/>
          </a:xfrm>
          <a:prstGeom prst="wedgeRoundRectCallout">
            <a:avLst>
              <a:gd name="adj1" fmla="val -47611"/>
              <a:gd name="adj2" fmla="val -11111"/>
              <a:gd name="adj3" fmla="val 16667"/>
            </a:avLst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131138" name="Text Box 66"/>
          <p:cNvSpPr txBox="1">
            <a:spLocks noChangeArrowheads="1"/>
          </p:cNvSpPr>
          <p:nvPr/>
        </p:nvSpPr>
        <p:spPr bwMode="auto">
          <a:xfrm>
            <a:off x="3657600" y="4872038"/>
            <a:ext cx="472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FF00FF"/>
                </a:solidFill>
                <a:latin typeface="Arial" panose="020B0604020202020204" pitchFamily="34" charset="0"/>
              </a:rPr>
              <a:t>Bài 2 yêu cầu chúng ta làm gì?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752600" y="990600"/>
            <a:ext cx="8763000" cy="584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r>
              <a:rPr lang="en-US" sz="3200" b="1" dirty="0">
                <a:solidFill>
                  <a:srgbClr val="FF0000"/>
                </a:solidFill>
              </a:rPr>
              <a:t>/114</a:t>
            </a:r>
          </a:p>
        </p:txBody>
      </p:sp>
      <p:pic>
        <p:nvPicPr>
          <p:cNvPr id="13" name="Picture 4" descr="0F917B4CD3754ECA9C488848EFED51E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00200" y="4114800"/>
            <a:ext cx="1219200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124200" y="4684713"/>
            <a:ext cx="3276600" cy="1384300"/>
          </a:xfrm>
          <a:prstGeom prst="rect">
            <a:avLst/>
          </a:prstGeom>
          <a:solidFill>
            <a:srgbClr val="CCCCFF"/>
          </a:solidFill>
          <a:ln w="57150" cmpd="thinThick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Muốn tìm thương ta phải làm thế nào?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858000" y="4672013"/>
            <a:ext cx="3276600" cy="1384300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FF"/>
                </a:solidFill>
                <a:latin typeface="Arial" panose="020B0604020202020204" pitchFamily="34" charset="0"/>
              </a:rPr>
              <a:t>Muốn tìm số bị chia ta phải làm thế nào?</a:t>
            </a: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4419600" y="3581400"/>
            <a:ext cx="91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141</a:t>
            </a: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6019800" y="2362200"/>
            <a:ext cx="91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423</a:t>
            </a:r>
          </a:p>
        </p:txBody>
      </p: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7620000" y="2362200"/>
            <a:ext cx="121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9604</a:t>
            </a:r>
          </a:p>
        </p:txBody>
      </p:sp>
    </p:spTree>
    <p:extLst>
      <p:ext uri="{BB962C8B-B14F-4D97-AF65-F5344CB8AC3E}">
        <p14:creationId xmlns:p14="http://schemas.microsoft.com/office/powerpoint/2010/main" val="150835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2325E-6 L 0.45833 -0.0043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833 -0.00432 L 0.65 -0.0043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 -0.00432 L 0.81667 -0.0043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37" grpId="0"/>
      <p:bldP spid="131138" grpId="0"/>
      <p:bldP spid="14" grpId="0" animBg="1"/>
      <p:bldP spid="14" grpId="1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518</TotalTime>
  <Words>439</Words>
  <Application>Microsoft Office PowerPoint</Application>
  <PresentationFormat>Widescreen</PresentationFormat>
  <Paragraphs>118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HP001 4 hàng</vt:lpstr>
      <vt:lpstr>Tahoma</vt:lpstr>
      <vt:lpstr>Times New Roman</vt:lpstr>
      <vt:lpstr>Wingdings</vt:lpstr>
      <vt:lpstr>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Tel/Fax: 033.6258.085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Cty TNHH TM &amp; XNK Thiên An</dc:creator>
  <cp:lastModifiedBy>DELL</cp:lastModifiedBy>
  <cp:revision>50</cp:revision>
  <dcterms:created xsi:type="dcterms:W3CDTF">2012-02-08T05:48:11Z</dcterms:created>
  <dcterms:modified xsi:type="dcterms:W3CDTF">2022-02-13T23:42:45Z</dcterms:modified>
</cp:coreProperties>
</file>