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0" r:id="rId3"/>
    <p:sldId id="292" r:id="rId4"/>
    <p:sldId id="258" r:id="rId5"/>
    <p:sldId id="259" r:id="rId6"/>
    <p:sldId id="260" r:id="rId7"/>
    <p:sldId id="269" r:id="rId8"/>
    <p:sldId id="293" r:id="rId9"/>
    <p:sldId id="294" r:id="rId10"/>
    <p:sldId id="295" r:id="rId11"/>
    <p:sldId id="298" r:id="rId12"/>
    <p:sldId id="30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E38"/>
    <a:srgbClr val="FF66FF"/>
    <a:srgbClr val="CC0000"/>
    <a:srgbClr val="FFFF99"/>
    <a:srgbClr val="0000FF"/>
    <a:srgbClr val="9900CC"/>
    <a:srgbClr val="FFFF00"/>
    <a:srgbClr val="DAE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9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254D3-0ABE-4489-B781-E94C2B569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743D-E195-4A8D-8FC0-3624BD99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6F924-A04C-4663-B7FB-DEE4E345F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6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90700-13A9-4472-98BB-D3B6F7992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82E31-FC10-46F3-BAED-B6773D544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10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2D4C-55AE-4223-A058-7B7562502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8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691E-2553-47D9-838F-2C66F7423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0832-E42A-41DC-BCD9-4B42A29AA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3CDD-3E6B-427C-89B0-0EE2B5E12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ABA7-CD3C-4E60-BD81-687BA18A1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2F05C-C5B3-4DDE-BBE7-7BD6BD3AD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FEB9A-AAA3-4B9D-8E55-A8853C1EF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826A-5C75-4BF5-8E77-CD9E7B8CF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4EB7A-32EB-4604-BF70-BD1A323242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Arial" charset="0"/>
              </a:rPr>
              <a:t>www.themegallery.com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7251" y="838269"/>
            <a:ext cx="668655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-  NĂM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107</a:t>
            </a:r>
            <a:r>
              <a:rPr lang="en-US" sz="6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ANDL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248275"/>
            <a:ext cx="2228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1274401755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7924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        </a:t>
            </a:r>
            <a:endParaRPr lang="en-US" altLang="en-US" sz="32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800" y="2735263"/>
            <a:ext cx="83058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4582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aphicFrame>
        <p:nvGraphicFramePr>
          <p:cNvPr id="37929" name="Group 41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534400" cy="3924302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3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                   Có 12 tháng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Tháng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Tháng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Tháng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Tháng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04800" y="762000"/>
            <a:ext cx="883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                 Một năm có bao nhiêu tháng?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                 Đó là những tháng nào?</a:t>
            </a:r>
          </a:p>
        </p:txBody>
      </p:sp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5638800" y="1600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37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4288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wend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95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355" y="1676400"/>
            <a:ext cx="8269046" cy="1223665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THÚC!</a:t>
            </a:r>
          </a:p>
        </p:txBody>
      </p:sp>
    </p:spTree>
    <p:extLst>
      <p:ext uri="{BB962C8B-B14F-4D97-AF65-F5344CB8AC3E}">
        <p14:creationId xmlns:p14="http://schemas.microsoft.com/office/powerpoint/2010/main" val="1671023790"/>
      </p:ext>
    </p:extLst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3200" b="1" i="1" u="sng">
                <a:solidFill>
                  <a:schemeClr val="accent2"/>
                </a:solidFill>
              </a:rPr>
              <a:t> Xem tờ lịch năm 2020 và xếp tên tháng vào ô có số ngày phù hợp :</a:t>
            </a:r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/>
        </p:nvGraphicFramePr>
        <p:xfrm>
          <a:off x="381000" y="3276600"/>
          <a:ext cx="8305800" cy="3505201"/>
        </p:xfrm>
        <a:graphic>
          <a:graphicData uri="http://schemas.openxmlformats.org/drawingml/2006/table">
            <a:tbl>
              <a:tblPr/>
              <a:tblGrid>
                <a:gridCol w="411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 có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ngày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 có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ngày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7620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1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5146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2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60198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4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267200" y="12954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3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7620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5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5146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6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60198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8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4267200" y="19050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7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762000" y="25146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9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2514600" y="25146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10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019800" y="25146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12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4267200" y="2514600"/>
            <a:ext cx="1600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Tháng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42084 0.465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2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69 L 0.24583 0.4671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3009 L -0.60208 0.474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2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2546 L 0.42118 0.458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241 L -0.00417 0.3879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426 L 0.24097 0.4564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2778 L -0.15729 0.5388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3704 L -0.02569 0.3703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1111 L 0.43403 0.444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3704 L -0.19723 0.3703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3472 L -0.1559 0.5236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2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1"/>
                  </p:tgtEl>
                </p:cond>
              </p:nextCondLst>
            </p:seq>
          </p:childTnLst>
        </p:cTn>
      </p:par>
    </p:tnLst>
    <p:bldLst>
      <p:bldP spid="263181" grpId="0"/>
      <p:bldP spid="29731" grpId="0" animBg="1"/>
      <p:bldP spid="29731" grpId="1" animBg="1"/>
      <p:bldP spid="29732" grpId="0" animBg="1"/>
      <p:bldP spid="29732" grpId="1" animBg="1"/>
      <p:bldP spid="29733" grpId="0" animBg="1"/>
      <p:bldP spid="29733" grpId="1" animBg="1"/>
      <p:bldP spid="29734" grpId="0" animBg="1"/>
      <p:bldP spid="29734" grpId="1" animBg="1"/>
      <p:bldP spid="29735" grpId="0" animBg="1"/>
      <p:bldP spid="29735" grpId="1" animBg="1"/>
      <p:bldP spid="29736" grpId="0" animBg="1"/>
      <p:bldP spid="29736" grpId="1" animBg="1"/>
      <p:bldP spid="29737" grpId="0" animBg="1"/>
      <p:bldP spid="29737" grpId="1" animBg="1"/>
      <p:bldP spid="29738" grpId="0" animBg="1"/>
      <p:bldP spid="29738" grpId="1" animBg="1"/>
      <p:bldP spid="29739" grpId="0" animBg="1"/>
      <p:bldP spid="29739" grpId="1" animBg="1"/>
      <p:bldP spid="29740" grpId="0" animBg="1"/>
      <p:bldP spid="29740" grpId="1" animBg="1"/>
      <p:bldP spid="29741" grpId="0" animBg="1"/>
      <p:bldP spid="29741" grpId="1" animBg="1"/>
      <p:bldP spid="29742" grpId="0" animBg="1"/>
      <p:bldP spid="297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400" b="1" i="1" u="sng">
                <a:solidFill>
                  <a:srgbClr val="0000FF"/>
                </a:solidFill>
              </a:rPr>
              <a:t>Đây là tờ lịch tháng 1, tháng 2, tháng 3 năm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74944"/>
          <a:stretch/>
        </p:blipFill>
        <p:spPr bwMode="auto">
          <a:xfrm>
            <a:off x="299110" y="1447799"/>
            <a:ext cx="8616290" cy="297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28800" y="6238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 i="1" u="sng"/>
              <a:t>Xem tờ lịch tháng 2 rồi cho biết :</a:t>
            </a:r>
          </a:p>
        </p:txBody>
      </p:sp>
      <p:sp>
        <p:nvSpPr>
          <p:cNvPr id="2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4480778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Ngày 3 tháng 2 là thứ mấy ?</a:t>
            </a:r>
          </a:p>
        </p:txBody>
      </p:sp>
      <p:pic>
        <p:nvPicPr>
          <p:cNvPr id="4158" name="Picture 62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-643" r="33414" b="75445"/>
          <a:stretch/>
        </p:blipFill>
        <p:spPr bwMode="auto">
          <a:xfrm>
            <a:off x="2860431" y="1254369"/>
            <a:ext cx="3387969" cy="33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295400" y="4979007"/>
            <a:ext cx="601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Tháng 2 có mấy ngày thứ bảy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81125" y="5164749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Ngày 8 tháng 3 là thứ mấy ?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781425" y="3886200"/>
            <a:ext cx="60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200" b="1">
              <a:solidFill>
                <a:srgbClr val="CC0000"/>
              </a:solidFill>
            </a:endParaRPr>
          </a:p>
        </p:txBody>
      </p:sp>
      <p:sp>
        <p:nvSpPr>
          <p:cNvPr id="3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Ngày đầu tiên của tháng 3 là thứ mấy ?</a:t>
            </a:r>
          </a:p>
        </p:txBody>
      </p:sp>
      <p:sp>
        <p:nvSpPr>
          <p:cNvPr id="5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9286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 i="1" u="sng"/>
              <a:t>Xem tờ lịch tháng 3 rồi cho biết 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r="1629" b="74944"/>
          <a:stretch/>
        </p:blipFill>
        <p:spPr bwMode="auto">
          <a:xfrm>
            <a:off x="2667000" y="1447800"/>
            <a:ext cx="3209106" cy="342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6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mph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 build="allAtOnce"/>
      <p:bldP spid="5189" grpId="0" build="allAtOnce"/>
      <p:bldP spid="5189" grpId="1" build="allAtOnce"/>
      <p:bldP spid="3" grpId="0"/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5152670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Ngày cuối cùng của tháng 1 là thứ mấy ?</a:t>
            </a:r>
          </a:p>
        </p:txBody>
      </p:sp>
      <p:sp>
        <p:nvSpPr>
          <p:cNvPr id="3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7762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 i="1" u="sng" dirty="0" err="1"/>
              <a:t>Xem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tờ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lịch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tháng</a:t>
            </a:r>
            <a:r>
              <a:rPr lang="en-US" sz="2800" b="1" i="1" u="sng" dirty="0"/>
              <a:t> 1 </a:t>
            </a:r>
            <a:r>
              <a:rPr lang="en-US" sz="2800" b="1" i="1" u="sng" dirty="0" err="1"/>
              <a:t>rồi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cho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biết</a:t>
            </a:r>
            <a:r>
              <a:rPr lang="en-US" sz="2800" b="1" i="1" u="sng" dirty="0"/>
              <a:t> 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7" b="74944"/>
          <a:stretch/>
        </p:blipFill>
        <p:spPr bwMode="auto">
          <a:xfrm>
            <a:off x="2116187" y="1359877"/>
            <a:ext cx="3827413" cy="40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49569" y="5671782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Thứ hai đầu tiên của tháng 1 là ngày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1690688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Thứ hai đầu tiên của năm 2020 là ngày nào ?</a:t>
            </a:r>
          </a:p>
        </p:txBody>
      </p:sp>
      <p:pic>
        <p:nvPicPr>
          <p:cNvPr id="15481" name="Picture 121" descr="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2147888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>
                <a:solidFill>
                  <a:srgbClr val="CC0000"/>
                </a:solidFill>
              </a:rPr>
              <a:t>Thứ hai đầu tiên của năm 2020 là ngày </a:t>
            </a:r>
            <a:r>
              <a:rPr lang="en-US" sz="2800" b="1">
                <a:solidFill>
                  <a:srgbClr val="0000FF"/>
                </a:solidFill>
              </a:rPr>
              <a:t>6 tháng 1.</a:t>
            </a:r>
            <a:endParaRPr lang="en-US" sz="2800" b="1">
              <a:solidFill>
                <a:srgbClr val="CC0000"/>
              </a:solidFill>
            </a:endParaRPr>
          </a:p>
        </p:txBody>
      </p:sp>
      <p:sp>
        <p:nvSpPr>
          <p:cNvPr id="15483" name="AutoShape 123"/>
          <p:cNvSpPr>
            <a:spLocks noChangeArrowheads="1"/>
          </p:cNvSpPr>
          <p:nvPr/>
        </p:nvSpPr>
        <p:spPr bwMode="auto">
          <a:xfrm>
            <a:off x="381000" y="2286000"/>
            <a:ext cx="609600" cy="2286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2986088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Thứ hai cuối cùng của năm 2020 là ngày nào ?</a:t>
            </a:r>
          </a:p>
        </p:txBody>
      </p:sp>
      <p:sp>
        <p:nvSpPr>
          <p:cNvPr id="4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3443288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>
                <a:solidFill>
                  <a:srgbClr val="CC0000"/>
                </a:solidFill>
              </a:rPr>
              <a:t>Thứ hai cuối cùng của năm 2020 là ngày </a:t>
            </a:r>
            <a:r>
              <a:rPr lang="en-US" sz="2800" b="1">
                <a:solidFill>
                  <a:srgbClr val="0000FF"/>
                </a:solidFill>
              </a:rPr>
              <a:t>28 tháng 12</a:t>
            </a:r>
            <a:r>
              <a:rPr lang="en-US" sz="2800" b="1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15486" name="AutoShape 126"/>
          <p:cNvSpPr>
            <a:spLocks noChangeArrowheads="1"/>
          </p:cNvSpPr>
          <p:nvPr/>
        </p:nvSpPr>
        <p:spPr bwMode="auto">
          <a:xfrm>
            <a:off x="381000" y="3581400"/>
            <a:ext cx="609600" cy="2286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415925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/>
              <a:t>Các ngày chủ nhật trong tháng 10 là những ngày nào ?</a:t>
            </a:r>
          </a:p>
        </p:txBody>
      </p:sp>
      <p:sp>
        <p:nvSpPr>
          <p:cNvPr id="6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499745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 dirty="0" err="1">
                <a:solidFill>
                  <a:srgbClr val="CC0000"/>
                </a:solidFill>
              </a:rPr>
              <a:t>Các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ngày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chủ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nhật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trong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tháng</a:t>
            </a:r>
            <a:r>
              <a:rPr lang="en-US" sz="2800" b="1" dirty="0">
                <a:solidFill>
                  <a:srgbClr val="CC0000"/>
                </a:solidFill>
              </a:rPr>
              <a:t> 10 </a:t>
            </a:r>
            <a:r>
              <a:rPr lang="en-US" sz="2800" b="1" dirty="0" err="1">
                <a:solidFill>
                  <a:srgbClr val="CC0000"/>
                </a:solidFill>
              </a:rPr>
              <a:t>là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những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ngày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>
                <a:solidFill>
                  <a:srgbClr val="CC0000"/>
                </a:solidFill>
              </a:rPr>
              <a:t>: </a:t>
            </a:r>
            <a:r>
              <a:rPr lang="en-US" sz="2800" b="1">
                <a:solidFill>
                  <a:srgbClr val="0000FF"/>
                </a:solidFill>
              </a:rPr>
              <a:t>4, 11, 18, 25</a:t>
            </a:r>
            <a:r>
              <a:rPr lang="en-US" sz="2800" b="1">
                <a:solidFill>
                  <a:srgbClr val="CC0000"/>
                </a:solidFill>
              </a:rPr>
              <a:t>.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15489" name="AutoShape 129"/>
          <p:cNvSpPr>
            <a:spLocks noChangeArrowheads="1"/>
          </p:cNvSpPr>
          <p:nvPr/>
        </p:nvSpPr>
        <p:spPr bwMode="auto">
          <a:xfrm>
            <a:off x="381000" y="5181600"/>
            <a:ext cx="609600" cy="2286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8524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en-US" sz="2800" b="1" i="1" u="sng"/>
              <a:t>Xem lịch năm 2020 rồi cho biết :</a:t>
            </a:r>
          </a:p>
        </p:txBody>
      </p:sp>
    </p:spTree>
  </p:cSld>
  <p:clrMapOvr>
    <a:masterClrMapping/>
  </p:clrMapOvr>
  <p:transition>
    <p:cover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  <p:bldP spid="2" grpId="0"/>
      <p:bldP spid="15483" grpId="0" animBg="1"/>
      <p:bldP spid="3" grpId="0"/>
      <p:bldP spid="4" grpId="0"/>
      <p:bldP spid="15486" grpId="0" animBg="1"/>
      <p:bldP spid="5" grpId="0"/>
      <p:bldP spid="6" grpId="0"/>
      <p:bldP spid="1548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0" y="2209800"/>
            <a:ext cx="83058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82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647700" y="1638300"/>
            <a:ext cx="75438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1:   Tháng này là tháng mấy 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         Tháng sau là tháng mấy 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2: Tháng 1 có bao nhiêu ngày ?</a:t>
            </a:r>
            <a:r>
              <a:rPr lang="en-US" altLang="en-US" sz="24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3: Tháng 3 có bao nhiêu ngày ?</a:t>
            </a:r>
            <a:r>
              <a:rPr lang="en-US" altLang="en-US" sz="24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4: Tháng 6 có bao nhiêu ngày ?</a:t>
            </a:r>
            <a:r>
              <a:rPr lang="en-US" altLang="en-US" sz="24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5: Tháng 7 có bao nhiêu ngày ?</a:t>
            </a:r>
            <a:r>
              <a:rPr lang="en-US" altLang="en-US" sz="24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6: Tháng 10 có bao nhiêu ngày ?</a:t>
            </a:r>
            <a:r>
              <a:rPr lang="en-US" altLang="en-US" sz="24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Câu 7: Tháng 11 có bao nhiêu ngày ?</a:t>
            </a:r>
            <a:r>
              <a:rPr lang="en-US" altLang="en-US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57200" y="990600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>
                <a:solidFill>
                  <a:srgbClr val="0000FF"/>
                </a:solidFill>
              </a:rPr>
              <a:t>Bài</a:t>
            </a:r>
            <a:r>
              <a:rPr lang="en-US" altLang="en-US" u="sng" dirty="0">
                <a:solidFill>
                  <a:srgbClr val="0000FF"/>
                </a:solidFill>
              </a:rPr>
              <a:t> 1</a:t>
            </a:r>
            <a:r>
              <a:rPr lang="en-US" altLang="en-US" dirty="0">
                <a:solidFill>
                  <a:srgbClr val="0000FF"/>
                </a:solidFill>
              </a:rPr>
              <a:t>: </a:t>
            </a:r>
            <a:r>
              <a:rPr lang="en-US" altLang="en-US" dirty="0" err="1">
                <a:solidFill>
                  <a:srgbClr val="0000FF"/>
                </a:solidFill>
              </a:rPr>
              <a:t>Trả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lời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câu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hỏi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sau</a:t>
            </a:r>
            <a:r>
              <a:rPr lang="en-US" altLang="en-US" dirty="0"/>
              <a:t>:</a:t>
            </a:r>
          </a:p>
        </p:txBody>
      </p:sp>
      <p:sp>
        <p:nvSpPr>
          <p:cNvPr id="26699" name="Text Box 75"/>
          <p:cNvSpPr txBox="1">
            <a:spLocks noChangeArrowheads="1"/>
          </p:cNvSpPr>
          <p:nvPr/>
        </p:nvSpPr>
        <p:spPr bwMode="auto">
          <a:xfrm>
            <a:off x="6762750" y="1676400"/>
            <a:ext cx="2286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Tháng</a:t>
            </a:r>
            <a:r>
              <a:rPr lang="en-US" altLang="en-US" sz="2400" b="1" dirty="0">
                <a:solidFill>
                  <a:srgbClr val="FF00FF"/>
                </a:solidFill>
              </a:rPr>
              <a:t> 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Tháng</a:t>
            </a:r>
            <a:r>
              <a:rPr lang="en-US" altLang="en-US" sz="2400" b="1" dirty="0">
                <a:solidFill>
                  <a:srgbClr val="FF00FF"/>
                </a:solidFill>
              </a:rPr>
              <a:t> 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Có</a:t>
            </a:r>
            <a:r>
              <a:rPr lang="en-US" altLang="en-US" sz="2400" b="1" dirty="0">
                <a:solidFill>
                  <a:srgbClr val="FF00FF"/>
                </a:solidFill>
              </a:rPr>
              <a:t> 31 </a:t>
            </a:r>
            <a:r>
              <a:rPr lang="en-US" altLang="en-US" sz="2400" b="1" dirty="0" err="1">
                <a:solidFill>
                  <a:srgbClr val="FF00FF"/>
                </a:solidFill>
              </a:rPr>
              <a:t>ngày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Có</a:t>
            </a:r>
            <a:r>
              <a:rPr lang="en-US" altLang="en-US" sz="2400" b="1" dirty="0">
                <a:solidFill>
                  <a:srgbClr val="FF00FF"/>
                </a:solidFill>
              </a:rPr>
              <a:t> 31 </a:t>
            </a:r>
            <a:r>
              <a:rPr lang="en-US" altLang="en-US" sz="2400" b="1" dirty="0" err="1">
                <a:solidFill>
                  <a:srgbClr val="FF00FF"/>
                </a:solidFill>
              </a:rPr>
              <a:t>ngày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Có</a:t>
            </a:r>
            <a:r>
              <a:rPr lang="en-US" altLang="en-US" sz="2400" b="1" dirty="0">
                <a:solidFill>
                  <a:srgbClr val="FF00FF"/>
                </a:solidFill>
              </a:rPr>
              <a:t> 30 </a:t>
            </a:r>
            <a:r>
              <a:rPr lang="en-US" altLang="en-US" sz="2400" b="1" dirty="0" err="1">
                <a:solidFill>
                  <a:srgbClr val="FF00FF"/>
                </a:solidFill>
              </a:rPr>
              <a:t>ngày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Có</a:t>
            </a:r>
            <a:r>
              <a:rPr lang="en-US" altLang="en-US" sz="2400" b="1" dirty="0">
                <a:solidFill>
                  <a:srgbClr val="FF00FF"/>
                </a:solidFill>
              </a:rPr>
              <a:t> 31 </a:t>
            </a:r>
            <a:r>
              <a:rPr lang="en-US" altLang="en-US" sz="2400" b="1" dirty="0" err="1">
                <a:solidFill>
                  <a:srgbClr val="FF00FF"/>
                </a:solidFill>
              </a:rPr>
              <a:t>ngày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Có</a:t>
            </a:r>
            <a:r>
              <a:rPr lang="en-US" altLang="en-US" sz="2400" b="1" dirty="0">
                <a:solidFill>
                  <a:srgbClr val="FF00FF"/>
                </a:solidFill>
              </a:rPr>
              <a:t> 31 </a:t>
            </a:r>
            <a:r>
              <a:rPr lang="en-US" altLang="en-US" sz="2400" b="1" dirty="0" err="1">
                <a:solidFill>
                  <a:srgbClr val="FF00FF"/>
                </a:solidFill>
              </a:rPr>
              <a:t>ngày</a:t>
            </a:r>
            <a:endParaRPr lang="en-US" altLang="en-US" sz="2400" b="1" dirty="0">
              <a:solidFill>
                <a:srgbClr val="FF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FF"/>
                </a:solidFill>
              </a:rPr>
              <a:t>Có</a:t>
            </a:r>
            <a:r>
              <a:rPr lang="en-US" altLang="en-US" sz="2400" b="1" dirty="0">
                <a:solidFill>
                  <a:srgbClr val="FF00FF"/>
                </a:solidFill>
              </a:rPr>
              <a:t> 30 </a:t>
            </a:r>
            <a:r>
              <a:rPr lang="en-US" altLang="en-US" sz="2400" b="1" dirty="0" err="1">
                <a:solidFill>
                  <a:srgbClr val="FF00FF"/>
                </a:solidFill>
              </a:rPr>
              <a:t>ngày</a:t>
            </a:r>
            <a:endParaRPr lang="en-US" alt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573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5" grpId="0"/>
      <p:bldP spid="266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3058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0" y="4114800"/>
            <a:ext cx="7467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</a:rPr>
              <a:t> 19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</a:rPr>
              <a:t> 8 </a:t>
            </a:r>
            <a:r>
              <a:rPr lang="en-US" altLang="en-US" sz="2400" b="1" err="1">
                <a:solidFill>
                  <a:srgbClr val="0000FF"/>
                </a:solidFill>
              </a:rPr>
              <a:t>là</a:t>
            </a:r>
            <a:r>
              <a:rPr lang="en-US" altLang="en-US" sz="2400" b="1">
                <a:solidFill>
                  <a:srgbClr val="0000FF"/>
                </a:solidFill>
              </a:rPr>
              <a:t> thứ tư.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cuối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</a:rPr>
              <a:t> 8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err="1">
                <a:solidFill>
                  <a:srgbClr val="0000FF"/>
                </a:solidFill>
              </a:rPr>
              <a:t>thứ</a:t>
            </a:r>
            <a:r>
              <a:rPr lang="en-US" altLang="en-US" sz="2400" b="1">
                <a:solidFill>
                  <a:srgbClr val="0000FF"/>
                </a:solidFill>
              </a:rPr>
              <a:t> hai.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</a:rPr>
              <a:t> 8 </a:t>
            </a:r>
            <a:r>
              <a:rPr lang="en-US" altLang="en-US" sz="2400" b="1" err="1">
                <a:solidFill>
                  <a:srgbClr val="0000FF"/>
                </a:solidFill>
              </a:rPr>
              <a:t>có</a:t>
            </a:r>
            <a:r>
              <a:rPr lang="en-US" altLang="en-US" sz="2400" b="1">
                <a:solidFill>
                  <a:srgbClr val="0000FF"/>
                </a:solidFill>
              </a:rPr>
              <a:t> 5 ngày </a:t>
            </a:r>
            <a:r>
              <a:rPr lang="en-US" altLang="en-US" sz="2400" b="1" err="1">
                <a:solidFill>
                  <a:srgbClr val="0000FF"/>
                </a:solidFill>
              </a:rPr>
              <a:t>chủ</a:t>
            </a:r>
            <a:r>
              <a:rPr lang="en-US" altLang="en-US" sz="2400" b="1">
                <a:solidFill>
                  <a:srgbClr val="0000FF"/>
                </a:solidFill>
              </a:rPr>
              <a:t> nhật.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Chủ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nhật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cuối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</a:rPr>
              <a:t> 8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err="1">
                <a:solidFill>
                  <a:srgbClr val="0000FF"/>
                </a:solidFill>
              </a:rPr>
              <a:t>ngày</a:t>
            </a:r>
            <a:r>
              <a:rPr lang="en-US" altLang="en-US" sz="2400" b="1">
                <a:solidFill>
                  <a:srgbClr val="0000FF"/>
                </a:solidFill>
              </a:rPr>
              <a:t> 30.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355" name="Text Box 71"/>
          <p:cNvSpPr txBox="1">
            <a:spLocks noChangeArrowheads="1"/>
          </p:cNvSpPr>
          <p:nvPr/>
        </p:nvSpPr>
        <p:spPr bwMode="auto">
          <a:xfrm>
            <a:off x="4572000" y="4114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48969" r="33530" b="25516"/>
          <a:stretch/>
        </p:blipFill>
        <p:spPr bwMode="auto">
          <a:xfrm>
            <a:off x="2647951" y="588812"/>
            <a:ext cx="3657599" cy="36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04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Bài 2. Đây là tờ lịch tháng 8 năm 2020: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301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43807"/>
  <p:tag name="VIOLETTITLE" val="tháng -năm"/>
  <p:tag name="VIOLETLESSON" val="61"/>
  <p:tag name="VIOLETCATID" val="8049774"/>
  <p:tag name="VIOLETSUBJECT" val="Toán học 3"/>
  <p:tag name="VIOLETAUTHORID" val="1883283"/>
  <p:tag name="VIOLETAUTHORNAME" val="Trần Thi Ngọc Hạnh"/>
  <p:tag name="VIOLETAUTHORAVATAR" val="no_avatar.jpg"/>
  <p:tag name="VIOLETAUTHORADDRESS" val="TH Nguyễn viết xuân - HCM"/>
  <p:tag name="VIOLETDATE" val="2012-11-25 22:39:08"/>
  <p:tag name="VIOLETHIT" val="95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476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CỦNG CỐ:</vt:lpstr>
      <vt:lpstr>PowerPoint Presentation</vt:lpstr>
      <vt:lpstr>PowerPoint Presentation</vt:lpstr>
    </vt:vector>
  </TitlesOfParts>
  <Company>LUONG THE VINH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AN</dc:creator>
  <cp:lastModifiedBy>duphong</cp:lastModifiedBy>
  <cp:revision>56</cp:revision>
  <dcterms:created xsi:type="dcterms:W3CDTF">2009-02-05T07:41:31Z</dcterms:created>
  <dcterms:modified xsi:type="dcterms:W3CDTF">2022-02-05T00:28:20Z</dcterms:modified>
</cp:coreProperties>
</file>