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8"/>
  </p:notesMasterIdLst>
  <p:sldIdLst>
    <p:sldId id="258" r:id="rId3"/>
    <p:sldId id="281" r:id="rId4"/>
    <p:sldId id="290" r:id="rId5"/>
    <p:sldId id="378" r:id="rId6"/>
    <p:sldId id="271" r:id="rId7"/>
    <p:sldId id="256" r:id="rId8"/>
    <p:sldId id="297" r:id="rId9"/>
    <p:sldId id="299" r:id="rId10"/>
    <p:sldId id="300" r:id="rId11"/>
    <p:sldId id="296" r:id="rId12"/>
    <p:sldId id="262" r:id="rId13"/>
    <p:sldId id="298" r:id="rId14"/>
    <p:sldId id="257" r:id="rId15"/>
    <p:sldId id="293" r:id="rId16"/>
    <p:sldId id="295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2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9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16578-7379-49FA-9F8A-C253BD7678CE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0E0C2-0D4A-4881-ADBA-8A3F58F527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019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58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298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391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950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938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049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428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352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600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31D388-6C7D-4821-9CAF-D51703415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0A73F77-DF79-4A2D-BEFC-794C8F55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A76167-1CFE-4FB3-94B8-BA7DC99EF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930B64-9EF9-4D98-89C4-0A3458E5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D3AE18-7B15-4002-8930-720360B80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30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A7F04E-B3B2-408B-A05C-A1280ECE9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7028E60-63E6-4482-96C9-07050FE9B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F8631A-F2BB-436A-977A-BB99321FD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A16580-30C8-43A3-9612-501567849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2EC192-2E88-4C4B-91D3-70C6CCAA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90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B5B74B6-FCF5-4EE8-B194-79798BB749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1E14FB-E62B-429A-B615-B7BBAB8C63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72E1F2-F736-401C-8C2E-2EB628402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B495D2-2ECF-41AD-967F-E9461E5B8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CFEE49-1BD5-4B65-ACB4-C3B66403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318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935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87C0C-1F2E-47B9-A64C-A2EFBC79C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6F3F9-661C-4761-9719-3BD025345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82616-A371-463D-9563-4B859996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A918B-4270-4E5B-A060-31AF67FC949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7942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523C0-1AC2-4183-868A-0199E22D4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37F11-3A1D-4D66-8534-8C642487B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1A6FB-11C3-4D7F-BFFC-9AB4B5BF1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AC238-CE48-467A-9819-A36398A2BC6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3503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E3104-C880-476D-83E9-B6D611D20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C48F3-73A5-4E04-AE96-DFA3C2D96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9B5FF-AA5F-4EF1-96A1-A77642C04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83E8F-04DC-49CC-993C-600250D0DF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3769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25F88C8-6C8C-46E0-9FA9-58979BFEC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1E7D7F2-67C1-4FB3-9F53-F9A5774D4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A1585B-0D1F-4030-B4EE-64D29D6C9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D7241-C6BC-4B2B-9F53-20C6E9509A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0147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9943CD-010F-4D0B-A67F-5B41B4552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EA79F5-2F0F-4B6D-8D8E-AA5A11DCA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EF97D6-356B-4D7E-B530-8D82988A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B1BB1-3D64-46D7-8C99-B335D0A39B4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3209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8F3D221-EFE2-49B8-93B8-790E4398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3870B34-CCE2-4712-85BD-62ECF135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9228B1-1FF5-422E-B55C-8011CD4AA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A12A7-D5B2-4594-9F68-680599C3273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0723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19EECD7-EB43-459C-A592-7D5BCFDD8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3348539-A011-4285-A110-A64C841BA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B577FE-F0BD-47F7-BB64-E9992638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0ED06-1B1A-44A4-8536-DDB30A6F2B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750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6DFDEE-16BB-4744-B5D9-22C6F6ECA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759B7C-57AF-4E54-AF0D-53D51230A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775465-88BD-40A0-B58D-5983F4C69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A6F589-C376-4B13-A721-4D8E5C592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01E7C2-B68A-47FC-881A-FE88362DC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410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795ADF-C473-415C-8149-C9F4DCE10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68341E-A797-4C56-BA1D-65A717D1F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DDB3F9-DE98-46DE-979B-7A10E503D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7A169-1837-4B40-95DE-8C962B5F565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76602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32491E-607D-4BD9-8BE0-AA69101CC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DC0A81-7DCA-407D-B9C7-64B77CD43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AE8D89-E4A8-44A0-9951-7662CD735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9B45A-ECA5-4944-B7C8-3B128664D8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24687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21858-49DB-44BA-A76C-80071E680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4B885-0D69-4632-B117-67D39CD0D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48437-EDF4-43CD-9665-0EC4B0F84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5CF70-9E6A-4421-A82C-048D057CA0B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1948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95BBA-D876-4236-981F-16E6ADD0D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7EBF7-7912-4B17-A426-818D050C1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8A329-68A3-4901-93D1-C9CC81717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99B9F-75DC-4467-9135-C318BC3E45C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26570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704850"/>
            <a:ext cx="10972800" cy="561975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980EE98-2673-4FE0-8DF9-543C15A5E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58E382-D60C-49C2-94EF-9475C3A54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41AEEE4-F3F0-4830-9C23-AEB9491D9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2B1F2-E248-46FD-A8AD-107B8901217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3962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0325DE-5655-408B-A631-EBD161CD3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0803EC-A8E6-455A-AA43-47C48FD5D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F0AF27-3396-45A6-B09D-CEC6E5B4C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735FBB-2019-4CD8-B8D3-23BEF84D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7804DA-137F-474C-B883-A3A1CB5A5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38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50D43A-B44B-41E1-A924-97E5F0397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185352-7CB2-49FE-AF8D-F9EAEA35EF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4F5AB2-C7F8-4E56-A865-AC1E4437C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B1F07CB-5939-4D25-A65F-A13AA69A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A8DA740-165E-4BF1-93CB-7FA95F8C0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948572-CFFD-4DEA-8F00-888E1BDD8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69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29280C-FDEA-45DF-88ED-88B3649BD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F73AB-BCCC-47DC-9499-403B3E550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45BCFEB-3C85-45F5-909F-6C481E285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A8C8CF7-EF72-45DF-A83F-02A71BE7B0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500FADD-17BF-4355-A063-448F34271F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FC5C9B1-F1CC-4605-96C7-730214C4B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D7755F4-C6BA-43F5-8B99-33C21780C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87A1224-70DF-4675-BB94-9B127610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39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FBC830-D17F-445E-BB6E-4E227C05A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3B4719B-3793-4986-B08C-1A656938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97706BD-B499-49F9-B342-AE5DBB6FF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C4E84A-3955-45EC-AAE4-8A75CC26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94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8E2CB11-54F7-437D-BD1D-23311EAE7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6272BC7-F2CB-4161-9B73-46533D09A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B67786-E7D2-4C8D-AECB-F92965587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26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E811432-9264-407C-9B36-56643A169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4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EBF7E8-62EB-4F18-A26B-7498A2AA0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25C88B9-0789-4B05-A073-4A83ECC7B9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623DE69-8782-4276-82E4-955B8F0A6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FC02C0-9968-4F2A-B011-56CE73DD2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953D36F-2ECF-4412-8BF9-C8BA67D8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5C6F205-B294-4902-9AAF-F1A53EE48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904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E43B6F-1D9E-4BA8-B705-7E0513DFE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9F49D3-DAAA-4AB7-BCA7-2C3371E54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9DF173-B46A-4633-97F1-B97C8121E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E580BF-70F9-4009-8CE6-FBADCB1A89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8349D3-C080-4F36-9AE7-D9CA122BA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40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454A84A-F4BD-4066-BFA8-63F96C21B66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3146CE8-391E-4AB9-93D2-89B5D5216F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53CB9-E1DA-4794-BA15-03926E0593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buFont typeface="Arial" charset="0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A3A8E-EB3E-4E30-AF62-28730AB15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buFont typeface="Arial" charset="0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ED874-2ED6-46F7-882B-3C11568EF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CBDCF13-E91C-4089-A39C-771D1AF647C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832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emf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854FC87-64A4-4A69-AFB4-39764C743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3F65BFD-9DF4-4310-B8F7-07CEBC710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548038" cy="27501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18286E7-631D-4EEF-A839-04333EBD8A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5263" y="0"/>
            <a:ext cx="1976659" cy="24411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41F1DFB-6F27-41B0-89C2-70757A2460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7619" y="3840583"/>
            <a:ext cx="8202470" cy="2651561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302691" y="1547232"/>
            <a:ext cx="746979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CHÀO MỪNG CÁC CON ĐẾN 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VỚI TIẾT </a:t>
            </a:r>
          </a:p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LUYỆN TỪ VÀ CÂU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619783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89734" y="929196"/>
            <a:ext cx="91440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5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Em đặt dấu phẩy vào chỗ nào trong mỗi câu sau?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89734" y="1691196"/>
            <a:ext cx="55626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Ở nhà em thường giúp bà xâu kim.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89734" y="2376996"/>
            <a:ext cx="77724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Trong lớp Liên luôn luôn chăm chú nghe giảng.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089734" y="2986596"/>
            <a:ext cx="8077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Hai bên bờ sông những bãi ngô bắt đầu xanh tốt.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89734" y="3672396"/>
            <a:ext cx="86868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d) Trên cánh rừng mới trồng chim chóc lại bay về ríu rít.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2389573" y="1350885"/>
            <a:ext cx="198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135079" y="1677139"/>
            <a:ext cx="3048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678837" y="2340006"/>
            <a:ext cx="457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478059" y="2999172"/>
            <a:ext cx="457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721903" y="3667217"/>
            <a:ext cx="457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6689325" y="1297619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03" y="4341180"/>
            <a:ext cx="10191565" cy="2516819"/>
          </a:xfrm>
          <a:prstGeom prst="rect">
            <a:avLst/>
          </a:prstGeom>
        </p:spPr>
      </p:pic>
      <p:pic>
        <p:nvPicPr>
          <p:cNvPr id="1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0" y="264290"/>
            <a:ext cx="2212761" cy="2732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/>
      <p:bldP spid="11" grpId="0"/>
      <p:bldP spid="12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64" y="371474"/>
            <a:ext cx="8383015" cy="46559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4221" y="3365500"/>
            <a:ext cx="7603558" cy="3492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6759" y="5676900"/>
            <a:ext cx="1256681" cy="11811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641779" y="1822290"/>
            <a:ext cx="572636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Dấu phẩy dùng để ngăn cách các bộ phận  chỉ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địa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điểm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(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đứng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ở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đầu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câu) với bộ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phận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khác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trong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câu.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74687"/>
            <a:ext cx="2343150" cy="15082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897779" y="-163743"/>
            <a:ext cx="2343150" cy="150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9165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157953" y="4383735"/>
            <a:ext cx="320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52255" y="721773"/>
            <a:ext cx="1063544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Bài 3: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Bạn Hoa tập điền dấu câu vào ô trống trong truyện vui dưới đây. Chẳng hiểu vì sao bạn ấy điền toàn dấu chấm. Theo em, dấu chấm nào dùng đúng, dấu chấm nào dùng sai ? Hãy sửa lại những chỗ sai.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10800000" flipV="1">
            <a:off x="4128856" y="2580269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80856" y="3131598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Anh </a:t>
            </a:r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ơi    người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 làm ra điện để làm gì</a:t>
            </a:r>
          </a:p>
          <a:p>
            <a:pPr>
              <a:buFontTx/>
              <a:buChar char="-"/>
            </a:pP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Điện quan trọng lắm em ạ, vì nếu đến bây giờ vẫn chưa phát minh ra điện thì anh em mình phải thắp đèn dầu để xem vô tuyến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995256" y="3055398"/>
            <a:ext cx="30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382522" y="3078455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367378" y="3121302"/>
            <a:ext cx="22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121981" y="4467873"/>
            <a:ext cx="304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405453" y="3104965"/>
            <a:ext cx="460161" cy="4194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443579" y="3167108"/>
            <a:ext cx="304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3DBB9E10-C0BD-425B-90B6-929BC5D576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916" y="3925947"/>
            <a:ext cx="3378194" cy="3302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F84F2D3-B582-4692-BFE5-09351DBA1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" y="1085851"/>
            <a:ext cx="3100381" cy="455295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165D1A3-AFE9-4ADD-A5B9-8E140EC2D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7" y="1085850"/>
            <a:ext cx="3100381" cy="455295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5A6A743-2E13-4296-B284-BCC470A50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087" y="1085849"/>
            <a:ext cx="3100381" cy="455295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C627B33-47F0-476A-A807-87C914E4D312}"/>
              </a:ext>
            </a:extLst>
          </p:cNvPr>
          <p:cNvSpPr txBox="1"/>
          <p:nvPr/>
        </p:nvSpPr>
        <p:spPr>
          <a:xfrm>
            <a:off x="1310707" y="2210431"/>
            <a:ext cx="2556955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Dấu</a:t>
            </a:r>
            <a:r>
              <a:rPr kumimoji="0" lang="en-US" altLang="zh-CN" sz="2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chấm thường đặt cuối các câu có nội dung kể về các </a:t>
            </a:r>
            <a:r>
              <a:rPr kumimoji="0" lang="en-US" altLang="zh-CN" sz="2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sự</a:t>
            </a:r>
            <a:r>
              <a:rPr kumimoji="0" lang="en-US" altLang="zh-CN" sz="2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kumimoji="0" lang="en-US" altLang="zh-CN" sz="2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việc</a:t>
            </a:r>
            <a:r>
              <a:rPr kumimoji="0" lang="en-US" altLang="zh-CN" sz="2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.</a:t>
            </a:r>
            <a:endParaRPr kumimoji="0" lang="en-US" altLang="zh-CN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7490FE4-D556-4B80-952E-2CC3A48ED7E8}"/>
              </a:ext>
            </a:extLst>
          </p:cNvPr>
          <p:cNvSpPr txBox="1"/>
          <p:nvPr/>
        </p:nvSpPr>
        <p:spPr>
          <a:xfrm>
            <a:off x="1323219" y="390797"/>
            <a:ext cx="2369762" cy="2103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  <a:cs typeface="Tahoma" panose="020B0604030504040204" pitchFamily="34" charset="0"/>
              </a:rPr>
              <a:t>.</a:t>
            </a:r>
            <a:endParaRPr kumimoji="0" lang="zh-CN" altLang="en-US" sz="10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方正少儿简体" panose="03000509000000000000" pitchFamily="65" charset="-122"/>
              <a:ea typeface="方正少儿简体" panose="03000509000000000000" pitchFamily="65" charset="-122"/>
              <a:cs typeface="Tahoma" panose="020B060403050404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E8D3DA1-2C1A-4FBC-9C96-B6014B9D9545}"/>
              </a:ext>
            </a:extLst>
          </p:cNvPr>
          <p:cNvSpPr txBox="1"/>
          <p:nvPr/>
        </p:nvSpPr>
        <p:spPr>
          <a:xfrm>
            <a:off x="5130191" y="2417803"/>
            <a:ext cx="252258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Dấu</a:t>
            </a:r>
            <a:r>
              <a:rPr kumimoji="0" lang="en-US" altLang="zh-CN" sz="25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chấm hỏi thường đặt cuối câu </a:t>
            </a:r>
            <a:r>
              <a:rPr kumimoji="0" lang="en-US" altLang="zh-CN" sz="25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hỏi</a:t>
            </a:r>
            <a:r>
              <a:rPr kumimoji="0" lang="en-US" altLang="zh-CN" sz="25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.</a:t>
            </a:r>
            <a:endParaRPr kumimoji="0" lang="en-US" altLang="zh-CN" sz="2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B8AF70F-85C2-428C-8EF9-0BA79DDFDCED}"/>
              </a:ext>
            </a:extLst>
          </p:cNvPr>
          <p:cNvSpPr txBox="1"/>
          <p:nvPr/>
        </p:nvSpPr>
        <p:spPr>
          <a:xfrm>
            <a:off x="5281854" y="762422"/>
            <a:ext cx="1886845" cy="2128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0" dirty="0">
                <a:solidFill>
                  <a:srgbClr val="FFC0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Tahoma" panose="020B0604030504040204" pitchFamily="34" charset="0"/>
              </a:rPr>
              <a:t>?</a:t>
            </a:r>
            <a:endParaRPr kumimoji="0" lang="zh-CN" altLang="en-US" sz="10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方正少儿简体" panose="03000509000000000000" pitchFamily="65" charset="-122"/>
              <a:ea typeface="方正少儿简体" panose="03000509000000000000" pitchFamily="65" charset="-122"/>
              <a:cs typeface="Tahoma" panose="020B060403050404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B0AEA9E-FC42-4447-A1D4-238DD3787DE1}"/>
              </a:ext>
            </a:extLst>
          </p:cNvPr>
          <p:cNvSpPr txBox="1"/>
          <p:nvPr/>
        </p:nvSpPr>
        <p:spPr>
          <a:xfrm>
            <a:off x="8757572" y="1774159"/>
            <a:ext cx="258020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Dấu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phẩy dùng để </a:t>
            </a:r>
            <a:r>
              <a:rPr kumimoji="0" lang="en-US" altLang="zh-CN" sz="20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ngăn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0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cách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bộ phận chỉ </a:t>
            </a:r>
            <a:r>
              <a:rPr kumimoji="0" lang="en-US" altLang="zh-CN" sz="20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địa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0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điểm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với bộ </a:t>
            </a:r>
            <a:r>
              <a:rPr kumimoji="0" lang="en-US" altLang="zh-CN" sz="20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phận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0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khác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0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trong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câu.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26DDDC7-0DE7-40E7-9A01-F9CCD7AB1DC0}"/>
              </a:ext>
            </a:extLst>
          </p:cNvPr>
          <p:cNvSpPr txBox="1"/>
          <p:nvPr/>
        </p:nvSpPr>
        <p:spPr>
          <a:xfrm>
            <a:off x="8382235" y="993715"/>
            <a:ext cx="2369762" cy="2128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  <a:cs typeface="Tahoma" panose="020B0604030504040204" pitchFamily="34" charset="0"/>
              </a:rPr>
              <a:t>‘</a:t>
            </a:r>
            <a:endParaRPr kumimoji="0" lang="zh-CN" altLang="en-US" sz="10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方正少儿简体" panose="03000509000000000000" pitchFamily="65" charset="-122"/>
              <a:ea typeface="方正少儿简体" panose="03000509000000000000" pitchFamily="65" charset="-122"/>
              <a:cs typeface="Tahoma" panose="020B0604030504040204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AC4F999-2DEC-4015-AF9C-FB099D247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707" y="4606456"/>
            <a:ext cx="2065249" cy="172592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8B751ED-8511-4A6C-95C5-B33D4F001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0452" y="4818460"/>
            <a:ext cx="1851398" cy="2083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67700F0-D770-41D9-8825-CC7BBFE768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4540" y="5024760"/>
            <a:ext cx="2156072" cy="1842721"/>
          </a:xfrm>
          <a:prstGeom prst="rect">
            <a:avLst/>
          </a:prstGeom>
        </p:spPr>
      </p:pic>
      <p:grpSp>
        <p:nvGrpSpPr>
          <p:cNvPr id="38" name="组合 37">
            <a:extLst>
              <a:ext uri="{FF2B5EF4-FFF2-40B4-BE49-F238E27FC236}">
                <a16:creationId xmlns:a16="http://schemas.microsoft.com/office/drawing/2014/main" id="{53089E92-5676-4C12-B92B-AEE55C4DAACD}"/>
              </a:ext>
            </a:extLst>
          </p:cNvPr>
          <p:cNvGrpSpPr/>
          <p:nvPr/>
        </p:nvGrpSpPr>
        <p:grpSpPr>
          <a:xfrm>
            <a:off x="3303274" y="34877"/>
            <a:ext cx="4556933" cy="907919"/>
            <a:chOff x="-80691" y="-640399"/>
            <a:chExt cx="4556933" cy="907919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42973765-7F04-4BA6-AEEB-F89319FC9AAE}"/>
                </a:ext>
              </a:extLst>
            </p:cNvPr>
            <p:cNvGrpSpPr/>
            <p:nvPr/>
          </p:nvGrpSpPr>
          <p:grpSpPr>
            <a:xfrm rot="406819" flipH="1">
              <a:off x="-80691" y="-640399"/>
              <a:ext cx="1030666" cy="703956"/>
              <a:chOff x="9015984" y="2528554"/>
              <a:chExt cx="2157344" cy="1473489"/>
            </a:xfrm>
          </p:grpSpPr>
          <p:sp>
            <p:nvSpPr>
              <p:cNvPr id="27" name="Freeform 166">
                <a:extLst>
                  <a:ext uri="{FF2B5EF4-FFF2-40B4-BE49-F238E27FC236}">
                    <a16:creationId xmlns:a16="http://schemas.microsoft.com/office/drawing/2014/main" id="{E4600D9C-ED6F-4C78-8EF3-9506CDA86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2784" y="3116474"/>
                <a:ext cx="831450" cy="526422"/>
              </a:xfrm>
              <a:custGeom>
                <a:avLst/>
                <a:gdLst>
                  <a:gd name="T0" fmla="*/ 10 w 143"/>
                  <a:gd name="T1" fmla="*/ 90 h 90"/>
                  <a:gd name="T2" fmla="*/ 10 w 143"/>
                  <a:gd name="T3" fmla="*/ 90 h 90"/>
                  <a:gd name="T4" fmla="*/ 143 w 143"/>
                  <a:gd name="T5" fmla="*/ 18 h 90"/>
                  <a:gd name="T6" fmla="*/ 130 w 143"/>
                  <a:gd name="T7" fmla="*/ 0 h 90"/>
                  <a:gd name="T8" fmla="*/ 0 w 143"/>
                  <a:gd name="T9" fmla="*/ 77 h 90"/>
                  <a:gd name="T10" fmla="*/ 10 w 143"/>
                  <a:gd name="T11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90">
                    <a:moveTo>
                      <a:pt x="10" y="90"/>
                    </a:moveTo>
                    <a:cubicBezTo>
                      <a:pt x="10" y="90"/>
                      <a:pt x="10" y="90"/>
                      <a:pt x="10" y="90"/>
                    </a:cubicBezTo>
                    <a:cubicBezTo>
                      <a:pt x="52" y="61"/>
                      <a:pt x="98" y="41"/>
                      <a:pt x="143" y="18"/>
                    </a:cubicBezTo>
                    <a:cubicBezTo>
                      <a:pt x="138" y="12"/>
                      <a:pt x="134" y="7"/>
                      <a:pt x="130" y="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4" y="79"/>
                      <a:pt x="8" y="83"/>
                      <a:pt x="10" y="9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Freeform 167">
                <a:extLst>
                  <a:ext uri="{FF2B5EF4-FFF2-40B4-BE49-F238E27FC236}">
                    <a16:creationId xmlns:a16="http://schemas.microsoft.com/office/drawing/2014/main" id="{BD645510-1C24-462E-BB08-3E3DDF513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3530" y="2779466"/>
                <a:ext cx="954446" cy="787173"/>
              </a:xfrm>
              <a:custGeom>
                <a:avLst/>
                <a:gdLst>
                  <a:gd name="T0" fmla="*/ 164 w 164"/>
                  <a:gd name="T1" fmla="*/ 58 h 135"/>
                  <a:gd name="T2" fmla="*/ 140 w 164"/>
                  <a:gd name="T3" fmla="*/ 0 h 135"/>
                  <a:gd name="T4" fmla="*/ 9 w 164"/>
                  <a:gd name="T5" fmla="*/ 77 h 135"/>
                  <a:gd name="T6" fmla="*/ 5 w 164"/>
                  <a:gd name="T7" fmla="*/ 120 h 135"/>
                  <a:gd name="T8" fmla="*/ 34 w 164"/>
                  <a:gd name="T9" fmla="*/ 135 h 135"/>
                  <a:gd name="T10" fmla="*/ 164 w 164"/>
                  <a:gd name="T11" fmla="*/ 5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135">
                    <a:moveTo>
                      <a:pt x="164" y="58"/>
                    </a:moveTo>
                    <a:cubicBezTo>
                      <a:pt x="154" y="40"/>
                      <a:pt x="146" y="20"/>
                      <a:pt x="140" y="0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3" y="92"/>
                      <a:pt x="0" y="109"/>
                      <a:pt x="5" y="120"/>
                    </a:cubicBezTo>
                    <a:cubicBezTo>
                      <a:pt x="10" y="129"/>
                      <a:pt x="24" y="128"/>
                      <a:pt x="34" y="135"/>
                    </a:cubicBezTo>
                    <a:cubicBezTo>
                      <a:pt x="164" y="58"/>
                      <a:pt x="164" y="58"/>
                      <a:pt x="164" y="58"/>
                    </a:cubicBezTo>
                  </a:path>
                </a:pathLst>
              </a:custGeom>
              <a:solidFill>
                <a:srgbClr val="ECC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Freeform 168">
                <a:extLst>
                  <a:ext uri="{FF2B5EF4-FFF2-40B4-BE49-F238E27FC236}">
                    <a16:creationId xmlns:a16="http://schemas.microsoft.com/office/drawing/2014/main" id="{7C37837C-00D6-423A-BAF0-656F1ACA8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8662" y="2570374"/>
                <a:ext cx="1129101" cy="656798"/>
              </a:xfrm>
              <a:custGeom>
                <a:avLst/>
                <a:gdLst>
                  <a:gd name="T0" fmla="*/ 185 w 194"/>
                  <a:gd name="T1" fmla="*/ 0 h 113"/>
                  <a:gd name="T2" fmla="*/ 0 w 194"/>
                  <a:gd name="T3" fmla="*/ 110 h 113"/>
                  <a:gd name="T4" fmla="*/ 59 w 194"/>
                  <a:gd name="T5" fmla="*/ 105 h 113"/>
                  <a:gd name="T6" fmla="*/ 63 w 194"/>
                  <a:gd name="T7" fmla="*/ 113 h 113"/>
                  <a:gd name="T8" fmla="*/ 194 w 194"/>
                  <a:gd name="T9" fmla="*/ 36 h 113"/>
                  <a:gd name="T10" fmla="*/ 185 w 194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4" h="113">
                    <a:moveTo>
                      <a:pt x="185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4" y="108"/>
                      <a:pt x="47" y="90"/>
                      <a:pt x="59" y="105"/>
                    </a:cubicBezTo>
                    <a:cubicBezTo>
                      <a:pt x="61" y="108"/>
                      <a:pt x="63" y="110"/>
                      <a:pt x="63" y="113"/>
                    </a:cubicBezTo>
                    <a:cubicBezTo>
                      <a:pt x="194" y="36"/>
                      <a:pt x="194" y="36"/>
                      <a:pt x="194" y="36"/>
                    </a:cubicBezTo>
                    <a:cubicBezTo>
                      <a:pt x="191" y="24"/>
                      <a:pt x="188" y="12"/>
                      <a:pt x="185" y="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Freeform 169">
                <a:extLst>
                  <a:ext uri="{FF2B5EF4-FFF2-40B4-BE49-F238E27FC236}">
                    <a16:creationId xmlns:a16="http://schemas.microsoft.com/office/drawing/2014/main" id="{6E8228E0-9EAC-4E59-871C-3255DC7FB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0477" y="3094334"/>
                <a:ext cx="996266" cy="797012"/>
              </a:xfrm>
              <a:custGeom>
                <a:avLst/>
                <a:gdLst>
                  <a:gd name="T0" fmla="*/ 170 w 171"/>
                  <a:gd name="T1" fmla="*/ 94 h 137"/>
                  <a:gd name="T2" fmla="*/ 159 w 171"/>
                  <a:gd name="T3" fmla="*/ 102 h 137"/>
                  <a:gd name="T4" fmla="*/ 170 w 171"/>
                  <a:gd name="T5" fmla="*/ 94 h 137"/>
                  <a:gd name="T6" fmla="*/ 170 w 171"/>
                  <a:gd name="T7" fmla="*/ 94 h 137"/>
                  <a:gd name="T8" fmla="*/ 160 w 171"/>
                  <a:gd name="T9" fmla="*/ 81 h 137"/>
                  <a:gd name="T10" fmla="*/ 131 w 171"/>
                  <a:gd name="T11" fmla="*/ 66 h 137"/>
                  <a:gd name="T12" fmla="*/ 135 w 171"/>
                  <a:gd name="T13" fmla="*/ 23 h 137"/>
                  <a:gd name="T14" fmla="*/ 131 w 171"/>
                  <a:gd name="T15" fmla="*/ 15 h 137"/>
                  <a:gd name="T16" fmla="*/ 72 w 171"/>
                  <a:gd name="T17" fmla="*/ 20 h 137"/>
                  <a:gd name="T18" fmla="*/ 72 w 171"/>
                  <a:gd name="T19" fmla="*/ 20 h 137"/>
                  <a:gd name="T20" fmla="*/ 0 w 171"/>
                  <a:gd name="T21" fmla="*/ 114 h 137"/>
                  <a:gd name="T22" fmla="*/ 17 w 171"/>
                  <a:gd name="T23" fmla="*/ 137 h 137"/>
                  <a:gd name="T24" fmla="*/ 171 w 171"/>
                  <a:gd name="T25" fmla="*/ 97 h 137"/>
                  <a:gd name="T26" fmla="*/ 170 w 171"/>
                  <a:gd name="T27" fmla="*/ 9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1" h="137">
                    <a:moveTo>
                      <a:pt x="170" y="94"/>
                    </a:moveTo>
                    <a:cubicBezTo>
                      <a:pt x="166" y="97"/>
                      <a:pt x="163" y="99"/>
                      <a:pt x="159" y="102"/>
                    </a:cubicBezTo>
                    <a:cubicBezTo>
                      <a:pt x="163" y="99"/>
                      <a:pt x="166" y="97"/>
                      <a:pt x="170" y="94"/>
                    </a:cubicBezTo>
                    <a:cubicBezTo>
                      <a:pt x="170" y="94"/>
                      <a:pt x="170" y="94"/>
                      <a:pt x="170" y="94"/>
                    </a:cubicBezTo>
                    <a:cubicBezTo>
                      <a:pt x="168" y="87"/>
                      <a:pt x="164" y="83"/>
                      <a:pt x="160" y="81"/>
                    </a:cubicBezTo>
                    <a:cubicBezTo>
                      <a:pt x="150" y="74"/>
                      <a:pt x="136" y="75"/>
                      <a:pt x="131" y="66"/>
                    </a:cubicBezTo>
                    <a:cubicBezTo>
                      <a:pt x="126" y="55"/>
                      <a:pt x="139" y="38"/>
                      <a:pt x="135" y="23"/>
                    </a:cubicBezTo>
                    <a:cubicBezTo>
                      <a:pt x="135" y="20"/>
                      <a:pt x="133" y="18"/>
                      <a:pt x="131" y="15"/>
                    </a:cubicBezTo>
                    <a:cubicBezTo>
                      <a:pt x="119" y="0"/>
                      <a:pt x="76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12" y="121"/>
                      <a:pt x="17" y="137"/>
                    </a:cubicBezTo>
                    <a:cubicBezTo>
                      <a:pt x="69" y="125"/>
                      <a:pt x="126" y="124"/>
                      <a:pt x="171" y="97"/>
                    </a:cubicBezTo>
                    <a:cubicBezTo>
                      <a:pt x="171" y="96"/>
                      <a:pt x="171" y="95"/>
                      <a:pt x="170" y="94"/>
                    </a:cubicBezTo>
                  </a:path>
                </a:pathLst>
              </a:custGeom>
              <a:solidFill>
                <a:srgbClr val="EAC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Freeform 170">
                <a:extLst>
                  <a:ext uri="{FF2B5EF4-FFF2-40B4-BE49-F238E27FC236}">
                    <a16:creationId xmlns:a16="http://schemas.microsoft.com/office/drawing/2014/main" id="{7AACA615-B1E6-48B1-A69B-F6000FAB8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3203" y="3758510"/>
                <a:ext cx="265671" cy="221392"/>
              </a:xfrm>
              <a:custGeom>
                <a:avLst/>
                <a:gdLst>
                  <a:gd name="T0" fmla="*/ 29 w 46"/>
                  <a:gd name="T1" fmla="*/ 0 h 38"/>
                  <a:gd name="T2" fmla="*/ 0 w 46"/>
                  <a:gd name="T3" fmla="*/ 38 h 38"/>
                  <a:gd name="T4" fmla="*/ 46 w 46"/>
                  <a:gd name="T5" fmla="*/ 23 h 38"/>
                  <a:gd name="T6" fmla="*/ 29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9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5" y="31"/>
                      <a:pt x="30" y="27"/>
                      <a:pt x="46" y="23"/>
                    </a:cubicBezTo>
                    <a:cubicBezTo>
                      <a:pt x="41" y="7"/>
                      <a:pt x="29" y="0"/>
                      <a:pt x="29" y="0"/>
                    </a:cubicBezTo>
                  </a:path>
                </a:pathLst>
              </a:custGeom>
              <a:solidFill>
                <a:srgbClr val="1F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Freeform 175">
                <a:extLst>
                  <a:ext uri="{FF2B5EF4-FFF2-40B4-BE49-F238E27FC236}">
                    <a16:creationId xmlns:a16="http://schemas.microsoft.com/office/drawing/2014/main" id="{686C48EB-8140-41DF-BF2A-BC7FE2323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5831" y="3030377"/>
                <a:ext cx="1227497" cy="890489"/>
              </a:xfrm>
              <a:custGeom>
                <a:avLst/>
                <a:gdLst>
                  <a:gd name="T0" fmla="*/ 189 w 211"/>
                  <a:gd name="T1" fmla="*/ 0 h 153"/>
                  <a:gd name="T2" fmla="*/ 189 w 211"/>
                  <a:gd name="T3" fmla="*/ 0 h 153"/>
                  <a:gd name="T4" fmla="*/ 162 w 211"/>
                  <a:gd name="T5" fmla="*/ 15 h 153"/>
                  <a:gd name="T6" fmla="*/ 175 w 211"/>
                  <a:gd name="T7" fmla="*/ 33 h 153"/>
                  <a:gd name="T8" fmla="*/ 175 w 211"/>
                  <a:gd name="T9" fmla="*/ 33 h 153"/>
                  <a:gd name="T10" fmla="*/ 175 w 211"/>
                  <a:gd name="T11" fmla="*/ 33 h 153"/>
                  <a:gd name="T12" fmla="*/ 42 w 211"/>
                  <a:gd name="T13" fmla="*/ 105 h 153"/>
                  <a:gd name="T14" fmla="*/ 43 w 211"/>
                  <a:gd name="T15" fmla="*/ 108 h 153"/>
                  <a:gd name="T16" fmla="*/ 0 w 211"/>
                  <a:gd name="T17" fmla="*/ 153 h 153"/>
                  <a:gd name="T18" fmla="*/ 185 w 211"/>
                  <a:gd name="T19" fmla="*/ 45 h 153"/>
                  <a:gd name="T20" fmla="*/ 211 w 211"/>
                  <a:gd name="T21" fmla="*/ 30 h 153"/>
                  <a:gd name="T22" fmla="*/ 211 w 211"/>
                  <a:gd name="T23" fmla="*/ 30 h 153"/>
                  <a:gd name="T24" fmla="*/ 211 w 211"/>
                  <a:gd name="T25" fmla="*/ 29 h 153"/>
                  <a:gd name="T26" fmla="*/ 190 w 211"/>
                  <a:gd name="T27" fmla="*/ 0 h 153"/>
                  <a:gd name="T28" fmla="*/ 189 w 211"/>
                  <a:gd name="T29" fmla="*/ 0 h 153"/>
                  <a:gd name="T30" fmla="*/ 189 w 211"/>
                  <a:gd name="T3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1" h="153">
                    <a:moveTo>
                      <a:pt x="189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6" y="22"/>
                      <a:pt x="170" y="27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30" y="56"/>
                      <a:pt x="84" y="76"/>
                      <a:pt x="42" y="105"/>
                    </a:cubicBezTo>
                    <a:cubicBezTo>
                      <a:pt x="43" y="106"/>
                      <a:pt x="43" y="107"/>
                      <a:pt x="43" y="108"/>
                    </a:cubicBezTo>
                    <a:cubicBezTo>
                      <a:pt x="43" y="125"/>
                      <a:pt x="6" y="149"/>
                      <a:pt x="0" y="153"/>
                    </a:cubicBezTo>
                    <a:cubicBezTo>
                      <a:pt x="185" y="45"/>
                      <a:pt x="185" y="45"/>
                      <a:pt x="185" y="45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29"/>
                      <a:pt x="211" y="29"/>
                      <a:pt x="211" y="29"/>
                    </a:cubicBezTo>
                    <a:cubicBezTo>
                      <a:pt x="204" y="20"/>
                      <a:pt x="196" y="10"/>
                      <a:pt x="190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0"/>
                      <a:pt x="189" y="0"/>
                      <a:pt x="189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Freeform 176">
                <a:extLst>
                  <a:ext uri="{FF2B5EF4-FFF2-40B4-BE49-F238E27FC236}">
                    <a16:creationId xmlns:a16="http://schemas.microsoft.com/office/drawing/2014/main" id="{5868E8BE-327E-43B5-912F-523043180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7762" y="2720427"/>
                <a:ext cx="297650" cy="396047"/>
              </a:xfrm>
              <a:custGeom>
                <a:avLst/>
                <a:gdLst>
                  <a:gd name="T0" fmla="*/ 18 w 51"/>
                  <a:gd name="T1" fmla="*/ 0 h 68"/>
                  <a:gd name="T2" fmla="*/ 18 w 51"/>
                  <a:gd name="T3" fmla="*/ 0 h 68"/>
                  <a:gd name="T4" fmla="*/ 0 w 51"/>
                  <a:gd name="T5" fmla="*/ 10 h 68"/>
                  <a:gd name="T6" fmla="*/ 0 w 51"/>
                  <a:gd name="T7" fmla="*/ 10 h 68"/>
                  <a:gd name="T8" fmla="*/ 24 w 51"/>
                  <a:gd name="T9" fmla="*/ 68 h 68"/>
                  <a:gd name="T10" fmla="*/ 24 w 51"/>
                  <a:gd name="T11" fmla="*/ 68 h 68"/>
                  <a:gd name="T12" fmla="*/ 51 w 51"/>
                  <a:gd name="T13" fmla="*/ 53 h 68"/>
                  <a:gd name="T14" fmla="*/ 18 w 51"/>
                  <a:gd name="T1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68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30"/>
                      <a:pt x="14" y="50"/>
                      <a:pt x="24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38" y="35"/>
                      <a:pt x="27" y="17"/>
                      <a:pt x="18" y="0"/>
                    </a:cubicBezTo>
                  </a:path>
                </a:pathLst>
              </a:custGeom>
              <a:solidFill>
                <a:srgbClr val="DCB4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Freeform 177">
                <a:extLst>
                  <a:ext uri="{FF2B5EF4-FFF2-40B4-BE49-F238E27FC236}">
                    <a16:creationId xmlns:a16="http://schemas.microsoft.com/office/drawing/2014/main" id="{7D7F2769-C9E2-439B-8500-0A45865DE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96104" y="2528554"/>
                <a:ext cx="157435" cy="250912"/>
              </a:xfrm>
              <a:custGeom>
                <a:avLst/>
                <a:gdLst>
                  <a:gd name="T0" fmla="*/ 11 w 27"/>
                  <a:gd name="T1" fmla="*/ 0 h 43"/>
                  <a:gd name="T2" fmla="*/ 11 w 27"/>
                  <a:gd name="T3" fmla="*/ 0 h 43"/>
                  <a:gd name="T4" fmla="*/ 0 w 27"/>
                  <a:gd name="T5" fmla="*/ 7 h 43"/>
                  <a:gd name="T6" fmla="*/ 9 w 27"/>
                  <a:gd name="T7" fmla="*/ 43 h 43"/>
                  <a:gd name="T8" fmla="*/ 27 w 27"/>
                  <a:gd name="T9" fmla="*/ 33 h 43"/>
                  <a:gd name="T10" fmla="*/ 11 w 27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43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9"/>
                      <a:pt x="6" y="31"/>
                      <a:pt x="9" y="4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1" y="22"/>
                      <a:pt x="15" y="11"/>
                      <a:pt x="11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Freeform 178">
                <a:extLst>
                  <a:ext uri="{FF2B5EF4-FFF2-40B4-BE49-F238E27FC236}">
                    <a16:creationId xmlns:a16="http://schemas.microsoft.com/office/drawing/2014/main" id="{44F25B1D-BF3F-4446-B4BC-7DC391921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8873" y="3642896"/>
                <a:ext cx="897869" cy="337009"/>
              </a:xfrm>
              <a:custGeom>
                <a:avLst/>
                <a:gdLst>
                  <a:gd name="T0" fmla="*/ 153 w 154"/>
                  <a:gd name="T1" fmla="*/ 0 h 58"/>
                  <a:gd name="T2" fmla="*/ 153 w 154"/>
                  <a:gd name="T3" fmla="*/ 0 h 58"/>
                  <a:gd name="T4" fmla="*/ 154 w 154"/>
                  <a:gd name="T5" fmla="*/ 3 h 58"/>
                  <a:gd name="T6" fmla="*/ 154 w 154"/>
                  <a:gd name="T7" fmla="*/ 3 h 58"/>
                  <a:gd name="T8" fmla="*/ 154 w 154"/>
                  <a:gd name="T9" fmla="*/ 3 h 58"/>
                  <a:gd name="T10" fmla="*/ 0 w 154"/>
                  <a:gd name="T11" fmla="*/ 43 h 58"/>
                  <a:gd name="T12" fmla="*/ 3 w 154"/>
                  <a:gd name="T13" fmla="*/ 58 h 58"/>
                  <a:gd name="T14" fmla="*/ 3 w 154"/>
                  <a:gd name="T15" fmla="*/ 58 h 58"/>
                  <a:gd name="T16" fmla="*/ 110 w 154"/>
                  <a:gd name="T17" fmla="*/ 49 h 58"/>
                  <a:gd name="T18" fmla="*/ 111 w 154"/>
                  <a:gd name="T19" fmla="*/ 48 h 58"/>
                  <a:gd name="T20" fmla="*/ 111 w 154"/>
                  <a:gd name="T21" fmla="*/ 48 h 58"/>
                  <a:gd name="T22" fmla="*/ 154 w 154"/>
                  <a:gd name="T23" fmla="*/ 3 h 58"/>
                  <a:gd name="T24" fmla="*/ 153 w 154"/>
                  <a:gd name="T2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58">
                    <a:moveTo>
                      <a:pt x="153" y="0"/>
                    </a:moveTo>
                    <a:cubicBezTo>
                      <a:pt x="153" y="0"/>
                      <a:pt x="153" y="0"/>
                      <a:pt x="153" y="0"/>
                    </a:cubicBezTo>
                    <a:cubicBezTo>
                      <a:pt x="154" y="1"/>
                      <a:pt x="154" y="2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09" y="30"/>
                      <a:pt x="53" y="31"/>
                      <a:pt x="0" y="43"/>
                    </a:cubicBezTo>
                    <a:cubicBezTo>
                      <a:pt x="2" y="47"/>
                      <a:pt x="3" y="52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0" y="49"/>
                      <a:pt x="110" y="49"/>
                      <a:pt x="111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7" y="44"/>
                      <a:pt x="154" y="20"/>
                      <a:pt x="154" y="3"/>
                    </a:cubicBezTo>
                    <a:cubicBezTo>
                      <a:pt x="154" y="2"/>
                      <a:pt x="154" y="1"/>
                      <a:pt x="153" y="0"/>
                    </a:cubicBezTo>
                  </a:path>
                </a:pathLst>
              </a:custGeom>
              <a:solidFill>
                <a:srgbClr val="DAB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Freeform 179">
                <a:extLst>
                  <a:ext uri="{FF2B5EF4-FFF2-40B4-BE49-F238E27FC236}">
                    <a16:creationId xmlns:a16="http://schemas.microsoft.com/office/drawing/2014/main" id="{279A9BCE-3A79-402C-998D-7737B7B93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5984" y="3891346"/>
                <a:ext cx="302571" cy="110697"/>
              </a:xfrm>
              <a:custGeom>
                <a:avLst/>
                <a:gdLst>
                  <a:gd name="T0" fmla="*/ 49 w 52"/>
                  <a:gd name="T1" fmla="*/ 0 h 19"/>
                  <a:gd name="T2" fmla="*/ 49 w 52"/>
                  <a:gd name="T3" fmla="*/ 0 h 19"/>
                  <a:gd name="T4" fmla="*/ 49 w 52"/>
                  <a:gd name="T5" fmla="*/ 0 h 19"/>
                  <a:gd name="T6" fmla="*/ 3 w 52"/>
                  <a:gd name="T7" fmla="*/ 15 h 19"/>
                  <a:gd name="T8" fmla="*/ 0 w 52"/>
                  <a:gd name="T9" fmla="*/ 19 h 19"/>
                  <a:gd name="T10" fmla="*/ 52 w 52"/>
                  <a:gd name="T11" fmla="*/ 15 h 19"/>
                  <a:gd name="T12" fmla="*/ 49 w 52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9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3" y="4"/>
                      <a:pt x="18" y="8"/>
                      <a:pt x="3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9"/>
                      <a:pt x="51" y="4"/>
                      <a:pt x="49" y="0"/>
                    </a:cubicBezTo>
                  </a:path>
                </a:pathLst>
              </a:custGeom>
              <a:solidFill>
                <a:srgbClr val="1D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9673FB44-92CB-43B3-9196-0AC7C2B433FB}"/>
                </a:ext>
              </a:extLst>
            </p:cNvPr>
            <p:cNvGrpSpPr/>
            <p:nvPr/>
          </p:nvGrpSpPr>
          <p:grpSpPr>
            <a:xfrm>
              <a:off x="1201576" y="61145"/>
              <a:ext cx="3274666" cy="206375"/>
              <a:chOff x="4531763" y="904319"/>
              <a:chExt cx="3274666" cy="206375"/>
            </a:xfrm>
            <a:solidFill>
              <a:schemeClr val="bg1"/>
            </a:solidFill>
          </p:grpSpPr>
          <p:sp>
            <p:nvSpPr>
              <p:cNvPr id="17" name="Freeform 139">
                <a:extLst>
                  <a:ext uri="{FF2B5EF4-FFF2-40B4-BE49-F238E27FC236}">
                    <a16:creationId xmlns:a16="http://schemas.microsoft.com/office/drawing/2014/main" id="{0BCEC51C-1BA0-4E24-8DFA-A6D55D60D6DB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548432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Freeform 139">
                <a:extLst>
                  <a:ext uri="{FF2B5EF4-FFF2-40B4-BE49-F238E27FC236}">
                    <a16:creationId xmlns:a16="http://schemas.microsoft.com/office/drawing/2014/main" id="{B66AA05F-92C9-48CF-8F96-AAA722EB6554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885649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Freeform 139">
                <a:extLst>
                  <a:ext uri="{FF2B5EF4-FFF2-40B4-BE49-F238E27FC236}">
                    <a16:creationId xmlns:a16="http://schemas.microsoft.com/office/drawing/2014/main" id="{8634007A-7F4B-4362-8A2A-988DF9EDF4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222866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Freeform 139">
                <a:extLst>
                  <a:ext uri="{FF2B5EF4-FFF2-40B4-BE49-F238E27FC236}">
                    <a16:creationId xmlns:a16="http://schemas.microsoft.com/office/drawing/2014/main" id="{C2D62DD5-8ABA-4E46-BDAF-E07697172F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560083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Freeform 139">
                <a:extLst>
                  <a:ext uri="{FF2B5EF4-FFF2-40B4-BE49-F238E27FC236}">
                    <a16:creationId xmlns:a16="http://schemas.microsoft.com/office/drawing/2014/main" id="{47329725-9395-4471-9C85-DA355555E709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897300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Freeform 139">
                <a:extLst>
                  <a:ext uri="{FF2B5EF4-FFF2-40B4-BE49-F238E27FC236}">
                    <a16:creationId xmlns:a16="http://schemas.microsoft.com/office/drawing/2014/main" id="{255BBB84-A2F4-42C7-A8DD-B76F42ECFA9A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234517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Freeform 139">
                <a:extLst>
                  <a:ext uri="{FF2B5EF4-FFF2-40B4-BE49-F238E27FC236}">
                    <a16:creationId xmlns:a16="http://schemas.microsoft.com/office/drawing/2014/main" id="{C4F1F1F9-AC87-44A5-AECD-50823E61D1EE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571734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Freeform 139">
                <a:extLst>
                  <a:ext uri="{FF2B5EF4-FFF2-40B4-BE49-F238E27FC236}">
                    <a16:creationId xmlns:a16="http://schemas.microsoft.com/office/drawing/2014/main" id="{5E0A8E22-CAD6-4F35-905E-3B5B17137DD4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908951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Freeform 139">
                <a:extLst>
                  <a:ext uri="{FF2B5EF4-FFF2-40B4-BE49-F238E27FC236}">
                    <a16:creationId xmlns:a16="http://schemas.microsoft.com/office/drawing/2014/main" id="{09D6448E-9B69-47AA-9503-AC582D304293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246168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Freeform 139">
                <a:extLst>
                  <a:ext uri="{FF2B5EF4-FFF2-40B4-BE49-F238E27FC236}">
                    <a16:creationId xmlns:a16="http://schemas.microsoft.com/office/drawing/2014/main" id="{CDB01C58-F4AF-42C3-8665-37A54732BDF4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583385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3A862FF2-3F93-47DD-8227-8762F7EB4DB1}"/>
              </a:ext>
            </a:extLst>
          </p:cNvPr>
          <p:cNvSpPr txBox="1"/>
          <p:nvPr/>
        </p:nvSpPr>
        <p:spPr>
          <a:xfrm>
            <a:off x="4325472" y="-89675"/>
            <a:ext cx="3816659" cy="899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Ghi nhớ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528368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9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4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400"/>
                            </p:stCondLst>
                            <p:childTnLst>
                              <p:par>
                                <p:cTn id="5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9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4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4"/>
          <p:cNvSpPr>
            <a:spLocks/>
          </p:cNvSpPr>
          <p:nvPr/>
        </p:nvSpPr>
        <p:spPr bwMode="auto">
          <a:xfrm>
            <a:off x="0" y="5913438"/>
            <a:ext cx="12192000" cy="944562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246" y="-61358"/>
            <a:ext cx="2012512" cy="1295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48650" y="0"/>
            <a:ext cx="3943350" cy="427047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17" y="409003"/>
            <a:ext cx="6937828" cy="2124302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78C2FEFB-A892-4D4A-B926-E11DCC079126}"/>
              </a:ext>
            </a:extLst>
          </p:cNvPr>
          <p:cNvGrpSpPr/>
          <p:nvPr/>
        </p:nvGrpSpPr>
        <p:grpSpPr>
          <a:xfrm>
            <a:off x="1936535" y="2741536"/>
            <a:ext cx="8318930" cy="2056864"/>
            <a:chOff x="1936535" y="3935752"/>
            <a:chExt cx="8318930" cy="2056864"/>
          </a:xfrm>
        </p:grpSpPr>
        <p:sp>
          <p:nvSpPr>
            <p:cNvPr id="21" name="任意多边形 3">
              <a:extLst>
                <a:ext uri="{FF2B5EF4-FFF2-40B4-BE49-F238E27FC236}">
                  <a16:creationId xmlns:a16="http://schemas.microsoft.com/office/drawing/2014/main" id="{4E7BB6B0-E794-424E-82AE-DCFA3DD1D34E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2" name="任意多边形 4">
              <a:extLst>
                <a:ext uri="{FF2B5EF4-FFF2-40B4-BE49-F238E27FC236}">
                  <a16:creationId xmlns:a16="http://schemas.microsoft.com/office/drawing/2014/main" id="{A40FB6FA-22BF-45E4-A443-B052ECE9E8CB}"/>
                </a:ext>
              </a:extLst>
            </p:cNvPr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C35B6AC6-6899-4B15-B724-C092C553A752}"/>
              </a:ext>
            </a:extLst>
          </p:cNvPr>
          <p:cNvSpPr txBox="1"/>
          <p:nvPr/>
        </p:nvSpPr>
        <p:spPr>
          <a:xfrm>
            <a:off x="4497493" y="1704404"/>
            <a:ext cx="2933457" cy="565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Dặn dò</a:t>
            </a:r>
            <a:endParaRPr lang="zh-CN" altLang="en-US" sz="28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391C5DD-97BE-48D3-8F72-3B0FCB2189A2}"/>
              </a:ext>
            </a:extLst>
          </p:cNvPr>
          <p:cNvSpPr txBox="1"/>
          <p:nvPr/>
        </p:nvSpPr>
        <p:spPr>
          <a:xfrm>
            <a:off x="2490127" y="3070145"/>
            <a:ext cx="7495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000" b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Hoàn</a:t>
            </a:r>
            <a:r>
              <a:rPr lang="en-US" altLang="zh-CN" sz="30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thành</a:t>
            </a:r>
            <a:r>
              <a:rPr lang="en-US" altLang="zh-CN" sz="30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bài</a:t>
            </a:r>
            <a:r>
              <a:rPr lang="en-US" altLang="zh-CN" sz="30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1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vào</a:t>
            </a:r>
            <a:r>
              <a:rPr lang="en-US" altLang="zh-CN" sz="30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vở</a:t>
            </a:r>
            <a:r>
              <a:rPr lang="en-US" altLang="zh-CN" sz="30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,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bài</a:t>
            </a:r>
            <a:r>
              <a:rPr lang="en-US" altLang="zh-CN" sz="30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2,3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vào</a:t>
            </a:r>
            <a:r>
              <a:rPr lang="en-US" altLang="zh-CN" sz="30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SGK</a:t>
            </a:r>
          </a:p>
          <a:p>
            <a:pPr algn="ctr">
              <a:lnSpc>
                <a:spcPct val="120000"/>
              </a:lnSpc>
            </a:pPr>
            <a:r>
              <a:rPr lang="en-US" altLang="zh-CN" sz="3000" b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Hoàn</a:t>
            </a:r>
            <a:r>
              <a:rPr lang="en-US" altLang="zh-CN" sz="30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thành</a:t>
            </a:r>
            <a:r>
              <a:rPr lang="en-US" altLang="zh-CN" sz="30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VBT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Tiếng</a:t>
            </a:r>
            <a:r>
              <a:rPr lang="en-US" altLang="zh-CN" sz="30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Việt</a:t>
            </a:r>
            <a:endParaRPr lang="zh-CN" altLang="en-US" sz="3000" b="1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927" y="4153063"/>
            <a:ext cx="8092359" cy="269790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E283B23B-0707-48B7-8293-4B745115DF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8965" y="3905778"/>
            <a:ext cx="2201380" cy="293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650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35ACA0B-E628-4B15-8A55-828593AAB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2"/>
            <a:ext cx="12192000" cy="6856595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1E3DAE56-8A25-44F6-8FBE-C11592B1310F}"/>
              </a:ext>
            </a:extLst>
          </p:cNvPr>
          <p:cNvGrpSpPr/>
          <p:nvPr/>
        </p:nvGrpSpPr>
        <p:grpSpPr>
          <a:xfrm>
            <a:off x="276726" y="216568"/>
            <a:ext cx="11670632" cy="4475748"/>
            <a:chOff x="276726" y="216568"/>
            <a:chExt cx="11562348" cy="4475748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7E8F8A07-C03E-4202-9187-4DB3270F6E93}"/>
                </a:ext>
              </a:extLst>
            </p:cNvPr>
            <p:cNvCxnSpPr/>
            <p:nvPr/>
          </p:nvCxnSpPr>
          <p:spPr>
            <a:xfrm>
              <a:off x="276726" y="216568"/>
              <a:ext cx="11562348" cy="0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F02EDB80-0E22-4655-9087-8E98877CCB86}"/>
                </a:ext>
              </a:extLst>
            </p:cNvPr>
            <p:cNvCxnSpPr/>
            <p:nvPr/>
          </p:nvCxnSpPr>
          <p:spPr>
            <a:xfrm>
              <a:off x="276726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805B3CB2-C07D-4E0F-991E-125A603BF331}"/>
                </a:ext>
              </a:extLst>
            </p:cNvPr>
            <p:cNvCxnSpPr/>
            <p:nvPr/>
          </p:nvCxnSpPr>
          <p:spPr>
            <a:xfrm>
              <a:off x="11823032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A41ACFD3-8527-4B71-B7A4-F572CD412A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2599" b="5842"/>
          <a:stretch/>
        </p:blipFill>
        <p:spPr>
          <a:xfrm>
            <a:off x="0" y="5116155"/>
            <a:ext cx="4559966" cy="17418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DC1219E-C086-4D28-8116-1A43592BC6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896" r="1250" b="5842"/>
          <a:stretch/>
        </p:blipFill>
        <p:spPr>
          <a:xfrm>
            <a:off x="7820526" y="5268555"/>
            <a:ext cx="4371473" cy="174184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A1A55B46-B5A8-49BE-8852-1FC835CDBFD8}"/>
              </a:ext>
            </a:extLst>
          </p:cNvPr>
          <p:cNvSpPr txBox="1"/>
          <p:nvPr/>
        </p:nvSpPr>
        <p:spPr>
          <a:xfrm>
            <a:off x="-75290" y="778952"/>
            <a:ext cx="7444298" cy="2026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3B0D36F-D310-49A9-8216-C055E846B135}"/>
              </a:ext>
            </a:extLst>
          </p:cNvPr>
          <p:cNvSpPr txBox="1"/>
          <p:nvPr/>
        </p:nvSpPr>
        <p:spPr>
          <a:xfrm>
            <a:off x="4559966" y="744223"/>
            <a:ext cx="7444298" cy="2026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758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394218" y="1209691"/>
            <a:ext cx="6372393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Câu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1: 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mấy cách nhân hóa, đó là những cách nhân hóa nào?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48" y="392123"/>
            <a:ext cx="11945852" cy="143650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0E4FC83-1F42-4DFD-B9B6-354FE62D9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320" y="2060926"/>
            <a:ext cx="4797074" cy="4797074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6302B8D0-6D34-477A-B99D-916E0C367953}"/>
              </a:ext>
            </a:extLst>
          </p:cNvPr>
          <p:cNvGrpSpPr/>
          <p:nvPr/>
        </p:nvGrpSpPr>
        <p:grpSpPr>
          <a:xfrm>
            <a:off x="3790340" y="412818"/>
            <a:ext cx="3876453" cy="802209"/>
            <a:chOff x="-80691" y="-640399"/>
            <a:chExt cx="4556933" cy="907919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3A71CA42-C3F6-4DBD-9471-14452D6E6AFE}"/>
                </a:ext>
              </a:extLst>
            </p:cNvPr>
            <p:cNvGrpSpPr/>
            <p:nvPr/>
          </p:nvGrpSpPr>
          <p:grpSpPr>
            <a:xfrm rot="406819" flipH="1">
              <a:off x="-80691" y="-640399"/>
              <a:ext cx="1030666" cy="703956"/>
              <a:chOff x="9015984" y="2528554"/>
              <a:chExt cx="2157344" cy="1473489"/>
            </a:xfrm>
          </p:grpSpPr>
          <p:sp>
            <p:nvSpPr>
              <p:cNvPr id="26" name="Freeform 166">
                <a:extLst>
                  <a:ext uri="{FF2B5EF4-FFF2-40B4-BE49-F238E27FC236}">
                    <a16:creationId xmlns:a16="http://schemas.microsoft.com/office/drawing/2014/main" id="{415FA7D5-43D4-454E-8ABB-8606F406F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2784" y="3116474"/>
                <a:ext cx="831450" cy="526422"/>
              </a:xfrm>
              <a:custGeom>
                <a:avLst/>
                <a:gdLst>
                  <a:gd name="T0" fmla="*/ 10 w 143"/>
                  <a:gd name="T1" fmla="*/ 90 h 90"/>
                  <a:gd name="T2" fmla="*/ 10 w 143"/>
                  <a:gd name="T3" fmla="*/ 90 h 90"/>
                  <a:gd name="T4" fmla="*/ 143 w 143"/>
                  <a:gd name="T5" fmla="*/ 18 h 90"/>
                  <a:gd name="T6" fmla="*/ 130 w 143"/>
                  <a:gd name="T7" fmla="*/ 0 h 90"/>
                  <a:gd name="T8" fmla="*/ 0 w 143"/>
                  <a:gd name="T9" fmla="*/ 77 h 90"/>
                  <a:gd name="T10" fmla="*/ 10 w 143"/>
                  <a:gd name="T11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90">
                    <a:moveTo>
                      <a:pt x="10" y="90"/>
                    </a:moveTo>
                    <a:cubicBezTo>
                      <a:pt x="10" y="90"/>
                      <a:pt x="10" y="90"/>
                      <a:pt x="10" y="90"/>
                    </a:cubicBezTo>
                    <a:cubicBezTo>
                      <a:pt x="52" y="61"/>
                      <a:pt x="98" y="41"/>
                      <a:pt x="143" y="18"/>
                    </a:cubicBezTo>
                    <a:cubicBezTo>
                      <a:pt x="138" y="12"/>
                      <a:pt x="134" y="7"/>
                      <a:pt x="130" y="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4" y="79"/>
                      <a:pt x="8" y="83"/>
                      <a:pt x="10" y="9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Freeform 167">
                <a:extLst>
                  <a:ext uri="{FF2B5EF4-FFF2-40B4-BE49-F238E27FC236}">
                    <a16:creationId xmlns:a16="http://schemas.microsoft.com/office/drawing/2014/main" id="{63C8DB47-E02E-424B-BA72-E473D87B9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3530" y="2779466"/>
                <a:ext cx="954446" cy="787173"/>
              </a:xfrm>
              <a:custGeom>
                <a:avLst/>
                <a:gdLst>
                  <a:gd name="T0" fmla="*/ 164 w 164"/>
                  <a:gd name="T1" fmla="*/ 58 h 135"/>
                  <a:gd name="T2" fmla="*/ 140 w 164"/>
                  <a:gd name="T3" fmla="*/ 0 h 135"/>
                  <a:gd name="T4" fmla="*/ 9 w 164"/>
                  <a:gd name="T5" fmla="*/ 77 h 135"/>
                  <a:gd name="T6" fmla="*/ 5 w 164"/>
                  <a:gd name="T7" fmla="*/ 120 h 135"/>
                  <a:gd name="T8" fmla="*/ 34 w 164"/>
                  <a:gd name="T9" fmla="*/ 135 h 135"/>
                  <a:gd name="T10" fmla="*/ 164 w 164"/>
                  <a:gd name="T11" fmla="*/ 5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135">
                    <a:moveTo>
                      <a:pt x="164" y="58"/>
                    </a:moveTo>
                    <a:cubicBezTo>
                      <a:pt x="154" y="40"/>
                      <a:pt x="146" y="20"/>
                      <a:pt x="140" y="0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3" y="92"/>
                      <a:pt x="0" y="109"/>
                      <a:pt x="5" y="120"/>
                    </a:cubicBezTo>
                    <a:cubicBezTo>
                      <a:pt x="10" y="129"/>
                      <a:pt x="24" y="128"/>
                      <a:pt x="34" y="135"/>
                    </a:cubicBezTo>
                    <a:cubicBezTo>
                      <a:pt x="164" y="58"/>
                      <a:pt x="164" y="58"/>
                      <a:pt x="164" y="58"/>
                    </a:cubicBezTo>
                  </a:path>
                </a:pathLst>
              </a:custGeom>
              <a:solidFill>
                <a:srgbClr val="ECC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 168">
                <a:extLst>
                  <a:ext uri="{FF2B5EF4-FFF2-40B4-BE49-F238E27FC236}">
                    <a16:creationId xmlns:a16="http://schemas.microsoft.com/office/drawing/2014/main" id="{C098A7CA-6584-4A27-8A28-8D98C41E2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8662" y="2570374"/>
                <a:ext cx="1129101" cy="656798"/>
              </a:xfrm>
              <a:custGeom>
                <a:avLst/>
                <a:gdLst>
                  <a:gd name="T0" fmla="*/ 185 w 194"/>
                  <a:gd name="T1" fmla="*/ 0 h 113"/>
                  <a:gd name="T2" fmla="*/ 0 w 194"/>
                  <a:gd name="T3" fmla="*/ 110 h 113"/>
                  <a:gd name="T4" fmla="*/ 59 w 194"/>
                  <a:gd name="T5" fmla="*/ 105 h 113"/>
                  <a:gd name="T6" fmla="*/ 63 w 194"/>
                  <a:gd name="T7" fmla="*/ 113 h 113"/>
                  <a:gd name="T8" fmla="*/ 194 w 194"/>
                  <a:gd name="T9" fmla="*/ 36 h 113"/>
                  <a:gd name="T10" fmla="*/ 185 w 194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4" h="113">
                    <a:moveTo>
                      <a:pt x="185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4" y="108"/>
                      <a:pt x="47" y="90"/>
                      <a:pt x="59" y="105"/>
                    </a:cubicBezTo>
                    <a:cubicBezTo>
                      <a:pt x="61" y="108"/>
                      <a:pt x="63" y="110"/>
                      <a:pt x="63" y="113"/>
                    </a:cubicBezTo>
                    <a:cubicBezTo>
                      <a:pt x="194" y="36"/>
                      <a:pt x="194" y="36"/>
                      <a:pt x="194" y="36"/>
                    </a:cubicBezTo>
                    <a:cubicBezTo>
                      <a:pt x="191" y="24"/>
                      <a:pt x="188" y="12"/>
                      <a:pt x="185" y="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Freeform 169">
                <a:extLst>
                  <a:ext uri="{FF2B5EF4-FFF2-40B4-BE49-F238E27FC236}">
                    <a16:creationId xmlns:a16="http://schemas.microsoft.com/office/drawing/2014/main" id="{86674878-6A4E-4D43-BC13-A9DB162E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0477" y="3094334"/>
                <a:ext cx="996266" cy="797012"/>
              </a:xfrm>
              <a:custGeom>
                <a:avLst/>
                <a:gdLst>
                  <a:gd name="T0" fmla="*/ 170 w 171"/>
                  <a:gd name="T1" fmla="*/ 94 h 137"/>
                  <a:gd name="T2" fmla="*/ 159 w 171"/>
                  <a:gd name="T3" fmla="*/ 102 h 137"/>
                  <a:gd name="T4" fmla="*/ 170 w 171"/>
                  <a:gd name="T5" fmla="*/ 94 h 137"/>
                  <a:gd name="T6" fmla="*/ 170 w 171"/>
                  <a:gd name="T7" fmla="*/ 94 h 137"/>
                  <a:gd name="T8" fmla="*/ 160 w 171"/>
                  <a:gd name="T9" fmla="*/ 81 h 137"/>
                  <a:gd name="T10" fmla="*/ 131 w 171"/>
                  <a:gd name="T11" fmla="*/ 66 h 137"/>
                  <a:gd name="T12" fmla="*/ 135 w 171"/>
                  <a:gd name="T13" fmla="*/ 23 h 137"/>
                  <a:gd name="T14" fmla="*/ 131 w 171"/>
                  <a:gd name="T15" fmla="*/ 15 h 137"/>
                  <a:gd name="T16" fmla="*/ 72 w 171"/>
                  <a:gd name="T17" fmla="*/ 20 h 137"/>
                  <a:gd name="T18" fmla="*/ 72 w 171"/>
                  <a:gd name="T19" fmla="*/ 20 h 137"/>
                  <a:gd name="T20" fmla="*/ 0 w 171"/>
                  <a:gd name="T21" fmla="*/ 114 h 137"/>
                  <a:gd name="T22" fmla="*/ 17 w 171"/>
                  <a:gd name="T23" fmla="*/ 137 h 137"/>
                  <a:gd name="T24" fmla="*/ 171 w 171"/>
                  <a:gd name="T25" fmla="*/ 97 h 137"/>
                  <a:gd name="T26" fmla="*/ 170 w 171"/>
                  <a:gd name="T27" fmla="*/ 9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1" h="137">
                    <a:moveTo>
                      <a:pt x="170" y="94"/>
                    </a:moveTo>
                    <a:cubicBezTo>
                      <a:pt x="166" y="97"/>
                      <a:pt x="163" y="99"/>
                      <a:pt x="159" y="102"/>
                    </a:cubicBezTo>
                    <a:cubicBezTo>
                      <a:pt x="163" y="99"/>
                      <a:pt x="166" y="97"/>
                      <a:pt x="170" y="94"/>
                    </a:cubicBezTo>
                    <a:cubicBezTo>
                      <a:pt x="170" y="94"/>
                      <a:pt x="170" y="94"/>
                      <a:pt x="170" y="94"/>
                    </a:cubicBezTo>
                    <a:cubicBezTo>
                      <a:pt x="168" y="87"/>
                      <a:pt x="164" y="83"/>
                      <a:pt x="160" y="81"/>
                    </a:cubicBezTo>
                    <a:cubicBezTo>
                      <a:pt x="150" y="74"/>
                      <a:pt x="136" y="75"/>
                      <a:pt x="131" y="66"/>
                    </a:cubicBezTo>
                    <a:cubicBezTo>
                      <a:pt x="126" y="55"/>
                      <a:pt x="139" y="38"/>
                      <a:pt x="135" y="23"/>
                    </a:cubicBezTo>
                    <a:cubicBezTo>
                      <a:pt x="135" y="20"/>
                      <a:pt x="133" y="18"/>
                      <a:pt x="131" y="15"/>
                    </a:cubicBezTo>
                    <a:cubicBezTo>
                      <a:pt x="119" y="0"/>
                      <a:pt x="76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12" y="121"/>
                      <a:pt x="17" y="137"/>
                    </a:cubicBezTo>
                    <a:cubicBezTo>
                      <a:pt x="69" y="125"/>
                      <a:pt x="126" y="124"/>
                      <a:pt x="171" y="97"/>
                    </a:cubicBezTo>
                    <a:cubicBezTo>
                      <a:pt x="171" y="96"/>
                      <a:pt x="171" y="95"/>
                      <a:pt x="170" y="94"/>
                    </a:cubicBezTo>
                  </a:path>
                </a:pathLst>
              </a:custGeom>
              <a:solidFill>
                <a:srgbClr val="EAC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Freeform 170">
                <a:extLst>
                  <a:ext uri="{FF2B5EF4-FFF2-40B4-BE49-F238E27FC236}">
                    <a16:creationId xmlns:a16="http://schemas.microsoft.com/office/drawing/2014/main" id="{1F647240-BFDC-4F35-8DAD-04895720C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3203" y="3758510"/>
                <a:ext cx="265671" cy="221392"/>
              </a:xfrm>
              <a:custGeom>
                <a:avLst/>
                <a:gdLst>
                  <a:gd name="T0" fmla="*/ 29 w 46"/>
                  <a:gd name="T1" fmla="*/ 0 h 38"/>
                  <a:gd name="T2" fmla="*/ 0 w 46"/>
                  <a:gd name="T3" fmla="*/ 38 h 38"/>
                  <a:gd name="T4" fmla="*/ 46 w 46"/>
                  <a:gd name="T5" fmla="*/ 23 h 38"/>
                  <a:gd name="T6" fmla="*/ 29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9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5" y="31"/>
                      <a:pt x="30" y="27"/>
                      <a:pt x="46" y="23"/>
                    </a:cubicBezTo>
                    <a:cubicBezTo>
                      <a:pt x="41" y="7"/>
                      <a:pt x="29" y="0"/>
                      <a:pt x="29" y="0"/>
                    </a:cubicBezTo>
                  </a:path>
                </a:pathLst>
              </a:custGeom>
              <a:solidFill>
                <a:srgbClr val="1F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 175">
                <a:extLst>
                  <a:ext uri="{FF2B5EF4-FFF2-40B4-BE49-F238E27FC236}">
                    <a16:creationId xmlns:a16="http://schemas.microsoft.com/office/drawing/2014/main" id="{D6CD4BA1-CB29-44BA-8D49-968B7A0E0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5831" y="3030377"/>
                <a:ext cx="1227497" cy="890489"/>
              </a:xfrm>
              <a:custGeom>
                <a:avLst/>
                <a:gdLst>
                  <a:gd name="T0" fmla="*/ 189 w 211"/>
                  <a:gd name="T1" fmla="*/ 0 h 153"/>
                  <a:gd name="T2" fmla="*/ 189 w 211"/>
                  <a:gd name="T3" fmla="*/ 0 h 153"/>
                  <a:gd name="T4" fmla="*/ 162 w 211"/>
                  <a:gd name="T5" fmla="*/ 15 h 153"/>
                  <a:gd name="T6" fmla="*/ 175 w 211"/>
                  <a:gd name="T7" fmla="*/ 33 h 153"/>
                  <a:gd name="T8" fmla="*/ 175 w 211"/>
                  <a:gd name="T9" fmla="*/ 33 h 153"/>
                  <a:gd name="T10" fmla="*/ 175 w 211"/>
                  <a:gd name="T11" fmla="*/ 33 h 153"/>
                  <a:gd name="T12" fmla="*/ 42 w 211"/>
                  <a:gd name="T13" fmla="*/ 105 h 153"/>
                  <a:gd name="T14" fmla="*/ 43 w 211"/>
                  <a:gd name="T15" fmla="*/ 108 h 153"/>
                  <a:gd name="T16" fmla="*/ 0 w 211"/>
                  <a:gd name="T17" fmla="*/ 153 h 153"/>
                  <a:gd name="T18" fmla="*/ 185 w 211"/>
                  <a:gd name="T19" fmla="*/ 45 h 153"/>
                  <a:gd name="T20" fmla="*/ 211 w 211"/>
                  <a:gd name="T21" fmla="*/ 30 h 153"/>
                  <a:gd name="T22" fmla="*/ 211 w 211"/>
                  <a:gd name="T23" fmla="*/ 30 h 153"/>
                  <a:gd name="T24" fmla="*/ 211 w 211"/>
                  <a:gd name="T25" fmla="*/ 29 h 153"/>
                  <a:gd name="T26" fmla="*/ 190 w 211"/>
                  <a:gd name="T27" fmla="*/ 0 h 153"/>
                  <a:gd name="T28" fmla="*/ 189 w 211"/>
                  <a:gd name="T29" fmla="*/ 0 h 153"/>
                  <a:gd name="T30" fmla="*/ 189 w 211"/>
                  <a:gd name="T3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1" h="153">
                    <a:moveTo>
                      <a:pt x="189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6" y="22"/>
                      <a:pt x="170" y="27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30" y="56"/>
                      <a:pt x="84" y="76"/>
                      <a:pt x="42" y="105"/>
                    </a:cubicBezTo>
                    <a:cubicBezTo>
                      <a:pt x="43" y="106"/>
                      <a:pt x="43" y="107"/>
                      <a:pt x="43" y="108"/>
                    </a:cubicBezTo>
                    <a:cubicBezTo>
                      <a:pt x="43" y="125"/>
                      <a:pt x="6" y="149"/>
                      <a:pt x="0" y="153"/>
                    </a:cubicBezTo>
                    <a:cubicBezTo>
                      <a:pt x="185" y="45"/>
                      <a:pt x="185" y="45"/>
                      <a:pt x="185" y="45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29"/>
                      <a:pt x="211" y="29"/>
                      <a:pt x="211" y="29"/>
                    </a:cubicBezTo>
                    <a:cubicBezTo>
                      <a:pt x="204" y="20"/>
                      <a:pt x="196" y="10"/>
                      <a:pt x="190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0"/>
                      <a:pt x="189" y="0"/>
                      <a:pt x="189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Freeform 176">
                <a:extLst>
                  <a:ext uri="{FF2B5EF4-FFF2-40B4-BE49-F238E27FC236}">
                    <a16:creationId xmlns:a16="http://schemas.microsoft.com/office/drawing/2014/main" id="{1F33FE5F-C8D9-494E-9E53-49BAC4735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7762" y="2720427"/>
                <a:ext cx="297650" cy="396047"/>
              </a:xfrm>
              <a:custGeom>
                <a:avLst/>
                <a:gdLst>
                  <a:gd name="T0" fmla="*/ 18 w 51"/>
                  <a:gd name="T1" fmla="*/ 0 h 68"/>
                  <a:gd name="T2" fmla="*/ 18 w 51"/>
                  <a:gd name="T3" fmla="*/ 0 h 68"/>
                  <a:gd name="T4" fmla="*/ 0 w 51"/>
                  <a:gd name="T5" fmla="*/ 10 h 68"/>
                  <a:gd name="T6" fmla="*/ 0 w 51"/>
                  <a:gd name="T7" fmla="*/ 10 h 68"/>
                  <a:gd name="T8" fmla="*/ 24 w 51"/>
                  <a:gd name="T9" fmla="*/ 68 h 68"/>
                  <a:gd name="T10" fmla="*/ 24 w 51"/>
                  <a:gd name="T11" fmla="*/ 68 h 68"/>
                  <a:gd name="T12" fmla="*/ 51 w 51"/>
                  <a:gd name="T13" fmla="*/ 53 h 68"/>
                  <a:gd name="T14" fmla="*/ 18 w 51"/>
                  <a:gd name="T1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68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30"/>
                      <a:pt x="14" y="50"/>
                      <a:pt x="24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38" y="35"/>
                      <a:pt x="27" y="17"/>
                      <a:pt x="18" y="0"/>
                    </a:cubicBezTo>
                  </a:path>
                </a:pathLst>
              </a:custGeom>
              <a:solidFill>
                <a:srgbClr val="DCB4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 177">
                <a:extLst>
                  <a:ext uri="{FF2B5EF4-FFF2-40B4-BE49-F238E27FC236}">
                    <a16:creationId xmlns:a16="http://schemas.microsoft.com/office/drawing/2014/main" id="{8675BEAB-2916-44E4-A3D7-D5C30F2DE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96104" y="2528554"/>
                <a:ext cx="157435" cy="250912"/>
              </a:xfrm>
              <a:custGeom>
                <a:avLst/>
                <a:gdLst>
                  <a:gd name="T0" fmla="*/ 11 w 27"/>
                  <a:gd name="T1" fmla="*/ 0 h 43"/>
                  <a:gd name="T2" fmla="*/ 11 w 27"/>
                  <a:gd name="T3" fmla="*/ 0 h 43"/>
                  <a:gd name="T4" fmla="*/ 0 w 27"/>
                  <a:gd name="T5" fmla="*/ 7 h 43"/>
                  <a:gd name="T6" fmla="*/ 9 w 27"/>
                  <a:gd name="T7" fmla="*/ 43 h 43"/>
                  <a:gd name="T8" fmla="*/ 27 w 27"/>
                  <a:gd name="T9" fmla="*/ 33 h 43"/>
                  <a:gd name="T10" fmla="*/ 11 w 27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43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9"/>
                      <a:pt x="6" y="31"/>
                      <a:pt x="9" y="4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1" y="22"/>
                      <a:pt x="15" y="11"/>
                      <a:pt x="11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Freeform 178">
                <a:extLst>
                  <a:ext uri="{FF2B5EF4-FFF2-40B4-BE49-F238E27FC236}">
                    <a16:creationId xmlns:a16="http://schemas.microsoft.com/office/drawing/2014/main" id="{CD26C6C5-9408-4131-8C4A-10ED6FCD0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8873" y="3642896"/>
                <a:ext cx="897869" cy="337009"/>
              </a:xfrm>
              <a:custGeom>
                <a:avLst/>
                <a:gdLst>
                  <a:gd name="T0" fmla="*/ 153 w 154"/>
                  <a:gd name="T1" fmla="*/ 0 h 58"/>
                  <a:gd name="T2" fmla="*/ 153 w 154"/>
                  <a:gd name="T3" fmla="*/ 0 h 58"/>
                  <a:gd name="T4" fmla="*/ 154 w 154"/>
                  <a:gd name="T5" fmla="*/ 3 h 58"/>
                  <a:gd name="T6" fmla="*/ 154 w 154"/>
                  <a:gd name="T7" fmla="*/ 3 h 58"/>
                  <a:gd name="T8" fmla="*/ 154 w 154"/>
                  <a:gd name="T9" fmla="*/ 3 h 58"/>
                  <a:gd name="T10" fmla="*/ 0 w 154"/>
                  <a:gd name="T11" fmla="*/ 43 h 58"/>
                  <a:gd name="T12" fmla="*/ 3 w 154"/>
                  <a:gd name="T13" fmla="*/ 58 h 58"/>
                  <a:gd name="T14" fmla="*/ 3 w 154"/>
                  <a:gd name="T15" fmla="*/ 58 h 58"/>
                  <a:gd name="T16" fmla="*/ 110 w 154"/>
                  <a:gd name="T17" fmla="*/ 49 h 58"/>
                  <a:gd name="T18" fmla="*/ 111 w 154"/>
                  <a:gd name="T19" fmla="*/ 48 h 58"/>
                  <a:gd name="T20" fmla="*/ 111 w 154"/>
                  <a:gd name="T21" fmla="*/ 48 h 58"/>
                  <a:gd name="T22" fmla="*/ 154 w 154"/>
                  <a:gd name="T23" fmla="*/ 3 h 58"/>
                  <a:gd name="T24" fmla="*/ 153 w 154"/>
                  <a:gd name="T2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58">
                    <a:moveTo>
                      <a:pt x="153" y="0"/>
                    </a:moveTo>
                    <a:cubicBezTo>
                      <a:pt x="153" y="0"/>
                      <a:pt x="153" y="0"/>
                      <a:pt x="153" y="0"/>
                    </a:cubicBezTo>
                    <a:cubicBezTo>
                      <a:pt x="154" y="1"/>
                      <a:pt x="154" y="2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09" y="30"/>
                      <a:pt x="53" y="31"/>
                      <a:pt x="0" y="43"/>
                    </a:cubicBezTo>
                    <a:cubicBezTo>
                      <a:pt x="2" y="47"/>
                      <a:pt x="3" y="52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0" y="49"/>
                      <a:pt x="110" y="49"/>
                      <a:pt x="111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7" y="44"/>
                      <a:pt x="154" y="20"/>
                      <a:pt x="154" y="3"/>
                    </a:cubicBezTo>
                    <a:cubicBezTo>
                      <a:pt x="154" y="2"/>
                      <a:pt x="154" y="1"/>
                      <a:pt x="153" y="0"/>
                    </a:cubicBezTo>
                  </a:path>
                </a:pathLst>
              </a:custGeom>
              <a:solidFill>
                <a:srgbClr val="DAB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 179">
                <a:extLst>
                  <a:ext uri="{FF2B5EF4-FFF2-40B4-BE49-F238E27FC236}">
                    <a16:creationId xmlns:a16="http://schemas.microsoft.com/office/drawing/2014/main" id="{3A1154BA-7230-46CA-A97B-A34937FA65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5984" y="3891346"/>
                <a:ext cx="302571" cy="110697"/>
              </a:xfrm>
              <a:custGeom>
                <a:avLst/>
                <a:gdLst>
                  <a:gd name="T0" fmla="*/ 49 w 52"/>
                  <a:gd name="T1" fmla="*/ 0 h 19"/>
                  <a:gd name="T2" fmla="*/ 49 w 52"/>
                  <a:gd name="T3" fmla="*/ 0 h 19"/>
                  <a:gd name="T4" fmla="*/ 49 w 52"/>
                  <a:gd name="T5" fmla="*/ 0 h 19"/>
                  <a:gd name="T6" fmla="*/ 3 w 52"/>
                  <a:gd name="T7" fmla="*/ 15 h 19"/>
                  <a:gd name="T8" fmla="*/ 0 w 52"/>
                  <a:gd name="T9" fmla="*/ 19 h 19"/>
                  <a:gd name="T10" fmla="*/ 52 w 52"/>
                  <a:gd name="T11" fmla="*/ 15 h 19"/>
                  <a:gd name="T12" fmla="*/ 49 w 52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9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3" y="4"/>
                      <a:pt x="18" y="8"/>
                      <a:pt x="3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9"/>
                      <a:pt x="51" y="4"/>
                      <a:pt x="49" y="0"/>
                    </a:cubicBezTo>
                  </a:path>
                </a:pathLst>
              </a:custGeom>
              <a:solidFill>
                <a:srgbClr val="1D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B00BFEC4-85A9-4E2B-81BA-D529CF2C94DC}"/>
                </a:ext>
              </a:extLst>
            </p:cNvPr>
            <p:cNvGrpSpPr/>
            <p:nvPr/>
          </p:nvGrpSpPr>
          <p:grpSpPr>
            <a:xfrm>
              <a:off x="1201576" y="61145"/>
              <a:ext cx="3274666" cy="206375"/>
              <a:chOff x="4531763" y="904319"/>
              <a:chExt cx="3274666" cy="206375"/>
            </a:xfrm>
            <a:solidFill>
              <a:schemeClr val="bg1"/>
            </a:solidFill>
          </p:grpSpPr>
          <p:sp>
            <p:nvSpPr>
              <p:cNvPr id="15" name="Freeform 139">
                <a:extLst>
                  <a:ext uri="{FF2B5EF4-FFF2-40B4-BE49-F238E27FC236}">
                    <a16:creationId xmlns:a16="http://schemas.microsoft.com/office/drawing/2014/main" id="{AE06CD35-8A17-42F6-AEB6-88884F7516AF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548432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39">
                <a:extLst>
                  <a:ext uri="{FF2B5EF4-FFF2-40B4-BE49-F238E27FC236}">
                    <a16:creationId xmlns:a16="http://schemas.microsoft.com/office/drawing/2014/main" id="{763F5506-C453-4A1D-9B96-77DCD3A5D327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885649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39">
                <a:extLst>
                  <a:ext uri="{FF2B5EF4-FFF2-40B4-BE49-F238E27FC236}">
                    <a16:creationId xmlns:a16="http://schemas.microsoft.com/office/drawing/2014/main" id="{567EB1D0-A1C3-47A8-97E7-8D26E7B4168B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222866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9">
                <a:extLst>
                  <a:ext uri="{FF2B5EF4-FFF2-40B4-BE49-F238E27FC236}">
                    <a16:creationId xmlns:a16="http://schemas.microsoft.com/office/drawing/2014/main" id="{1C3ECD3E-F6AD-4EC0-BEC2-A64DF6705CCC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560083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39">
                <a:extLst>
                  <a:ext uri="{FF2B5EF4-FFF2-40B4-BE49-F238E27FC236}">
                    <a16:creationId xmlns:a16="http://schemas.microsoft.com/office/drawing/2014/main" id="{C728FDCB-3CB6-4DDB-8E4B-62C3EEE4C99F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897300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39">
                <a:extLst>
                  <a:ext uri="{FF2B5EF4-FFF2-40B4-BE49-F238E27FC236}">
                    <a16:creationId xmlns:a16="http://schemas.microsoft.com/office/drawing/2014/main" id="{FB1AD6C8-643A-4A97-A2B1-84F55837378E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234517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39">
                <a:extLst>
                  <a:ext uri="{FF2B5EF4-FFF2-40B4-BE49-F238E27FC236}">
                    <a16:creationId xmlns:a16="http://schemas.microsoft.com/office/drawing/2014/main" id="{DBB97150-223F-4D8B-A1D2-5AE0C75657CD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571734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39">
                <a:extLst>
                  <a:ext uri="{FF2B5EF4-FFF2-40B4-BE49-F238E27FC236}">
                    <a16:creationId xmlns:a16="http://schemas.microsoft.com/office/drawing/2014/main" id="{89249758-EED0-4303-9285-91A0EF4B4235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908951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39">
                <a:extLst>
                  <a:ext uri="{FF2B5EF4-FFF2-40B4-BE49-F238E27FC236}">
                    <a16:creationId xmlns:a16="http://schemas.microsoft.com/office/drawing/2014/main" id="{CC45B505-16DD-4C62-9570-1D3553A31FF8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246168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39">
                <a:extLst>
                  <a:ext uri="{FF2B5EF4-FFF2-40B4-BE49-F238E27FC236}">
                    <a16:creationId xmlns:a16="http://schemas.microsoft.com/office/drawing/2014/main" id="{1C9EDAD3-BCB8-43C4-ACEE-5D5A7823E95C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583385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2720D835-672A-4D73-BA31-324175646F92}"/>
              </a:ext>
            </a:extLst>
          </p:cNvPr>
          <p:cNvSpPr txBox="1"/>
          <p:nvPr/>
        </p:nvSpPr>
        <p:spPr>
          <a:xfrm>
            <a:off x="3968136" y="360169"/>
            <a:ext cx="4563919" cy="710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KHỞI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ĐỘNG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Cloud Callout 41"/>
          <p:cNvSpPr/>
          <p:nvPr/>
        </p:nvSpPr>
        <p:spPr>
          <a:xfrm>
            <a:off x="3492788" y="2687019"/>
            <a:ext cx="8875058" cy="3585881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 3 cách nhân hóa:</a:t>
            </a:r>
          </a:p>
          <a:p>
            <a:pPr marL="342900" indent="-342900">
              <a:buAutoNum type="arabicPeriod"/>
            </a:pP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Gọi sự vật bằng từ dùng </a:t>
            </a:r>
            <a:r>
              <a:rPr lang="en-US" sz="2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 gọi </a:t>
            </a: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người.</a:t>
            </a:r>
          </a:p>
          <a:p>
            <a:pPr marL="342900" indent="-342900">
              <a:buFontTx/>
              <a:buAutoNum type="arabicPeriod"/>
            </a:pP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Tả sự vật bằng những từ dùng </a:t>
            </a:r>
            <a:r>
              <a:rPr lang="en-US" sz="2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 tả người</a:t>
            </a: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Nói với sự vật thân mật như </a:t>
            </a:r>
            <a:r>
              <a:rPr lang="en-US" sz="2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nói với con người</a:t>
            </a: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endParaRPr lang="en-US"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en-US"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207855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6" grpId="0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1689"/>
          <a:stretch/>
        </p:blipFill>
        <p:spPr>
          <a:xfrm>
            <a:off x="66956" y="-174171"/>
            <a:ext cx="12192000" cy="63841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096" y="580271"/>
            <a:ext cx="10926554" cy="58039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33449"/>
            <a:ext cx="12325913" cy="592455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8137" y="1638300"/>
            <a:ext cx="840665" cy="70727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364038" y="1766566"/>
            <a:ext cx="2992254" cy="588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ADD TITLE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FA080"/>
              </a:solidFill>
              <a:effectLst/>
              <a:uLnTx/>
              <a:uFillTx/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0236" y="1080766"/>
            <a:ext cx="5217132" cy="685800"/>
          </a:xfrm>
          <a:prstGeom prst="rect">
            <a:avLst/>
          </a:prstGeom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49624" y="932329"/>
            <a:ext cx="7718611" cy="40318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2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Tìm bộ phận câu trả lời cho câu hỏi “Ở đâu ?”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a/ Quê em ở huyện Đại Lộc, tỉnh Quảng Nam.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b/ Để tưởng nhớ công lao của Trần Quốc Khái, nhân dân lập đền thờ ở quê hương ông.</a:t>
            </a:r>
          </a:p>
          <a:p>
            <a:endParaRPr lang="en-US" sz="3200" dirty="0">
              <a:solidFill>
                <a:srgbClr val="3366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rgbClr val="3366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V="1">
            <a:off x="2156013" y="2412986"/>
            <a:ext cx="578051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5006788" y="3836894"/>
            <a:ext cx="2514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5574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4">
            <a:extLst>
              <a:ext uri="{FF2B5EF4-FFF2-40B4-BE49-F238E27FC236}">
                <a16:creationId xmlns:a16="http://schemas.microsoft.com/office/drawing/2014/main" id="{A1289047-DB42-405F-9C7F-60BCE9491D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553200"/>
          </a:xfrm>
        </p:spPr>
      </p:pic>
      <p:sp>
        <p:nvSpPr>
          <p:cNvPr id="18435" name="TextBox 6">
            <a:extLst>
              <a:ext uri="{FF2B5EF4-FFF2-40B4-BE49-F238E27FC236}">
                <a16:creationId xmlns:a16="http://schemas.microsoft.com/office/drawing/2014/main" id="{0A17670A-CF98-4EE5-B70F-E9EF41057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91444"/>
            <a:ext cx="693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1800" b="1" dirty="0">
                <a:solidFill>
                  <a:prstClr val="white"/>
                </a:solidFill>
                <a:latin typeface="HP001"/>
                <a:ea typeface="HP001"/>
                <a:cs typeface="HP001"/>
              </a:rPr>
              <a:t>  </a:t>
            </a:r>
            <a:r>
              <a:rPr lang="en-US" altLang="en-US" sz="2800" b="1" dirty="0" err="1">
                <a:solidFill>
                  <a:prstClr val="white"/>
                </a:solidFill>
                <a:latin typeface="HP001 5 hàng 1 ô ly" panose="020B0603050302020204" pitchFamily="34" charset="0"/>
                <a:ea typeface="HP001"/>
                <a:cs typeface="HP001"/>
              </a:rPr>
              <a:t>Thứ</a:t>
            </a:r>
            <a:r>
              <a:rPr lang="en-US" altLang="en-US" sz="2800" b="1" dirty="0">
                <a:solidFill>
                  <a:prstClr val="white"/>
                </a:solidFill>
                <a:latin typeface="HP001 5 hàng 1 ô ly" panose="020B0603050302020204" pitchFamily="34" charset="0"/>
                <a:ea typeface="HP001"/>
                <a:cs typeface="HP001"/>
              </a:rPr>
              <a:t> </a:t>
            </a:r>
            <a:r>
              <a:rPr lang="en-US" altLang="en-US" sz="2800" b="1" dirty="0" err="1">
                <a:solidFill>
                  <a:prstClr val="white"/>
                </a:solidFill>
                <a:latin typeface="HP001 5 hàng 1 ô ly" panose="020B0603050302020204" pitchFamily="34" charset="0"/>
                <a:ea typeface="HP001"/>
                <a:cs typeface="HP001"/>
              </a:rPr>
              <a:t>năm</a:t>
            </a:r>
            <a:r>
              <a:rPr lang="en-US" altLang="en-US" sz="2800" b="1" dirty="0">
                <a:solidFill>
                  <a:prstClr val="white"/>
                </a:solidFill>
                <a:latin typeface="HP001 5 hàng 1 ô ly" panose="020B0603050302020204" pitchFamily="34" charset="0"/>
                <a:ea typeface="HP001"/>
                <a:cs typeface="HP001"/>
              </a:rPr>
              <a:t> </a:t>
            </a:r>
            <a:r>
              <a:rPr lang="en-US" altLang="en-US" sz="2800" b="1" dirty="0" err="1">
                <a:solidFill>
                  <a:prstClr val="white"/>
                </a:solidFill>
                <a:latin typeface="HP001 5 hàng 1 ô ly" panose="020B0603050302020204" pitchFamily="34" charset="0"/>
                <a:ea typeface="HP001"/>
                <a:cs typeface="HP001"/>
              </a:rPr>
              <a:t>ngày</a:t>
            </a:r>
            <a:r>
              <a:rPr lang="en-US" altLang="en-US" sz="2800" b="1" dirty="0">
                <a:solidFill>
                  <a:prstClr val="white"/>
                </a:solidFill>
                <a:latin typeface="HP001 5 hàng 1 ô ly" panose="020B0603050302020204" pitchFamily="34" charset="0"/>
                <a:ea typeface="HP001"/>
                <a:cs typeface="HP001"/>
              </a:rPr>
              <a:t> 17 </a:t>
            </a:r>
            <a:r>
              <a:rPr lang="en-US" altLang="en-US" sz="2800" b="1" dirty="0" err="1">
                <a:solidFill>
                  <a:prstClr val="white"/>
                </a:solidFill>
                <a:latin typeface="HP001 5 hàng 1 ô ly" panose="020B0603050302020204" pitchFamily="34" charset="0"/>
                <a:ea typeface="HP001"/>
                <a:cs typeface="HP001"/>
              </a:rPr>
              <a:t>tháng</a:t>
            </a:r>
            <a:r>
              <a:rPr lang="en-US" altLang="en-US" sz="2800" b="1" dirty="0">
                <a:solidFill>
                  <a:prstClr val="white"/>
                </a:solidFill>
                <a:latin typeface="HP001 5 hàng 1 ô ly" panose="020B0603050302020204" pitchFamily="34" charset="0"/>
                <a:ea typeface="HP001"/>
                <a:cs typeface="HP001"/>
              </a:rPr>
              <a:t> 2 </a:t>
            </a:r>
            <a:r>
              <a:rPr lang="en-US" altLang="en-US" sz="2800" b="1" dirty="0" err="1">
                <a:solidFill>
                  <a:prstClr val="white"/>
                </a:solidFill>
                <a:latin typeface="HP001 5 hàng 1 ô ly" panose="020B0603050302020204" pitchFamily="34" charset="0"/>
                <a:ea typeface="HP001"/>
                <a:cs typeface="HP001"/>
              </a:rPr>
              <a:t>năm</a:t>
            </a:r>
            <a:r>
              <a:rPr lang="en-US" altLang="en-US" sz="2800" b="1" dirty="0">
                <a:solidFill>
                  <a:prstClr val="white"/>
                </a:solidFill>
                <a:latin typeface="HP001 5 hàng 1 ô ly" panose="020B0603050302020204" pitchFamily="34" charset="0"/>
                <a:ea typeface="HP001"/>
                <a:cs typeface="HP001"/>
              </a:rPr>
              <a:t> 2022.</a:t>
            </a:r>
            <a:endParaRPr lang="vi-VN" altLang="en-US" sz="2800" b="1" dirty="0">
              <a:solidFill>
                <a:prstClr val="white"/>
              </a:solidFill>
              <a:latin typeface="HP001 5 hàng 1 ô ly" panose="020B0603050302020204" pitchFamily="34" charset="0"/>
              <a:ea typeface="HP001"/>
              <a:cs typeface="HP001"/>
            </a:endParaRPr>
          </a:p>
        </p:txBody>
      </p:sp>
      <p:sp>
        <p:nvSpPr>
          <p:cNvPr id="18436" name="TextBox 7">
            <a:extLst>
              <a:ext uri="{FF2B5EF4-FFF2-40B4-BE49-F238E27FC236}">
                <a16:creationId xmlns:a16="http://schemas.microsoft.com/office/drawing/2014/main" id="{96AB4A8B-6765-4068-8723-BE37EDAEF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4088" y="1301043"/>
            <a:ext cx="358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u="sng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u="sng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u="sng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u="sng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câu</a:t>
            </a:r>
            <a:endParaRPr lang="en-US" altLang="en-US" sz="2800" b="1" u="sng" dirty="0">
              <a:solidFill>
                <a:prstClr val="white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37" name="TextBox 1">
            <a:extLst>
              <a:ext uri="{FF2B5EF4-FFF2-40B4-BE49-F238E27FC236}">
                <a16:creationId xmlns:a16="http://schemas.microsoft.com/office/drawing/2014/main" id="{3898DE8E-9152-41CC-8639-4DE433EDD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0" y="1910644"/>
            <a:ext cx="783448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ts val="0"/>
              </a:spcBef>
              <a:buNone/>
            </a:pPr>
            <a:r>
              <a:rPr lang="en-US" sz="3000" b="1" dirty="0" err="1">
                <a:solidFill>
                  <a:schemeClr val="bg1"/>
                </a:solidFill>
                <a:latin typeface="HP001 4 hang 1 ô ly" panose="020B0603050302020204" pitchFamily="34" charset="0"/>
                <a:ea typeface="微软雅黑"/>
                <a:cs typeface="Times New Roman" pitchFamily="18" charset="0"/>
              </a:rPr>
              <a:t>Mở</a:t>
            </a:r>
            <a:r>
              <a:rPr lang="en-US" sz="3000" b="1" dirty="0">
                <a:solidFill>
                  <a:schemeClr val="bg1"/>
                </a:solidFill>
                <a:latin typeface="HP001 4 hang 1 ô ly" panose="020B0603050302020204" pitchFamily="34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ang 1 ô ly" panose="020B0603050302020204" pitchFamily="34" charset="0"/>
                <a:ea typeface="微软雅黑"/>
                <a:cs typeface="Times New Roman" pitchFamily="18" charset="0"/>
              </a:rPr>
              <a:t>rộng</a:t>
            </a:r>
            <a:r>
              <a:rPr lang="en-US" sz="3000" b="1" dirty="0">
                <a:solidFill>
                  <a:schemeClr val="bg1"/>
                </a:solidFill>
                <a:latin typeface="HP001 4 hang 1 ô ly" panose="020B0603050302020204" pitchFamily="34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ang 1 ô ly" panose="020B0603050302020204" pitchFamily="34" charset="0"/>
                <a:ea typeface="微软雅黑"/>
                <a:cs typeface="Times New Roman" pitchFamily="18" charset="0"/>
              </a:rPr>
              <a:t>vốn</a:t>
            </a:r>
            <a:r>
              <a:rPr lang="en-US" sz="3000" b="1" dirty="0">
                <a:solidFill>
                  <a:schemeClr val="bg1"/>
                </a:solidFill>
                <a:latin typeface="HP001 4 hang 1 ô ly" panose="020B0603050302020204" pitchFamily="34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ang 1 ô ly" panose="020B0603050302020204" pitchFamily="34" charset="0"/>
                <a:ea typeface="微软雅黑"/>
                <a:cs typeface="Times New Roman" pitchFamily="18" charset="0"/>
              </a:rPr>
              <a:t>từ</a:t>
            </a:r>
            <a:r>
              <a:rPr lang="en-US" sz="3000" b="1" dirty="0">
                <a:solidFill>
                  <a:schemeClr val="bg1"/>
                </a:solidFill>
                <a:latin typeface="HP001 4 hang 1 ô ly" panose="020B0603050302020204" pitchFamily="34" charset="0"/>
                <a:ea typeface="微软雅黑"/>
                <a:cs typeface="Times New Roman" pitchFamily="18" charset="0"/>
              </a:rPr>
              <a:t>: </a:t>
            </a:r>
            <a:r>
              <a:rPr lang="en-US" sz="3000" b="1" dirty="0" err="1">
                <a:solidFill>
                  <a:schemeClr val="bg1"/>
                </a:solidFill>
                <a:latin typeface="HP001 4 hang 1 ô ly" panose="020B0603050302020204" pitchFamily="34" charset="0"/>
                <a:ea typeface="微软雅黑"/>
                <a:cs typeface="Times New Roman" pitchFamily="18" charset="0"/>
              </a:rPr>
              <a:t>Sáng</a:t>
            </a:r>
            <a:r>
              <a:rPr lang="en-US" sz="3000" b="1" dirty="0">
                <a:solidFill>
                  <a:schemeClr val="bg1"/>
                </a:solidFill>
                <a:latin typeface="HP001 4 hang 1 ô ly" panose="020B0603050302020204" pitchFamily="34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ang 1 ô ly" panose="020B0603050302020204" pitchFamily="34" charset="0"/>
                <a:ea typeface="微软雅黑"/>
                <a:cs typeface="Times New Roman" pitchFamily="18" charset="0"/>
              </a:rPr>
              <a:t>tạo</a:t>
            </a:r>
            <a:r>
              <a:rPr lang="en-US" sz="3000" b="1" dirty="0">
                <a:solidFill>
                  <a:schemeClr val="bg1"/>
                </a:solidFill>
                <a:latin typeface="HP001 4 hang 1 ô ly" panose="020B0603050302020204" pitchFamily="34" charset="0"/>
                <a:ea typeface="微软雅黑"/>
                <a:cs typeface="Times New Roman" pitchFamily="18" charset="0"/>
              </a:rPr>
              <a:t>. </a:t>
            </a:r>
            <a:r>
              <a:rPr lang="en-US" sz="3000" b="1" dirty="0" err="1">
                <a:solidFill>
                  <a:schemeClr val="bg1"/>
                </a:solidFill>
                <a:latin typeface="HP001 4 hang 1 ô ly" panose="020B0603050302020204" pitchFamily="34" charset="0"/>
                <a:ea typeface="微软雅黑"/>
                <a:cs typeface="Times New Roman" pitchFamily="18" charset="0"/>
              </a:rPr>
              <a:t>Dấu</a:t>
            </a:r>
            <a:r>
              <a:rPr lang="en-US" sz="3000" b="1" dirty="0">
                <a:solidFill>
                  <a:schemeClr val="bg1"/>
                </a:solidFill>
                <a:latin typeface="HP001 4 hang 1 ô ly" panose="020B0603050302020204" pitchFamily="34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ang 1 ô ly" panose="020B0603050302020204" pitchFamily="34" charset="0"/>
                <a:ea typeface="微软雅黑"/>
                <a:cs typeface="Times New Roman" pitchFamily="18" charset="0"/>
              </a:rPr>
              <a:t>phẩy</a:t>
            </a:r>
            <a:r>
              <a:rPr lang="en-US" sz="3000" b="1" dirty="0">
                <a:solidFill>
                  <a:srgbClr val="FF0000"/>
                </a:solidFill>
                <a:latin typeface="HP001 4 hang 1 ô ly" panose="020B0603050302020204" pitchFamily="34" charset="0"/>
                <a:ea typeface="微软雅黑"/>
                <a:cs typeface="Times New Roman" pitchFamily="18" charset="0"/>
              </a:rPr>
              <a:t>,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sz="3000" b="1" dirty="0">
                <a:solidFill>
                  <a:srgbClr val="FF0000"/>
                </a:solidFill>
                <a:latin typeface="HP001 4 hang 1 ô ly" panose="020B0603050302020204" pitchFamily="34" charset="0"/>
                <a:ea typeface="微软雅黑"/>
                <a:cs typeface="Times New Roman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8151F3-7F06-4698-96E5-E661EAF8B486}"/>
              </a:ext>
            </a:extLst>
          </p:cNvPr>
          <p:cNvSpPr txBox="1"/>
          <p:nvPr/>
        </p:nvSpPr>
        <p:spPr>
          <a:xfrm>
            <a:off x="3702756" y="2461495"/>
            <a:ext cx="6615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chemeClr val="bg1"/>
                </a:solidFill>
                <a:latin typeface="HP001 4 hang 1 ô ly" panose="020B0603050302020204" pitchFamily="34" charset="0"/>
                <a:ea typeface="微软雅黑"/>
                <a:cs typeface="Times New Roman" pitchFamily="18" charset="0"/>
              </a:rPr>
              <a:t>Dấu</a:t>
            </a:r>
            <a:r>
              <a:rPr lang="en-US" sz="3000" b="1" dirty="0">
                <a:solidFill>
                  <a:schemeClr val="bg1"/>
                </a:solidFill>
                <a:latin typeface="HP001 4 hang 1 ô ly" panose="020B0603050302020204" pitchFamily="34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ang 1 ô ly" panose="020B0603050302020204" pitchFamily="34" charset="0"/>
                <a:ea typeface="微软雅黑"/>
                <a:cs typeface="Times New Roman" pitchFamily="18" charset="0"/>
              </a:rPr>
              <a:t>chấm</a:t>
            </a:r>
            <a:r>
              <a:rPr lang="en-US" sz="3000" b="1" dirty="0">
                <a:solidFill>
                  <a:schemeClr val="bg1"/>
                </a:solidFill>
                <a:latin typeface="HP001 4 hang 1 ô ly" panose="020B0603050302020204" pitchFamily="34" charset="0"/>
                <a:ea typeface="微软雅黑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chemeClr val="bg1"/>
                </a:solidFill>
                <a:latin typeface="HP001 4 hang 1 ô ly" panose="020B0603050302020204" pitchFamily="34" charset="0"/>
                <a:ea typeface="微软雅黑"/>
                <a:cs typeface="Times New Roman" pitchFamily="18" charset="0"/>
              </a:rPr>
              <a:t>dấu</a:t>
            </a:r>
            <a:r>
              <a:rPr lang="en-US" sz="3000" b="1" dirty="0">
                <a:solidFill>
                  <a:schemeClr val="bg1"/>
                </a:solidFill>
                <a:latin typeface="HP001 4 hang 1 ô ly" panose="020B0603050302020204" pitchFamily="34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ang 1 ô ly" panose="020B0603050302020204" pitchFamily="34" charset="0"/>
                <a:ea typeface="微软雅黑"/>
                <a:cs typeface="Times New Roman" pitchFamily="18" charset="0"/>
              </a:rPr>
              <a:t>hỏi</a:t>
            </a:r>
            <a:r>
              <a:rPr lang="en-US" sz="3000" b="1" dirty="0">
                <a:solidFill>
                  <a:schemeClr val="bg1"/>
                </a:solidFill>
                <a:latin typeface="HP001 4 hang 1 ô ly" panose="020B0603050302020204" pitchFamily="34" charset="0"/>
                <a:ea typeface="微软雅黑"/>
                <a:cs typeface="Times New Roman" pitchFamily="18" charset="0"/>
              </a:rPr>
              <a:t>( trang35)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b="16747"/>
          <a:stretch/>
        </p:blipFill>
        <p:spPr>
          <a:xfrm>
            <a:off x="205170" y="1"/>
            <a:ext cx="11834429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55" y="552449"/>
            <a:ext cx="11097995" cy="52197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/>
          <a:srcRect t="886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563906" y="2081668"/>
            <a:ext cx="7637929" cy="1246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  <a:defRPr/>
            </a:pPr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 trí thức.                           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bác sĩ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b) Chỉ hoạt động của trí thức.  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nghiên cứu</a:t>
            </a:r>
            <a:endParaRPr lang="en-US" sz="25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45976" y="950259"/>
            <a:ext cx="7628965" cy="11430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400" b="1" u="sng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z="24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. Dựa vào những bài tập đọc và chính tả đã học ở các tuần 21, 22, em hãy tìm các từ ngữ: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4809" y="1156703"/>
            <a:ext cx="774591" cy="112924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6168" y="3603813"/>
            <a:ext cx="7982963" cy="335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5730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35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953000" y="1447800"/>
            <a:ext cx="4191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Tiến sĩ Trần Quốc Khái </a:t>
            </a:r>
          </a:p>
          <a:p>
            <a:pPr marL="342900" indent="-342900" eaLnBrk="0" hangingPunct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Cô giáo </a:t>
            </a:r>
          </a:p>
          <a:p>
            <a:pPr marL="342900" indent="-342900" eaLnBrk="0" hangingPunct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Bác sĩ Đặng Văn Ngữ </a:t>
            </a:r>
          </a:p>
          <a:p>
            <a:pPr marL="342900" indent="-342900" eaLnBrk="0" hangingPunct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Nhà bác học Ê - đi - xơn </a:t>
            </a:r>
          </a:p>
          <a:p>
            <a:pPr marL="342900" indent="-342900" eaLnBrk="0" hangingPunct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eaLnBrk="0" hangingPunct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Nhà bác học Ác - si – mét</a:t>
            </a:r>
          </a:p>
          <a:p>
            <a:pPr marL="342900" indent="-342900" eaLnBrk="0" hangingPunct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Nhà thông thái Trương Vĩnh Ký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8600" y="304800"/>
            <a:ext cx="891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Hãy kể tên các bài tập đọc và chính tả tuần 21, 22 và những bài đó nói đến những người nào ?</a:t>
            </a:r>
            <a:endParaRPr lang="en-US" sz="28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8600" y="1524000"/>
            <a:ext cx="433416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 tổ nghề thêu </a:t>
            </a: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 tay cô giáo </a:t>
            </a: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 trí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nước </a:t>
            </a: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 bác học và bà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Ê- đi – xơn</a:t>
            </a: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cầu </a:t>
            </a: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 máy bơm.</a:t>
            </a: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nhà thông thái</a:t>
            </a: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4343400" y="1752600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4343400" y="2819400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4343400" y="3500021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>
            <a:off x="4428478" y="6483659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>
            <a:off x="4428477" y="4309369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>
            <a:off x="4419600" y="5029200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>
            <a:off x="4437355" y="5700944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图片 10">
            <a:extLst>
              <a:ext uri="{FF2B5EF4-FFF2-40B4-BE49-F238E27FC236}">
                <a16:creationId xmlns:a16="http://schemas.microsoft.com/office/drawing/2014/main" id="{7AC4F999-2DEC-4015-AF9C-FB099D247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495" y="4421079"/>
            <a:ext cx="2050296" cy="2206705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id="{C8B751ED-8511-4A6C-95C5-B33D4F001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186" y="2350468"/>
            <a:ext cx="1851398" cy="2083848"/>
          </a:xfrm>
          <a:prstGeom prst="rect">
            <a:avLst/>
          </a:prstGeom>
        </p:spPr>
      </p:pic>
      <p:pic>
        <p:nvPicPr>
          <p:cNvPr id="17" name="图片 12">
            <a:extLst>
              <a:ext uri="{FF2B5EF4-FFF2-40B4-BE49-F238E27FC236}">
                <a16:creationId xmlns:a16="http://schemas.microsoft.com/office/drawing/2014/main" id="{A67700F0-D770-41D9-8825-CC7BBFE76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8019" y="-118976"/>
            <a:ext cx="2156072" cy="2245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278385" y="341790"/>
            <a:ext cx="891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Dựa vào những bài tập đọc và chính tả đã học ở các tuần 21, 22, em hãy tìm các từ ngữ: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675573" y="2109896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Group 50"/>
          <p:cNvGraphicFramePr>
            <a:graphicFrameLocks/>
          </p:cNvGraphicFramePr>
          <p:nvPr/>
        </p:nvGraphicFramePr>
        <p:xfrm>
          <a:off x="1398973" y="1555859"/>
          <a:ext cx="8915400" cy="4665155"/>
        </p:xfrm>
        <a:graphic>
          <a:graphicData uri="http://schemas.openxmlformats.org/drawingml/2006/table">
            <a:tbl>
              <a:tblPr/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7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2505723" y="1630533"/>
            <a:ext cx="274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 trí thức </a:t>
            </a: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5710562" y="1648288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 hoạt động của trí thức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1398972" y="4646721"/>
            <a:ext cx="26936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 sĩ,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dược sĩ…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1322773" y="5180121"/>
            <a:ext cx="33385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thầy giáo,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giáo…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1407850" y="5823983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nhà văn,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 thơ…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3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398973" y="3503721"/>
            <a:ext cx="35609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nhà phát minh, kĩ sư,...</a:t>
            </a:r>
          </a:p>
        </p:txBody>
      </p:sp>
      <p:sp>
        <p:nvSpPr>
          <p:cNvPr id="35" name="Text Box 3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464815" y="2153575"/>
            <a:ext cx="411924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nhà bác học , nhà thông thái, nhà nghiên cứu, tiến sĩ</a:t>
            </a:r>
          </a:p>
          <a:p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41"/>
          <p:cNvSpPr txBox="1">
            <a:spLocks noChangeArrowheads="1"/>
          </p:cNvSpPr>
          <p:nvPr/>
        </p:nvSpPr>
        <p:spPr bwMode="auto">
          <a:xfrm>
            <a:off x="5859262" y="2177989"/>
            <a:ext cx="327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 cứu khoa học</a:t>
            </a:r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5625484" y="3335786"/>
            <a:ext cx="464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 cứu khoa học, phát minh, chế tạo máy móc, thiết kế nhà cửa, </a:t>
            </a: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5513773" y="4680059"/>
            <a:ext cx="495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chữa bệnh, chế thuốc chữa bệnh.</a:t>
            </a:r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5589973" y="5180121"/>
            <a:ext cx="16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dạy học</a:t>
            </a:r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5660994" y="5804055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sáng tác</a:t>
            </a:r>
          </a:p>
        </p:txBody>
      </p:sp>
      <p:pic>
        <p:nvPicPr>
          <p:cNvPr id="45" name="图片 9">
            <a:extLst>
              <a:ext uri="{FF2B5EF4-FFF2-40B4-BE49-F238E27FC236}">
                <a16:creationId xmlns:a16="http://schemas.microsoft.com/office/drawing/2014/main" id="{8AE8AD87-C1DA-4C74-B560-9C24A866D7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6183"/>
            <a:ext cx="1855143" cy="916887"/>
          </a:xfrm>
          <a:prstGeom prst="rect">
            <a:avLst/>
          </a:prstGeom>
        </p:spPr>
      </p:pic>
      <p:pic>
        <p:nvPicPr>
          <p:cNvPr id="46" name="图片 14">
            <a:extLst>
              <a:ext uri="{FF2B5EF4-FFF2-40B4-BE49-F238E27FC236}">
                <a16:creationId xmlns:a16="http://schemas.microsoft.com/office/drawing/2014/main" id="{6EFAAF85-44DA-472B-BDEB-592FA2BD79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284" y="4660778"/>
            <a:ext cx="1792716" cy="2061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3" grpId="0"/>
      <p:bldP spid="35" grpId="0"/>
      <p:bldP spid="39" grpId="0"/>
      <p:bldP spid="40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854FC87-64A4-4A69-AFB4-39764C743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79" y="774699"/>
            <a:ext cx="10590001" cy="53086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3F65BFD-9DF4-4310-B8F7-07CEBC710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44137"/>
            <a:ext cx="2548038" cy="27501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18286E7-631D-4EEF-A839-04333EBD8A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7332" y="-52553"/>
            <a:ext cx="1976659" cy="24411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41F1DFB-6F27-41B0-89C2-70757A2460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5622" y="3771300"/>
            <a:ext cx="8202470" cy="265156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FE81F354-E4AE-4EB4-8AED-8EDE23CC41B6}"/>
              </a:ext>
            </a:extLst>
          </p:cNvPr>
          <p:cNvGrpSpPr/>
          <p:nvPr/>
        </p:nvGrpSpPr>
        <p:grpSpPr>
          <a:xfrm>
            <a:off x="3902132" y="3380383"/>
            <a:ext cx="3941237" cy="338354"/>
            <a:chOff x="4531763" y="904319"/>
            <a:chExt cx="3274666" cy="206375"/>
          </a:xfrm>
          <a:solidFill>
            <a:srgbClr val="5FA080"/>
          </a:solidFill>
        </p:grpSpPr>
        <p:sp>
          <p:nvSpPr>
            <p:cNvPr id="13" name="Freeform 139">
              <a:extLst>
                <a:ext uri="{FF2B5EF4-FFF2-40B4-BE49-F238E27FC236}">
                  <a16:creationId xmlns:a16="http://schemas.microsoft.com/office/drawing/2014/main" id="{19E7A61C-481F-40CC-A555-92F3B50179E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:a16="http://schemas.microsoft.com/office/drawing/2014/main" id="{3D57C85E-BED2-46C1-A02D-72A3DC4B8CC2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:a16="http://schemas.microsoft.com/office/drawing/2014/main" id="{1DFE864B-F9B9-4A2D-AAD8-BAB1B00CC92F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39">
              <a:extLst>
                <a:ext uri="{FF2B5EF4-FFF2-40B4-BE49-F238E27FC236}">
                  <a16:creationId xmlns:a16="http://schemas.microsoft.com/office/drawing/2014/main" id="{76D7A8C4-BAB0-47B8-8F18-54DAFD84026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39">
              <a:extLst>
                <a:ext uri="{FF2B5EF4-FFF2-40B4-BE49-F238E27FC236}">
                  <a16:creationId xmlns:a16="http://schemas.microsoft.com/office/drawing/2014/main" id="{E4DACE45-5861-4AC9-AC04-7F46C72B9CC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39">
              <a:extLst>
                <a:ext uri="{FF2B5EF4-FFF2-40B4-BE49-F238E27FC236}">
                  <a16:creationId xmlns:a16="http://schemas.microsoft.com/office/drawing/2014/main" id="{3432E466-2F2E-4FE3-BF51-50C6E8460E0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39">
              <a:extLst>
                <a:ext uri="{FF2B5EF4-FFF2-40B4-BE49-F238E27FC236}">
                  <a16:creationId xmlns:a16="http://schemas.microsoft.com/office/drawing/2014/main" id="{BD503B01-31FF-4831-8D47-F8AF2BAD24D0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39">
              <a:extLst>
                <a:ext uri="{FF2B5EF4-FFF2-40B4-BE49-F238E27FC236}">
                  <a16:creationId xmlns:a16="http://schemas.microsoft.com/office/drawing/2014/main" id="{E36E0CA2-6722-463E-82A6-7AAC0C4F5E8E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39">
              <a:extLst>
                <a:ext uri="{FF2B5EF4-FFF2-40B4-BE49-F238E27FC236}">
                  <a16:creationId xmlns:a16="http://schemas.microsoft.com/office/drawing/2014/main" id="{703810E8-72E6-40C7-B318-8D86E29E441C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39">
              <a:extLst>
                <a:ext uri="{FF2B5EF4-FFF2-40B4-BE49-F238E27FC236}">
                  <a16:creationId xmlns:a16="http://schemas.microsoft.com/office/drawing/2014/main" id="{A2643807-BC22-4F6C-A01B-E0590FFBC1A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2163908" y="1531321"/>
            <a:ext cx="8202469" cy="24617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4400" dirty="0">
                <a:solidFill>
                  <a:srgbClr val="FF0000"/>
                </a:solidFill>
                <a:latin typeface="Times New Roman" pitchFamily="18" charset="0"/>
              </a:rPr>
              <a:t> +</a:t>
            </a:r>
            <a:r>
              <a:rPr lang="en-US" altLang="en-US" sz="4400" dirty="0"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nhận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xét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tinh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thần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thái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độ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trí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thức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  <a:p>
            <a:pPr algn="ctr"/>
            <a:r>
              <a:rPr lang="en-US" altLang="en-US" sz="4400" dirty="0">
                <a:solidFill>
                  <a:srgbClr val="FF0000"/>
                </a:solidFill>
                <a:latin typeface="Times New Roman" pitchFamily="18" charset="0"/>
              </a:rPr>
              <a:t>+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cần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trí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thức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điều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  <a:p>
            <a:pPr algn="ctr"/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66349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278385" y="341790"/>
            <a:ext cx="891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Dựa vào những bài tập đọc và chính tả đã học ở các tuần 21, 22, em hãy tìm các từ ngữ: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675573" y="2109896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Group 50"/>
          <p:cNvGraphicFramePr>
            <a:graphicFrameLocks/>
          </p:cNvGraphicFramePr>
          <p:nvPr/>
        </p:nvGraphicFramePr>
        <p:xfrm>
          <a:off x="1398973" y="1555859"/>
          <a:ext cx="8915400" cy="4665155"/>
        </p:xfrm>
        <a:graphic>
          <a:graphicData uri="http://schemas.openxmlformats.org/drawingml/2006/table">
            <a:tbl>
              <a:tblPr/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7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2505723" y="1630533"/>
            <a:ext cx="274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 trí thức </a:t>
            </a: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5710562" y="1648288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 hoạt động của trí thức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1398972" y="4646721"/>
            <a:ext cx="26936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 sĩ,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dược sĩ...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1322773" y="5180121"/>
            <a:ext cx="33385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thầy giáo,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giáo…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1407850" y="5823983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nhà văn,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 thơ…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3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398973" y="3503721"/>
            <a:ext cx="3699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nhà phát minh, kĩ sư,...</a:t>
            </a:r>
          </a:p>
        </p:txBody>
      </p:sp>
      <p:sp>
        <p:nvSpPr>
          <p:cNvPr id="35" name="Text Box 3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464815" y="2153575"/>
            <a:ext cx="411924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nhà bác học , nhà thông thái, nhà nghiên cứu, tiến sĩ</a:t>
            </a:r>
          </a:p>
          <a:p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41"/>
          <p:cNvSpPr txBox="1">
            <a:spLocks noChangeArrowheads="1"/>
          </p:cNvSpPr>
          <p:nvPr/>
        </p:nvSpPr>
        <p:spPr bwMode="auto">
          <a:xfrm>
            <a:off x="5859262" y="2177989"/>
            <a:ext cx="327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 cứu khoa học</a:t>
            </a:r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5625484" y="3335786"/>
            <a:ext cx="464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 cứu khoa học, phát minh, chế tạo máy móc, thiết kế nhà cửa, </a:t>
            </a: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5513773" y="4680059"/>
            <a:ext cx="495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chữa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bệnh, chế thuốc chữa bệnh.</a:t>
            </a:r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5589973" y="5180121"/>
            <a:ext cx="16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dạy học</a:t>
            </a:r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5660994" y="5804055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sáng tác</a:t>
            </a:r>
          </a:p>
        </p:txBody>
      </p:sp>
      <p:pic>
        <p:nvPicPr>
          <p:cNvPr id="45" name="图片 9">
            <a:extLst>
              <a:ext uri="{FF2B5EF4-FFF2-40B4-BE49-F238E27FC236}">
                <a16:creationId xmlns:a16="http://schemas.microsoft.com/office/drawing/2014/main" id="{8AE8AD87-C1DA-4C74-B560-9C24A866D7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6183"/>
            <a:ext cx="1855143" cy="916887"/>
          </a:xfrm>
          <a:prstGeom prst="rect">
            <a:avLst/>
          </a:prstGeom>
        </p:spPr>
      </p:pic>
      <p:pic>
        <p:nvPicPr>
          <p:cNvPr id="46" name="图片 14">
            <a:extLst>
              <a:ext uri="{FF2B5EF4-FFF2-40B4-BE49-F238E27FC236}">
                <a16:creationId xmlns:a16="http://schemas.microsoft.com/office/drawing/2014/main" id="{6EFAAF85-44DA-472B-BDEB-592FA2BD79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284" y="4660778"/>
            <a:ext cx="1792716" cy="206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3" grpId="0"/>
      <p:bldP spid="35" grpId="0"/>
      <p:bldP spid="39" grpId="0"/>
      <p:bldP spid="40" grpId="0"/>
      <p:bldP spid="41" grpId="0"/>
      <p:bldP spid="42" grpId="0"/>
      <p:bldP spid="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欢迎新同学视频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842</Words>
  <Application>Microsoft Office PowerPoint</Application>
  <PresentationFormat>Widescreen</PresentationFormat>
  <Paragraphs>128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等线</vt:lpstr>
      <vt:lpstr>微软雅黑</vt:lpstr>
      <vt:lpstr>Arial</vt:lpstr>
      <vt:lpstr>Calibri</vt:lpstr>
      <vt:lpstr>HP001</vt:lpstr>
      <vt:lpstr>HP001 4 hàng</vt:lpstr>
      <vt:lpstr>HP001 4 hang 1 ô ly</vt:lpstr>
      <vt:lpstr>HP001 5 hàng 1 ô ly</vt:lpstr>
      <vt:lpstr>Times New Roman</vt:lpstr>
      <vt:lpstr>方正少儿简体</vt:lpstr>
      <vt:lpstr>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欢迎新同学视频</dc:title>
  <dc:creator>2</dc:creator>
  <cp:lastModifiedBy>DELL</cp:lastModifiedBy>
  <cp:revision>43</cp:revision>
  <dcterms:created xsi:type="dcterms:W3CDTF">2018-08-31T07:10:43Z</dcterms:created>
  <dcterms:modified xsi:type="dcterms:W3CDTF">2022-02-13T23:14:36Z</dcterms:modified>
</cp:coreProperties>
</file>