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02" r:id="rId3"/>
    <p:sldId id="310" r:id="rId4"/>
    <p:sldId id="284" r:id="rId5"/>
    <p:sldId id="303" r:id="rId6"/>
    <p:sldId id="301" r:id="rId7"/>
    <p:sldId id="307" r:id="rId8"/>
    <p:sldId id="304" r:id="rId9"/>
    <p:sldId id="309" r:id="rId10"/>
    <p:sldId id="305" r:id="rId11"/>
    <p:sldId id="306" r:id="rId12"/>
    <p:sldId id="297" r:id="rId13"/>
    <p:sldId id="308" r:id="rId14"/>
    <p:sldId id="300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0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5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0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9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0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2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0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28600" y="1657350"/>
            <a:ext cx="8762800" cy="186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/>
          <a:p>
            <a:pPr algn="ctr" eaLnBrk="1" hangingPunct="1">
              <a:defRPr/>
            </a:pPr>
            <a:r>
              <a:rPr lang="vi-VN" sz="2300" b="1" u="sng">
                <a:solidFill>
                  <a:srgbClr val="FFFF00"/>
                </a:solidFill>
                <a:latin typeface="+mj-lt"/>
              </a:rPr>
              <a:t>ÂM NHẠC</a:t>
            </a:r>
          </a:p>
          <a:p>
            <a:pPr algn="ctr" eaLnBrk="1" hangingPunct="1">
              <a:defRPr/>
            </a:pPr>
            <a:r>
              <a:rPr lang="vi-VN" sz="2300" b="1">
                <a:solidFill>
                  <a:srgbClr val="FFFF00"/>
                </a:solidFill>
                <a:latin typeface="+mj-lt"/>
              </a:rPr>
              <a:t>CHỦ ĐỀ 3</a:t>
            </a:r>
            <a:r>
              <a:rPr lang="vi-VN" sz="2300" b="1" smtClean="0">
                <a:solidFill>
                  <a:srgbClr val="FFFF00"/>
                </a:solidFill>
                <a:latin typeface="+mj-lt"/>
              </a:rPr>
              <a:t>: THIÊN NHIÊN</a:t>
            </a:r>
            <a:endParaRPr lang="vi-VN" sz="2300" b="1">
              <a:solidFill>
                <a:srgbClr val="FFFF00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vi-VN" sz="2300" b="1">
                <a:solidFill>
                  <a:srgbClr val="FFFF00"/>
                </a:solidFill>
                <a:latin typeface="+mj-lt"/>
              </a:rPr>
              <a:t>TIẾT </a:t>
            </a:r>
            <a:r>
              <a:rPr lang="vi-VN" sz="2300" b="1" smtClean="0">
                <a:solidFill>
                  <a:srgbClr val="FFFF00"/>
                </a:solidFill>
                <a:latin typeface="+mj-lt"/>
              </a:rPr>
              <a:t>8</a:t>
            </a:r>
            <a:r>
              <a:rPr lang="vi-VN" sz="2300" b="1">
                <a:solidFill>
                  <a:srgbClr val="FFFF00"/>
                </a:solidFill>
                <a:latin typeface="+mj-lt"/>
              </a:rPr>
              <a:t> </a:t>
            </a:r>
            <a:r>
              <a:rPr lang="vi-VN" sz="2300" b="1" smtClean="0">
                <a:solidFill>
                  <a:srgbClr val="FFFF00"/>
                </a:solidFill>
                <a:latin typeface="+mj-lt"/>
              </a:rPr>
              <a:t>- ÔN TẬP BÀI HÁT: CON CHIM HAY HÓT</a:t>
            </a:r>
          </a:p>
          <a:p>
            <a:pPr algn="ctr" eaLnBrk="1" hangingPunct="1">
              <a:defRPr/>
            </a:pPr>
            <a:r>
              <a:rPr lang="vi-VN" sz="2300" b="1" smtClean="0">
                <a:solidFill>
                  <a:srgbClr val="FFFF00"/>
                </a:solidFill>
                <a:latin typeface="+mj-lt"/>
              </a:rPr>
              <a:t>                                                   </a:t>
            </a:r>
            <a:r>
              <a:rPr lang="vi-VN" sz="2000" b="1" i="1" smtClean="0">
                <a:solidFill>
                  <a:srgbClr val="FFFF00"/>
                </a:solidFill>
                <a:latin typeface="+mj-lt"/>
              </a:rPr>
              <a:t>Nhạc: Phan Huỳnh Điểu</a:t>
            </a:r>
          </a:p>
          <a:p>
            <a:pPr algn="ctr" eaLnBrk="1" hangingPunct="1">
              <a:defRPr/>
            </a:pPr>
            <a:r>
              <a:rPr lang="vi-VN" sz="2000" b="1" i="1" smtClean="0">
                <a:solidFill>
                  <a:srgbClr val="FFFF00"/>
                </a:solidFill>
                <a:latin typeface="+mj-lt"/>
              </a:rPr>
              <a:t>                                                 Lời: Theo đồng dao</a:t>
            </a:r>
          </a:p>
        </p:txBody>
      </p:sp>
      <p:sp>
        <p:nvSpPr>
          <p:cNvPr id="25603" name="Hộp_Văn_Bản 2"/>
          <p:cNvSpPr txBox="1">
            <a:spLocks noChangeArrowheads="1"/>
          </p:cNvSpPr>
          <p:nvPr/>
        </p:nvSpPr>
        <p:spPr bwMode="auto">
          <a:xfrm>
            <a:off x="1304925" y="457200"/>
            <a:ext cx="65706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vi-VN" sz="2000" b="1">
                <a:solidFill>
                  <a:srgbClr val="FFFF00"/>
                </a:solidFill>
                <a:latin typeface="+mj-lt"/>
              </a:rPr>
              <a:t>PHÒNG GIÁO DỤC VÀ ĐÀO TẠO TP. THÁI NGUYÊN</a:t>
            </a:r>
            <a:endParaRPr lang="en-US" sz="2000" b="1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0180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722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1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Ảnh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063"/>
            <a:ext cx="1868488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769">
            <a:off x="7277100" y="3300413"/>
            <a:ext cx="158432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90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90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Ảnh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">
            <a:off x="1911350" y="3413125"/>
            <a:ext cx="520858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4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2"/>
          <p:cNvSpPr txBox="1"/>
          <p:nvPr/>
        </p:nvSpPr>
        <p:spPr>
          <a:xfrm>
            <a:off x="2627784" y="26749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Luyện thanh</a:t>
            </a:r>
            <a:endParaRPr lang="en-US" sz="28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48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̉nh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03" y="51470"/>
            <a:ext cx="452195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Ảnh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63775">
            <a:off x="577787" y="1467658"/>
            <a:ext cx="1293944" cy="2431574"/>
          </a:xfrm>
          <a:noFill/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508">
            <a:off x="7003400" y="525507"/>
            <a:ext cx="1889796" cy="2528636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6963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24620"/>
            <a:ext cx="1033750" cy="27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139702"/>
            <a:ext cx="1036842" cy="253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771800" y="847035"/>
            <a:ext cx="439248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Con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hay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400" b="1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14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     xx    </a:t>
            </a:r>
          </a:p>
          <a:p>
            <a:pPr>
              <a:spcBef>
                <a:spcPts val="600"/>
              </a:spcBef>
              <a:defRPr/>
            </a:pPr>
            <a:r>
              <a:rPr 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Nó  ra  cành  trúc.  Nó  rúc  nó  rúc  cành  tre. </a:t>
            </a:r>
          </a:p>
          <a:p>
            <a:pPr>
              <a:spcBef>
                <a:spcPts val="0"/>
              </a:spcBef>
              <a:defRPr/>
            </a:pPr>
            <a:r>
              <a:rPr 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xxx                                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le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la  ta.</a:t>
            </a:r>
          </a:p>
          <a:p>
            <a:pPr>
              <a:spcBef>
                <a:spcPts val="0"/>
              </a:spcBef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     xx        x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xx        x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le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la  ta  (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bay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0"/>
              </a:spcBef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endParaRPr lang="en-US" sz="1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    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xx     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x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x       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xxx</a:t>
            </a:r>
          </a:p>
          <a:p>
            <a:pPr>
              <a:spcBef>
                <a:spcPct val="50000"/>
              </a:spcBef>
              <a:defRPr/>
            </a:pPr>
            <a:endParaRPr lang="en-US" sz="15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15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15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15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2267744" y="41151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Hát kết hợp gõ đệm theo phách</a:t>
            </a:r>
            <a:endParaRPr lang="en-US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98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57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8671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4" descr="DSTARS-P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962400"/>
            <a:ext cx="1355725" cy="1200150"/>
          </a:xfrm>
          <a:noFill/>
        </p:spPr>
      </p:pic>
      <p:pic>
        <p:nvPicPr>
          <p:cNvPr id="57350" name="Ản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708275"/>
            <a:ext cx="13335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Ảnh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">
            <a:off x="1795463" y="3184525"/>
            <a:ext cx="520858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Ảnh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724150"/>
            <a:ext cx="153987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7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71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454025" y="1851670"/>
            <a:ext cx="83089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smtClean="0">
                <a:solidFill>
                  <a:srgbClr val="FFFF00"/>
                </a:solidFill>
                <a:latin typeface="+mj-lt"/>
              </a:rPr>
              <a:t>Hoạt </a:t>
            </a:r>
            <a:r>
              <a:rPr lang="vi-VN" sz="2800" b="1" u="sng" smtClean="0">
                <a:solidFill>
                  <a:srgbClr val="FFFF00"/>
                </a:solidFill>
                <a:latin typeface="+mj-lt"/>
              </a:rPr>
              <a:t>động 2: </a:t>
            </a:r>
            <a:endParaRPr lang="vi-VN" sz="2800" b="1" u="sng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vi-VN" sz="2800" b="1" smtClean="0">
                <a:solidFill>
                  <a:srgbClr val="FFFF00"/>
                </a:solidFill>
                <a:latin typeface="+mj-lt"/>
              </a:rPr>
              <a:t>Hát </a:t>
            </a:r>
            <a:r>
              <a:rPr lang="vi-VN" sz="2800" b="1" smtClean="0">
                <a:solidFill>
                  <a:srgbClr val="FFFF00"/>
                </a:solidFill>
                <a:latin typeface="+mj-lt"/>
              </a:rPr>
              <a:t>kết hợp vận động phụ họa</a:t>
            </a:r>
            <a:endParaRPr lang="vi-VN" sz="2800" b="1" i="1" smtClean="0">
              <a:solidFill>
                <a:srgbClr val="FFFF00"/>
              </a:solidFill>
              <a:latin typeface="+mj-lt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228600" y="228600"/>
            <a:ext cx="8610600" cy="17145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328707" name="Picture 3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9575"/>
            <a:ext cx="12192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TRE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6" y="436960"/>
            <a:ext cx="2270125" cy="150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228601" y="1575197"/>
            <a:ext cx="8507413" cy="1028700"/>
            <a:chOff x="0" y="1248"/>
            <a:chExt cx="4651" cy="763"/>
          </a:xfrm>
        </p:grpSpPr>
        <p:pic>
          <p:nvPicPr>
            <p:cNvPr id="58375" name="Picture 6" descr="BHOMES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48"/>
              <a:ext cx="117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6" name="Picture 7" descr="BHOMES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" y="1368"/>
              <a:ext cx="1183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7" name="Picture 8" descr="BHOMES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260"/>
              <a:ext cx="1171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8" name="Picture 9" descr="BHOMES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" y="1248"/>
              <a:ext cx="1171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44500" y="2787774"/>
            <a:ext cx="8305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Các em tập biểu diễn bài hát.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Tìm thêm một số động tác vận động phụ họa cho bài hát Con chim hay hót.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Hát và biểu diễn bài hát cho gia đình xem. </a:t>
            </a:r>
          </a:p>
        </p:txBody>
      </p:sp>
    </p:spTree>
    <p:extLst>
      <p:ext uri="{BB962C8B-B14F-4D97-AF65-F5344CB8AC3E}">
        <p14:creationId xmlns:p14="http://schemas.microsoft.com/office/powerpoint/2010/main" val="175502090"/>
      </p:ext>
    </p:extLst>
  </p:cSld>
  <p:clrMapOvr>
    <a:masterClrMapping/>
  </p:clrMapOvr>
  <p:transition advTm="165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9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4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_Văn_Bản 2"/>
          <p:cNvSpPr txBox="1"/>
          <p:nvPr/>
        </p:nvSpPr>
        <p:spPr>
          <a:xfrm>
            <a:off x="1259632" y="123478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spc="5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Quan sát xem bức tranh trên thể hiện cho bài hát gì? Ai là tác giả của bài hát?</a:t>
            </a:r>
            <a:endParaRPr lang="en-US" sz="2000" b="1" spc="50">
              <a:ln w="1143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4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_Văn_Bản 2"/>
          <p:cNvSpPr txBox="1"/>
          <p:nvPr/>
        </p:nvSpPr>
        <p:spPr>
          <a:xfrm>
            <a:off x="179512" y="24175"/>
            <a:ext cx="896448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2800" b="1" spc="5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hát: </a:t>
            </a:r>
            <a:r>
              <a:rPr lang="vi-VN" sz="2800" b="1" i="1" spc="5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Con chim hay hót 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spc="5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Nhạc: </a:t>
            </a:r>
            <a:r>
              <a:rPr lang="vi-VN" sz="2000" b="1" i="1" spc="5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Phan Huỳnh Điểu; </a:t>
            </a:r>
            <a:r>
              <a:rPr lang="vi-VN" sz="2000" b="1" spc="5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Lời: </a:t>
            </a:r>
            <a:r>
              <a:rPr lang="vi-VN" sz="2000" b="1" i="1" spc="5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Theo đồng dao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i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en-US" sz="2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99542"/>
            <a:ext cx="7921625" cy="3203575"/>
          </a:xfrm>
        </p:spPr>
        <p:txBody>
          <a:bodyPr rtlCol="0">
            <a:normAutofit/>
          </a:bodyPr>
          <a:lstStyle/>
          <a:p>
            <a:pPr marL="0" indent="0" algn="ctr" defTabSz="685715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u="sng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ÂM </a:t>
            </a:r>
            <a:r>
              <a:rPr lang="en-US" sz="2400" b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</a:p>
          <a:p>
            <a:pPr marL="0" indent="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Thiên nhiên</a:t>
            </a:r>
            <a:endParaRPr lang="en-US" sz="8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8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Ôn tập bài hát: Con chim hay hót</a:t>
            </a:r>
          </a:p>
          <a:p>
            <a:pPr marL="0" indent="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vi-VN" sz="1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Nhạc: Phan Huỳnh Điểu</a:t>
            </a:r>
          </a:p>
          <a:p>
            <a:pPr marL="0" indent="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1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Lời: Theo đồng dao</a:t>
            </a:r>
          </a:p>
          <a:p>
            <a:pPr marL="0" indent="0" algn="ctr" defTabSz="685715" eaLnBrk="1" fontAlgn="auto" hangingPunct="1">
              <a:spcAft>
                <a:spcPts val="0"/>
              </a:spcAft>
              <a:buNone/>
              <a:defRPr/>
            </a:pPr>
            <a:endParaRPr lang="en-US" b="1">
              <a:solidFill>
                <a:srgbClr val="FFFFFF"/>
              </a:solidFill>
            </a:endParaRPr>
          </a:p>
          <a:p>
            <a:pPr marL="171430" indent="-171430" defTabSz="68571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</p:txBody>
      </p:sp>
      <p:pic>
        <p:nvPicPr>
          <p:cNvPr id="57347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57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8671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4" descr="DSTARS-P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962400"/>
            <a:ext cx="1355725" cy="1200150"/>
          </a:xfrm>
          <a:noFill/>
        </p:spPr>
      </p:pic>
      <p:pic>
        <p:nvPicPr>
          <p:cNvPr id="57350" name="Ản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708275"/>
            <a:ext cx="13335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Ảnh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">
            <a:off x="1795463" y="3184525"/>
            <a:ext cx="520858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Ảnh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724150"/>
            <a:ext cx="153987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1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57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8671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4" descr="DSTARS-P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962400"/>
            <a:ext cx="1355725" cy="1200150"/>
          </a:xfrm>
          <a:noFill/>
        </p:spPr>
      </p:pic>
      <p:pic>
        <p:nvPicPr>
          <p:cNvPr id="57350" name="Ản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708275"/>
            <a:ext cx="13335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Ảnh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">
            <a:off x="1795463" y="3184525"/>
            <a:ext cx="520858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Ảnh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724150"/>
            <a:ext cx="153987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7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71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454025" y="1536923"/>
            <a:ext cx="83089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chemeClr val="bg1"/>
                </a:solidFill>
                <a:latin typeface="+mj-lt"/>
              </a:rPr>
              <a:t>Nội dung ôn tập:</a:t>
            </a:r>
          </a:p>
          <a:p>
            <a:pPr algn="ctr"/>
            <a:r>
              <a:rPr lang="vi-VN" sz="2400" smtClean="0">
                <a:solidFill>
                  <a:srgbClr val="FFFF00"/>
                </a:solidFill>
                <a:latin typeface="+mj-lt"/>
              </a:rPr>
              <a:t>- Hoạt động 1: Ôn tập bài </a:t>
            </a:r>
            <a:r>
              <a:rPr lang="vi-VN" sz="2400" smtClean="0">
                <a:solidFill>
                  <a:srgbClr val="FFFF00"/>
                </a:solidFill>
                <a:latin typeface="+mj-lt"/>
              </a:rPr>
              <a:t>hát: </a:t>
            </a:r>
            <a:r>
              <a:rPr lang="vi-VN" sz="2400" i="1" smtClean="0">
                <a:solidFill>
                  <a:srgbClr val="FFFF00"/>
                </a:solidFill>
                <a:latin typeface="+mj-lt"/>
              </a:rPr>
              <a:t>Con </a:t>
            </a:r>
            <a:r>
              <a:rPr lang="vi-VN" sz="2400" i="1" smtClean="0">
                <a:solidFill>
                  <a:srgbClr val="FFFF00"/>
                </a:solidFill>
                <a:latin typeface="+mj-lt"/>
              </a:rPr>
              <a:t>chim hay hót</a:t>
            </a:r>
          </a:p>
          <a:p>
            <a:pPr algn="ctr"/>
            <a:r>
              <a:rPr lang="vi-VN" sz="2400" smtClean="0">
                <a:solidFill>
                  <a:srgbClr val="FFFF00"/>
                </a:solidFill>
                <a:latin typeface="+mj-lt"/>
              </a:rPr>
              <a:t>-</a:t>
            </a:r>
            <a:r>
              <a:rPr lang="vi-VN" sz="2400" i="1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2400" smtClean="0">
                <a:solidFill>
                  <a:srgbClr val="FFFF00"/>
                </a:solidFill>
                <a:latin typeface="+mj-lt"/>
              </a:rPr>
              <a:t>Hoạt động 2: Hát kết hợp vận động phụ họa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286000" y="149163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 ĐIỀU CẦN LƯU Ý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934526" y="2139702"/>
            <a:ext cx="78206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2400" b="1" smtClean="0">
                <a:solidFill>
                  <a:srgbClr val="FFFF00"/>
                </a:solidFill>
                <a:latin typeface="+mj-lt"/>
                <a:cs typeface="Arial" charset="0"/>
              </a:rPr>
              <a:t>- </a:t>
            </a:r>
            <a:r>
              <a:rPr lang="en-US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Ngồi </a:t>
            </a: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 ở tư thế ngay ngắn, thoải mái, không gò </a:t>
            </a:r>
            <a:r>
              <a:rPr lang="en-US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endParaRPr lang="vi-VN" alt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altLang="en-US" sz="2400" b="1" smtClean="0">
                <a:solidFill>
                  <a:srgbClr val="FFFF00"/>
                </a:solidFill>
                <a:latin typeface="+mj-lt"/>
                <a:cs typeface="Arial" charset="0"/>
              </a:rPr>
              <a:t>- </a:t>
            </a:r>
            <a:r>
              <a:rPr lang="en-US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chung nghe giảng và thực hiện các nhiệm vụ học tập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endParaRPr lang="en-US" altLang="en-US" sz="2400" b="1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443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57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8671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4" descr="DSTARS-P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962400"/>
            <a:ext cx="1355725" cy="1200150"/>
          </a:xfrm>
          <a:noFill/>
        </p:spPr>
      </p:pic>
      <p:pic>
        <p:nvPicPr>
          <p:cNvPr id="57350" name="Ản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708275"/>
            <a:ext cx="13335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Ảnh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">
            <a:off x="1795463" y="3184525"/>
            <a:ext cx="520858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Ảnh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724150"/>
            <a:ext cx="153987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7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71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454025" y="1707654"/>
            <a:ext cx="83089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smtClean="0">
                <a:solidFill>
                  <a:srgbClr val="FFFF00"/>
                </a:solidFill>
                <a:latin typeface="+mj-lt"/>
              </a:rPr>
              <a:t>Hoạt </a:t>
            </a:r>
            <a:r>
              <a:rPr lang="vi-VN" sz="2800" b="1" u="sng" smtClean="0">
                <a:solidFill>
                  <a:srgbClr val="FFFF00"/>
                </a:solidFill>
                <a:latin typeface="+mj-lt"/>
              </a:rPr>
              <a:t>động 1: </a:t>
            </a:r>
            <a:endParaRPr lang="vi-VN" sz="2800" b="1" u="sng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vi-VN" sz="2800" b="1" smtClean="0">
                <a:solidFill>
                  <a:srgbClr val="FFFF00"/>
                </a:solidFill>
                <a:latin typeface="+mj-lt"/>
              </a:rPr>
              <a:t>Ôn </a:t>
            </a:r>
            <a:r>
              <a:rPr lang="vi-VN" sz="2800" b="1" smtClean="0">
                <a:solidFill>
                  <a:srgbClr val="FFFF00"/>
                </a:solidFill>
                <a:latin typeface="+mj-lt"/>
              </a:rPr>
              <a:t>tập bài </a:t>
            </a:r>
            <a:r>
              <a:rPr lang="vi-VN" sz="2800" b="1" smtClean="0">
                <a:solidFill>
                  <a:srgbClr val="FFFF00"/>
                </a:solidFill>
                <a:latin typeface="+mj-lt"/>
              </a:rPr>
              <a:t>hát: </a:t>
            </a:r>
            <a:r>
              <a:rPr lang="vi-VN" sz="2800" b="1" i="1" smtClean="0">
                <a:solidFill>
                  <a:srgbClr val="FFFF00"/>
                </a:solidFill>
                <a:latin typeface="+mj-lt"/>
              </a:rPr>
              <a:t>Con chim hay hót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̉nh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03" y="51470"/>
            <a:ext cx="452195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419100" y="555526"/>
            <a:ext cx="8305800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Các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em lưu ý: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Khi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hát chúng ta cần hát rõ lời ca, đúng giai điệu, đúng cao độ và trường độ của bài hát.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415</Words>
  <Application>Microsoft Office PowerPoint</Application>
  <PresentationFormat>Trình chiếu Trên-màn-hình (16:9)</PresentationFormat>
  <Paragraphs>47</Paragraphs>
  <Slides>15</Slides>
  <Notes>0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15</vt:i4>
      </vt:variant>
    </vt:vector>
  </HeadingPairs>
  <TitlesOfParts>
    <vt:vector size="16" baseType="lpstr">
      <vt:lpstr>Chủ đề của Office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TP. THÁI NGUYÊN</dc:title>
  <dc:creator>Trieu Luong Hung</dc:creator>
  <cp:lastModifiedBy>Trieu Luong Hung</cp:lastModifiedBy>
  <cp:revision>156</cp:revision>
  <dcterms:created xsi:type="dcterms:W3CDTF">2021-08-08T13:03:40Z</dcterms:created>
  <dcterms:modified xsi:type="dcterms:W3CDTF">2021-08-25T09:42:20Z</dcterms:modified>
</cp:coreProperties>
</file>