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350" r:id="rId4"/>
    <p:sldId id="354" r:id="rId5"/>
    <p:sldId id="352" r:id="rId6"/>
    <p:sldId id="368" r:id="rId7"/>
    <p:sldId id="357" r:id="rId8"/>
    <p:sldId id="358" r:id="rId9"/>
    <p:sldId id="359" r:id="rId10"/>
    <p:sldId id="360" r:id="rId11"/>
    <p:sldId id="361" r:id="rId12"/>
    <p:sldId id="362" r:id="rId13"/>
    <p:sldId id="363" r:id="rId14"/>
    <p:sldId id="364" r:id="rId15"/>
    <p:sldId id="365" r:id="rId16"/>
    <p:sldId id="366" r:id="rId17"/>
    <p:sldId id="367"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2" d="100"/>
          <a:sy n="62" d="100"/>
        </p:scale>
        <p:origin x="152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26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63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117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98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27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247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3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00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1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38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722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3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82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199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0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085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758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07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566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63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973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29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75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5.gi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jpg"/><Relationship Id="rId11" Type="http://schemas.openxmlformats.org/officeDocument/2006/relationships/image" Target="../media/image17.png"/><Relationship Id="rId5" Type="http://schemas.openxmlformats.org/officeDocument/2006/relationships/slideLayout" Target="../slideLayouts/slideLayout24.xml"/><Relationship Id="rId10" Type="http://schemas.openxmlformats.org/officeDocument/2006/relationships/image" Target="../media/image16.png"/><Relationship Id="rId4" Type="http://schemas.openxmlformats.org/officeDocument/2006/relationships/audio" Target="../media/media3.mp3"/><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4744"/>
            <a:ext cx="9144000" cy="57332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124744"/>
          </a:xfrm>
          <a:prstGeom prst="rect">
            <a:avLst/>
          </a:prstGeom>
        </p:spPr>
      </p:pic>
      <p:sp>
        <p:nvSpPr>
          <p:cNvPr id="6" name="TextBox 5"/>
          <p:cNvSpPr txBox="1"/>
          <p:nvPr/>
        </p:nvSpPr>
        <p:spPr>
          <a:xfrm>
            <a:off x="1466381" y="980729"/>
            <a:ext cx="6211238" cy="3240360"/>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4637" y="204962"/>
            <a:ext cx="714820" cy="714820"/>
          </a:xfrm>
          <a:prstGeom prst="rect">
            <a:avLst/>
          </a:prstGeom>
        </p:spPr>
      </p:pic>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07704" y="5157192"/>
            <a:ext cx="609600" cy="6096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40" y="2221906"/>
            <a:ext cx="858120" cy="75800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9457" y="1124744"/>
            <a:ext cx="858120" cy="75800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96" y="6616527"/>
            <a:ext cx="301199" cy="241474"/>
          </a:xfrm>
          <a:prstGeom prst="rect">
            <a:avLst/>
          </a:prstGeom>
        </p:spPr>
      </p:pic>
    </p:spTree>
    <p:extLst>
      <p:ext uri="{BB962C8B-B14F-4D97-AF65-F5344CB8AC3E}">
        <p14:creationId xmlns:p14="http://schemas.microsoft.com/office/powerpoint/2010/main" val="1182387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7904" y="696946"/>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6610" y="5733256"/>
            <a:ext cx="301199" cy="241474"/>
          </a:xfrm>
          <a:prstGeom prst="rect">
            <a:avLst/>
          </a:prstGeom>
        </p:spPr>
      </p:pic>
      <p:sp>
        <p:nvSpPr>
          <p:cNvPr id="2" name="Rectangle 1"/>
          <p:cNvSpPr/>
          <p:nvPr/>
        </p:nvSpPr>
        <p:spPr>
          <a:xfrm>
            <a:off x="467545" y="2890391"/>
            <a:ext cx="8352928" cy="1754326"/>
          </a:xfrm>
          <a:prstGeom prst="rect">
            <a:avLst/>
          </a:prstGeom>
        </p:spPr>
        <p:txBody>
          <a:bodyPr wrap="square">
            <a:spAutoFit/>
          </a:bodyPr>
          <a:lstStyle/>
          <a:p>
            <a:pPr lvl="0"/>
            <a:r>
              <a:rPr lang="en-US" sz="5400" i="1">
                <a:solidFill>
                  <a:prstClr val="black"/>
                </a:solidFill>
                <a:latin typeface="Times New Roman"/>
                <a:ea typeface="Times New Roman"/>
              </a:rPr>
              <a:t>A! Hè vui, hè vui mà vẫn chăm ngoan.</a:t>
            </a:r>
            <a:endParaRPr lang="en-US" sz="5400">
              <a:solidFill>
                <a:prstClr val="black"/>
              </a:solidFill>
              <a:latin typeface="Times New Roman"/>
              <a:ea typeface="Calibri"/>
            </a:endParaRPr>
          </a:p>
        </p:txBody>
      </p:sp>
      <p:pic>
        <p:nvPicPr>
          <p:cNvPr id="4"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98304" y="4869160"/>
            <a:ext cx="609600" cy="609600"/>
          </a:xfrm>
          <a:prstGeom prst="rect">
            <a:avLst/>
          </a:prstGeom>
        </p:spPr>
      </p:pic>
    </p:spTree>
    <p:extLst>
      <p:ext uri="{BB962C8B-B14F-4D97-AF65-F5344CB8AC3E}">
        <p14:creationId xmlns:p14="http://schemas.microsoft.com/office/powerpoint/2010/main" val="1678697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86546" y="404664"/>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4</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7183" y="5681139"/>
            <a:ext cx="420054" cy="336761"/>
          </a:xfrm>
          <a:prstGeom prst="rect">
            <a:avLst/>
          </a:prstGeom>
        </p:spPr>
      </p:pic>
      <p:sp>
        <p:nvSpPr>
          <p:cNvPr id="2" name="Rectangle 1"/>
          <p:cNvSpPr/>
          <p:nvPr/>
        </p:nvSpPr>
        <p:spPr>
          <a:xfrm>
            <a:off x="539551" y="2890391"/>
            <a:ext cx="8207685" cy="1754326"/>
          </a:xfrm>
          <a:prstGeom prst="rect">
            <a:avLst/>
          </a:prstGeom>
        </p:spPr>
        <p:txBody>
          <a:bodyPr wrap="square">
            <a:spAutoFit/>
          </a:bodyPr>
          <a:lstStyle/>
          <a:p>
            <a:pPr lvl="0"/>
            <a:r>
              <a:rPr lang="en-US" sz="5400" i="1">
                <a:solidFill>
                  <a:prstClr val="black"/>
                </a:solidFill>
                <a:latin typeface="Times New Roman"/>
                <a:ea typeface="Times New Roman"/>
              </a:rPr>
              <a:t>Các bạn ơi, nào ta cùng múa liên hoan.</a:t>
            </a:r>
            <a:endParaRPr lang="en-US" sz="5400">
              <a:solidFill>
                <a:prstClr val="black"/>
              </a:solidFill>
              <a:latin typeface="Times New Roman"/>
              <a:ea typeface="Calibri"/>
            </a:endParaRPr>
          </a:p>
        </p:txBody>
      </p:sp>
      <p:pic>
        <p:nvPicPr>
          <p:cNvPr id="4" name="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24420" y="4828271"/>
            <a:ext cx="609600" cy="609600"/>
          </a:xfrm>
          <a:prstGeom prst="rect">
            <a:avLst/>
          </a:prstGeom>
        </p:spPr>
      </p:pic>
    </p:spTree>
    <p:extLst>
      <p:ext uri="{BB962C8B-B14F-4D97-AF65-F5344CB8AC3E}">
        <p14:creationId xmlns:p14="http://schemas.microsoft.com/office/powerpoint/2010/main" val="1705739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11760" y="692696"/>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3+4</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5564" y="5680783"/>
            <a:ext cx="301199" cy="241474"/>
          </a:xfrm>
          <a:prstGeom prst="rect">
            <a:avLst/>
          </a:prstGeom>
        </p:spPr>
      </p:pic>
      <p:sp>
        <p:nvSpPr>
          <p:cNvPr id="2" name="Rectangle 1"/>
          <p:cNvSpPr/>
          <p:nvPr/>
        </p:nvSpPr>
        <p:spPr>
          <a:xfrm>
            <a:off x="611561" y="2151728"/>
            <a:ext cx="7925648" cy="2308324"/>
          </a:xfrm>
          <a:prstGeom prst="rect">
            <a:avLst/>
          </a:prstGeom>
        </p:spPr>
        <p:txBody>
          <a:bodyPr wrap="square">
            <a:spAutoFit/>
          </a:bodyPr>
          <a:lstStyle/>
          <a:p>
            <a:pPr lvl="0"/>
            <a:r>
              <a:rPr lang="en-US" sz="4800" i="1">
                <a:solidFill>
                  <a:prstClr val="black"/>
                </a:solidFill>
                <a:latin typeface="Times New Roman"/>
                <a:ea typeface="Times New Roman"/>
              </a:rPr>
              <a:t>A! Hè vui, hè vui mà vẫn chăm ngoan.</a:t>
            </a:r>
            <a:r>
              <a:rPr lang="en-US" sz="4800">
                <a:solidFill>
                  <a:prstClr val="black"/>
                </a:solidFill>
                <a:latin typeface="Times New Roman"/>
                <a:ea typeface="Times New Roman"/>
              </a:rPr>
              <a:t> </a:t>
            </a:r>
            <a:r>
              <a:rPr lang="en-US" sz="4800" i="1">
                <a:solidFill>
                  <a:prstClr val="black"/>
                </a:solidFill>
                <a:latin typeface="Times New Roman"/>
                <a:ea typeface="Times New Roman"/>
              </a:rPr>
              <a:t>Các bạn ơi, nào ta cùng múa liên hoan.</a:t>
            </a:r>
            <a:endParaRPr lang="en-US" sz="4800">
              <a:solidFill>
                <a:prstClr val="black"/>
              </a:solidFill>
              <a:latin typeface="Times New Roman"/>
              <a:ea typeface="Calibri"/>
            </a:endParaRPr>
          </a:p>
        </p:txBody>
      </p:sp>
      <p:pic>
        <p:nvPicPr>
          <p:cNvPr id="5" name="c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63270" y="4797152"/>
            <a:ext cx="609600" cy="609600"/>
          </a:xfrm>
          <a:prstGeom prst="rect">
            <a:avLst/>
          </a:prstGeom>
        </p:spPr>
      </p:pic>
    </p:spTree>
    <p:extLst>
      <p:ext uri="{BB962C8B-B14F-4D97-AF65-F5344CB8AC3E}">
        <p14:creationId xmlns:p14="http://schemas.microsoft.com/office/powerpoint/2010/main" val="4245707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12616" y="14648"/>
            <a:ext cx="5903860" cy="707886"/>
          </a:xfrm>
          <a:prstGeom prst="rect">
            <a:avLst/>
          </a:prstGeom>
        </p:spPr>
        <p:txBody>
          <a:bodyPr wrap="none">
            <a:spAutoFit/>
          </a:bodyPr>
          <a:lstStyle/>
          <a:p>
            <a:r>
              <a:rPr lang="en-US" sz="4000" err="1">
                <a:solidFill>
                  <a:srgbClr val="FF0000"/>
                </a:solidFill>
              </a:rPr>
              <a:t>Hát</a:t>
            </a:r>
            <a:r>
              <a:rPr lang="en-US" sz="4000">
                <a:solidFill>
                  <a:srgbClr val="FF0000"/>
                </a:solidFill>
              </a:rPr>
              <a:t> cả bài với </a:t>
            </a:r>
            <a:r>
              <a:rPr lang="en-US" sz="4000" err="1">
                <a:solidFill>
                  <a:srgbClr val="FF0000"/>
                </a:solidFill>
              </a:rPr>
              <a:t>các</a:t>
            </a:r>
            <a:r>
              <a:rPr lang="en-US" sz="4000">
                <a:solidFill>
                  <a:srgbClr val="FF0000"/>
                </a:solidFill>
              </a:rPr>
              <a:t> </a:t>
            </a:r>
            <a:r>
              <a:rPr lang="en-US" sz="4000" err="1">
                <a:solidFill>
                  <a:srgbClr val="FF0000"/>
                </a:solidFill>
              </a:rPr>
              <a:t>hình</a:t>
            </a:r>
            <a:r>
              <a:rPr lang="en-US" sz="4000">
                <a:solidFill>
                  <a:srgbClr val="FF0000"/>
                </a:solidFill>
              </a:rPr>
              <a:t> </a:t>
            </a:r>
            <a:r>
              <a:rPr lang="en-US" sz="4000" err="1">
                <a:solidFill>
                  <a:srgbClr val="FF0000"/>
                </a:solidFill>
              </a:rPr>
              <a:t>thức</a:t>
            </a:r>
            <a:endParaRPr lang="en-US" sz="4000">
              <a:solidFill>
                <a:srgbClr val="FF0000"/>
              </a:solidFill>
            </a:endParaRPr>
          </a:p>
        </p:txBody>
      </p:sp>
      <p:pic>
        <p:nvPicPr>
          <p:cNvPr id="7"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608" y="730907"/>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2801" y="6616526"/>
            <a:ext cx="301199" cy="241474"/>
          </a:xfrm>
          <a:prstGeom prst="rect">
            <a:avLst/>
          </a:prstGeom>
        </p:spPr>
      </p:pic>
    </p:spTree>
    <p:extLst>
      <p:ext uri="{BB962C8B-B14F-4D97-AF65-F5344CB8AC3E}">
        <p14:creationId xmlns:p14="http://schemas.microsoft.com/office/powerpoint/2010/main" val="2252714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3818" y="2204864"/>
            <a:ext cx="8093500" cy="2554545"/>
          </a:xfrm>
          <a:prstGeom prst="rect">
            <a:avLst/>
          </a:prstGeom>
        </p:spPr>
        <p:txBody>
          <a:bodyPr wrap="square">
            <a:spAutoFit/>
          </a:bodyPr>
          <a:lstStyle/>
          <a:p>
            <a:pPr algn="just"/>
            <a:r>
              <a:rPr lang="en-US" sz="3200">
                <a:solidFill>
                  <a:prstClr val="black"/>
                </a:solidFill>
                <a:latin typeface="Times New Roman"/>
                <a:ea typeface="Calibri"/>
              </a:rPr>
              <a:t>– GV có thể chia HS thành 3 nhóm hát nối tiếp:</a:t>
            </a:r>
          </a:p>
          <a:p>
            <a:pPr algn="just"/>
            <a:r>
              <a:rPr lang="en-US" sz="3200">
                <a:solidFill>
                  <a:prstClr val="black"/>
                </a:solidFill>
                <a:latin typeface="Times New Roman"/>
                <a:ea typeface="Calibri"/>
              </a:rPr>
              <a:t>+Nhóm 1 hát câu 1.</a:t>
            </a:r>
          </a:p>
          <a:p>
            <a:pPr algn="just"/>
            <a:r>
              <a:rPr lang="en-US" sz="3200">
                <a:solidFill>
                  <a:prstClr val="black"/>
                </a:solidFill>
                <a:latin typeface="Times New Roman"/>
                <a:ea typeface="Calibri"/>
              </a:rPr>
              <a:t>+Nhóm 2 hát câu 2.</a:t>
            </a:r>
          </a:p>
          <a:p>
            <a:pPr algn="just"/>
            <a:r>
              <a:rPr lang="en-US" sz="3200">
                <a:solidFill>
                  <a:prstClr val="black"/>
                </a:solidFill>
                <a:latin typeface="Times New Roman"/>
                <a:ea typeface="Calibri"/>
              </a:rPr>
              <a:t>+Nhóm 3 hát câu 3.</a:t>
            </a:r>
          </a:p>
          <a:p>
            <a:pPr algn="just"/>
            <a:r>
              <a:rPr lang="en-US" sz="3200">
                <a:solidFill>
                  <a:prstClr val="black"/>
                </a:solidFill>
                <a:latin typeface="Times New Roman"/>
                <a:ea typeface="Calibri"/>
              </a:rPr>
              <a:t>+Câu 4 cả 3 nhóm cùng hát.</a:t>
            </a:r>
          </a:p>
        </p:txBody>
      </p:sp>
      <p:sp>
        <p:nvSpPr>
          <p:cNvPr id="10" name="Rectangle 9"/>
          <p:cNvSpPr/>
          <p:nvPr/>
        </p:nvSpPr>
        <p:spPr>
          <a:xfrm>
            <a:off x="3010709" y="548680"/>
            <a:ext cx="4360489" cy="923330"/>
          </a:xfrm>
          <a:prstGeom prst="rect">
            <a:avLst/>
          </a:prstGeom>
        </p:spPr>
        <p:txBody>
          <a:bodyPr wrap="none">
            <a:spAutoFit/>
          </a:bodyPr>
          <a:lstStyle/>
          <a:p>
            <a:r>
              <a:rPr lang="en-US" sz="5400">
                <a:solidFill>
                  <a:srgbClr val="FF0000"/>
                </a:solidFill>
              </a:rPr>
              <a:t>Hd hát nối tiếp</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5646" y="5652033"/>
            <a:ext cx="301199" cy="241474"/>
          </a:xfrm>
          <a:prstGeom prst="rect">
            <a:avLst/>
          </a:prstGeom>
        </p:spPr>
      </p:pic>
    </p:spTree>
    <p:extLst>
      <p:ext uri="{BB962C8B-B14F-4D97-AF65-F5344CB8AC3E}">
        <p14:creationId xmlns:p14="http://schemas.microsoft.com/office/powerpoint/2010/main" val="163419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59632" y="71482"/>
            <a:ext cx="301941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b="1">
                <a:solidFill>
                  <a:srgbClr val="002060"/>
                </a:solidFill>
                <a:latin typeface="Times New Roman"/>
                <a:ea typeface="Times New Roman"/>
              </a:rPr>
              <a:t>THỰC HÀNH-LUYỆN TẬP</a:t>
            </a:r>
            <a:endParaRPr lang="en-US">
              <a:solidFill>
                <a:srgbClr val="002060"/>
              </a:solidFill>
            </a:endParaRPr>
          </a:p>
        </p:txBody>
      </p:sp>
      <p:sp>
        <p:nvSpPr>
          <p:cNvPr id="5" name="Rectangle 4"/>
          <p:cNvSpPr/>
          <p:nvPr/>
        </p:nvSpPr>
        <p:spPr>
          <a:xfrm>
            <a:off x="2987824" y="440814"/>
            <a:ext cx="5946149" cy="461665"/>
          </a:xfrm>
          <a:prstGeom prst="rect">
            <a:avLst/>
          </a:prstGeom>
        </p:spPr>
        <p:txBody>
          <a:bodyPr wrap="square">
            <a:spAutoFit/>
          </a:bodyPr>
          <a:lstStyle/>
          <a:p>
            <a:r>
              <a:rPr lang="en-US" sz="2400">
                <a:solidFill>
                  <a:srgbClr val="FF0000"/>
                </a:solidFill>
              </a:rPr>
              <a:t>Hát </a:t>
            </a:r>
            <a:r>
              <a:rPr lang="en-US" sz="2400" err="1">
                <a:solidFill>
                  <a:srgbClr val="FF0000"/>
                </a:solidFill>
              </a:rPr>
              <a:t>gõ</a:t>
            </a:r>
            <a:r>
              <a:rPr lang="en-US" sz="2400">
                <a:solidFill>
                  <a:srgbClr val="FF0000"/>
                </a:solidFill>
              </a:rPr>
              <a:t> </a:t>
            </a:r>
            <a:r>
              <a:rPr lang="en-US" sz="2400" err="1">
                <a:solidFill>
                  <a:srgbClr val="FF0000"/>
                </a:solidFill>
              </a:rPr>
              <a:t>đệm</a:t>
            </a:r>
            <a:r>
              <a:rPr lang="en-US" sz="2400">
                <a:solidFill>
                  <a:srgbClr val="FF0000"/>
                </a:solidFill>
              </a:rPr>
              <a:t> </a:t>
            </a:r>
            <a:r>
              <a:rPr lang="en-US" sz="2400" err="1">
                <a:solidFill>
                  <a:srgbClr val="FF0000"/>
                </a:solidFill>
              </a:rPr>
              <a:t>theo</a:t>
            </a:r>
            <a:r>
              <a:rPr lang="en-US" sz="2400">
                <a:solidFill>
                  <a:srgbClr val="FF0000"/>
                </a:solidFill>
              </a:rPr>
              <a:t> phách với các hình thức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616" y="671646"/>
            <a:ext cx="609600" cy="609600"/>
          </a:xfrm>
          <a:prstGeom prst="rect">
            <a:avLst/>
          </a:prstGeom>
        </p:spPr>
      </p:pic>
    </p:spTree>
    <p:extLst>
      <p:ext uri="{BB962C8B-B14F-4D97-AF65-F5344CB8AC3E}">
        <p14:creationId xmlns:p14="http://schemas.microsoft.com/office/powerpoint/2010/main" val="997151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51620" y="0"/>
            <a:ext cx="8280920" cy="3960440"/>
          </a:xfrm>
          <a:prstGeom prst="rect">
            <a:avLst/>
          </a:prstGeom>
          <a:noFill/>
        </p:spPr>
        <p:txBody>
          <a:bodyPr wrap="square" rtlCol="0">
            <a:prstTxWarp prst="textArchUpPour">
              <a:avLst/>
            </a:prstTxWarp>
            <a:spAutoFit/>
          </a:bodyPr>
          <a:lstStyle/>
          <a:p>
            <a:r>
              <a:rPr lang="en-US" sz="4400" b="1">
                <a:solidFill>
                  <a:srgbClr val="FF0000"/>
                </a:solidFill>
                <a:latin typeface="Times New Roman" pitchFamily="18" charset="0"/>
                <a:cs typeface="Times New Roman" pitchFamily="18" charset="0"/>
              </a:rPr>
              <a:t>Giáo dục-củng cố-dặn dò</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96" y="6551392"/>
            <a:ext cx="236963" cy="189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474315"/>
            <a:ext cx="4752528" cy="1267053"/>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87824" y="395496"/>
            <a:ext cx="5976664" cy="2246769"/>
          </a:xfrm>
          <a:prstGeom prst="rect">
            <a:avLst/>
          </a:prstGeom>
        </p:spPr>
        <p:txBody>
          <a:bodyPr wrap="square">
            <a:spAutoFit/>
          </a:bodyPr>
          <a:lstStyle/>
          <a:p>
            <a:r>
              <a:rPr lang="en-US" sz="2800"/>
              <a:t>– Phát cho 3 tổ mỗi tổ 1 bức tranh trong đó mô tả các hoạt động vui nhộn của các bạn học sinh trong dịp nghỉ he. Các TỔ thảo luận và đại diện 1 em phát biểu cảm nhận của tổ về bức tranh.</a:t>
            </a:r>
          </a:p>
        </p:txBody>
      </p:sp>
      <p:sp>
        <p:nvSpPr>
          <p:cNvPr id="3" name="Rectangle 2"/>
          <p:cNvSpPr/>
          <p:nvPr/>
        </p:nvSpPr>
        <p:spPr>
          <a:xfrm>
            <a:off x="1914835" y="-103167"/>
            <a:ext cx="1713931" cy="498663"/>
          </a:xfrm>
          <a:prstGeom prst="rect">
            <a:avLst/>
          </a:prstGeom>
        </p:spPr>
        <p:txBody>
          <a:bodyPr wrap="none">
            <a:spAutoFit/>
          </a:bodyPr>
          <a:lstStyle/>
          <a:p>
            <a:pPr algn="just">
              <a:lnSpc>
                <a:spcPct val="150000"/>
              </a:lnSpc>
              <a:spcAft>
                <a:spcPts val="0"/>
              </a:spcAft>
            </a:pPr>
            <a:r>
              <a:rPr lang="en-US" sz="2000" b="1">
                <a:solidFill>
                  <a:srgbClr val="FC330E"/>
                </a:solidFill>
                <a:latin typeface="Times New Roman"/>
                <a:ea typeface="Arial"/>
              </a:rPr>
              <a:t>KHỞI ĐỘNG</a:t>
            </a:r>
            <a:endParaRPr lang="en-US" sz="2000">
              <a:effectLst/>
              <a:latin typeface="Times New Roman"/>
              <a:ea typeface="Calibri"/>
            </a:endParaRPr>
          </a:p>
        </p:txBody>
      </p:sp>
      <p:pic>
        <p:nvPicPr>
          <p:cNvPr id="3074" name="Picture 2" descr="2021-06-14_154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80928"/>
            <a:ext cx="4960107" cy="377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6439483"/>
            <a:ext cx="301199" cy="241474"/>
          </a:xfrm>
          <a:prstGeom prst="rect">
            <a:avLst/>
          </a:prstGeom>
        </p:spPr>
      </p:pic>
    </p:spTree>
    <p:extLst>
      <p:ext uri="{BB962C8B-B14F-4D97-AF65-F5344CB8AC3E}">
        <p14:creationId xmlns:p14="http://schemas.microsoft.com/office/powerpoint/2010/main" val="84650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503" y="4167851"/>
            <a:ext cx="6128497" cy="2690149"/>
          </a:xfrm>
          <a:prstGeom prst="rect">
            <a:avLst/>
          </a:prstGeom>
        </p:spPr>
      </p:pic>
      <p:sp>
        <p:nvSpPr>
          <p:cNvPr id="6" name="TextBox 5"/>
          <p:cNvSpPr txBox="1"/>
          <p:nvPr/>
        </p:nvSpPr>
        <p:spPr>
          <a:xfrm>
            <a:off x="3203848" y="0"/>
            <a:ext cx="5940152"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7" name="Rectangle 6"/>
          <p:cNvSpPr/>
          <p:nvPr/>
        </p:nvSpPr>
        <p:spPr>
          <a:xfrm>
            <a:off x="5422985" y="1012715"/>
            <a:ext cx="1771639" cy="707886"/>
          </a:xfrm>
          <a:prstGeom prst="rect">
            <a:avLst/>
          </a:prstGeom>
        </p:spPr>
        <p:txBody>
          <a:bodyPr wrap="none">
            <a:spAutoFit/>
          </a:bodyPr>
          <a:lstStyle/>
          <a:p>
            <a:r>
              <a:rPr lang="vi-VN" sz="4000" b="1">
                <a:solidFill>
                  <a:srgbClr val="FF0000"/>
                </a:solidFill>
              </a:rPr>
              <a:t>T</a:t>
            </a:r>
            <a:r>
              <a:rPr lang="en-US" sz="4000" b="1">
                <a:solidFill>
                  <a:srgbClr val="FF0000"/>
                </a:solidFill>
              </a:rPr>
              <a:t>IẾT 31</a:t>
            </a:r>
            <a:endParaRPr lang="en-US" sz="4000" dirty="0">
              <a:solidFill>
                <a:srgbClr val="FF0000"/>
              </a:solidFill>
            </a:endParaRPr>
          </a:p>
        </p:txBody>
      </p:sp>
      <p:sp>
        <p:nvSpPr>
          <p:cNvPr id="9" name="Rectangle 8"/>
          <p:cNvSpPr/>
          <p:nvPr/>
        </p:nvSpPr>
        <p:spPr>
          <a:xfrm>
            <a:off x="5394711" y="2928501"/>
            <a:ext cx="3779912" cy="507831"/>
          </a:xfrm>
          <a:prstGeom prst="rect">
            <a:avLst/>
          </a:prstGeom>
        </p:spPr>
        <p:txBody>
          <a:bodyPr wrap="square">
            <a:spAutoFit/>
          </a:bodyPr>
          <a:lstStyle/>
          <a:p>
            <a:pPr marL="93980" algn="ctr">
              <a:lnSpc>
                <a:spcPct val="150000"/>
              </a:lnSpc>
              <a:spcAft>
                <a:spcPts val="0"/>
              </a:spcAft>
              <a:tabLst>
                <a:tab pos="906145" algn="l"/>
              </a:tabLst>
            </a:pPr>
            <a:r>
              <a:rPr lang="en-US" b="1">
                <a:latin typeface="Times New Roman"/>
                <a:ea typeface="Calibri"/>
              </a:rPr>
              <a:t>Nhạc và lời: Lê Bùi</a:t>
            </a:r>
            <a:endParaRPr lang="en-US">
              <a:effectLst/>
              <a:latin typeface="Times New Roman"/>
              <a:ea typeface="Calibri"/>
            </a:endParaRPr>
          </a:p>
        </p:txBody>
      </p:sp>
      <p:sp>
        <p:nvSpPr>
          <p:cNvPr id="10" name="Rectangle 9"/>
          <p:cNvSpPr/>
          <p:nvPr/>
        </p:nvSpPr>
        <p:spPr>
          <a:xfrm>
            <a:off x="3887924" y="2014956"/>
            <a:ext cx="5256076" cy="1384995"/>
          </a:xfrm>
          <a:prstGeom prst="rect">
            <a:avLst/>
          </a:prstGeom>
        </p:spPr>
        <p:txBody>
          <a:bodyPr wrap="square">
            <a:spAutoFit/>
          </a:bodyPr>
          <a:lstStyle/>
          <a:p>
            <a:pPr marL="93980" lvl="0" algn="ctr">
              <a:lnSpc>
                <a:spcPct val="150000"/>
              </a:lnSpc>
              <a:tabLst>
                <a:tab pos="906145" algn="l"/>
              </a:tabLst>
            </a:pPr>
            <a:r>
              <a:rPr lang="en-US" sz="2800" b="1">
                <a:solidFill>
                  <a:srgbClr val="FC190F"/>
                </a:solidFill>
                <a:latin typeface="Times New Roman"/>
                <a:ea typeface="Arial"/>
              </a:rPr>
              <a:t>HỌC BÀI HÁT </a:t>
            </a:r>
            <a:r>
              <a:rPr lang="en-US" sz="2800" b="1" i="1">
                <a:solidFill>
                  <a:srgbClr val="FC190F"/>
                </a:solidFill>
                <a:latin typeface="Times New Roman"/>
                <a:ea typeface="Arial"/>
              </a:rPr>
              <a:t>NGÀY HÈ VUI</a:t>
            </a:r>
            <a:endParaRPr lang="en-US" sz="2800">
              <a:solidFill>
                <a:prstClr val="black"/>
              </a:solidFill>
              <a:latin typeface="Times New Roman"/>
              <a:ea typeface="Calibri"/>
            </a:endParaRPr>
          </a:p>
          <a:p>
            <a:pPr lvl="0" algn="just">
              <a:lnSpc>
                <a:spcPct val="150000"/>
              </a:lnSpc>
            </a:pPr>
            <a:r>
              <a:rPr lang="en-US" sz="2800" b="1">
                <a:solidFill>
                  <a:prstClr val="black"/>
                </a:solidFill>
                <a:latin typeface="Times New Roman"/>
                <a:ea typeface="Calibri"/>
              </a:rPr>
              <a:t> </a:t>
            </a:r>
            <a:endParaRPr lang="en-US" sz="280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4252" y="4901456"/>
            <a:ext cx="413096" cy="41309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5954" y="3436332"/>
            <a:ext cx="708669" cy="625991"/>
          </a:xfrm>
          <a:prstGeom prst="rect">
            <a:avLst/>
          </a:prstGeom>
        </p:spPr>
      </p:pic>
      <p:pic>
        <p:nvPicPr>
          <p:cNvPr id="2050" name="Picture 2" descr="Ảnh động gif chim đẹp - Ảnh gif động vật"/>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5021" y="3311929"/>
            <a:ext cx="1078462" cy="85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8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95536" y="2348880"/>
            <a:ext cx="5040560" cy="3970318"/>
          </a:xfrm>
          <a:prstGeom prst="rect">
            <a:avLst/>
          </a:prstGeom>
        </p:spPr>
        <p:txBody>
          <a:bodyPr wrap="square">
            <a:spAutoFit/>
          </a:bodyPr>
          <a:lstStyle/>
          <a:p>
            <a:r>
              <a:rPr lang="en-US" sz="2800" b="1" i="1">
                <a:solidFill>
                  <a:srgbClr val="000000"/>
                </a:solidFill>
                <a:latin typeface="Times New Roman"/>
                <a:ea typeface="Calibri"/>
              </a:rPr>
              <a:t>Ngày hè vui là của nhạc sĩ Lê Bùi </a:t>
            </a:r>
            <a:r>
              <a:rPr lang="en-US" sz="2800" i="1">
                <a:solidFill>
                  <a:srgbClr val="000000"/>
                </a:solidFill>
                <a:latin typeface="Times New Roman"/>
                <a:ea typeface="Calibri"/>
              </a:rPr>
              <a:t>một nhạc sĩ mới có cũng có đóng góp cho nền âm nhạc nước nhà Bài hát Ngày hè vui là bài hát nhanh, vui  nói về cảm xúc của các bạn HS sau 1 năm học được nghỉ hè được vui chơi thả diều, được tham ra vào các câu lạc bộ bơi, múa…</a:t>
            </a:r>
            <a:r>
              <a:rPr lang="en-US" sz="2800">
                <a:solidFill>
                  <a:srgbClr val="202124"/>
                </a:solidFill>
                <a:latin typeface="Times New Roman"/>
                <a:ea typeface="Calibri"/>
              </a:rPr>
              <a:t> </a:t>
            </a:r>
            <a:endParaRPr lang="en-US" sz="2800"/>
          </a:p>
        </p:txBody>
      </p:sp>
      <p:sp>
        <p:nvSpPr>
          <p:cNvPr id="4" name="Rectangle 3"/>
          <p:cNvSpPr/>
          <p:nvPr/>
        </p:nvSpPr>
        <p:spPr>
          <a:xfrm>
            <a:off x="3275856" y="476672"/>
            <a:ext cx="4968552" cy="1754326"/>
          </a:xfrm>
          <a:prstGeom prst="rect">
            <a:avLst/>
          </a:prstGeom>
        </p:spPr>
        <p:txBody>
          <a:bodyPr wrap="square">
            <a:spAutoFit/>
          </a:bodyPr>
          <a:lstStyle/>
          <a:p>
            <a:pPr>
              <a:lnSpc>
                <a:spcPct val="150000"/>
              </a:lnSpc>
            </a:pPr>
            <a:r>
              <a:rPr lang="en-US" sz="3600" b="1">
                <a:solidFill>
                  <a:srgbClr val="FC330E"/>
                </a:solidFill>
                <a:latin typeface="Times New Roman"/>
                <a:ea typeface="Arial"/>
              </a:rPr>
              <a:t>KHÁM PHÁ</a:t>
            </a:r>
            <a:endParaRPr lang="en-US" sz="3600">
              <a:latin typeface="Times New Roman"/>
              <a:ea typeface="Calibri"/>
            </a:endParaRPr>
          </a:p>
          <a:p>
            <a:pPr>
              <a:lnSpc>
                <a:spcPct val="150000"/>
              </a:lnSpc>
            </a:pPr>
            <a:r>
              <a:rPr lang="en-US" sz="3600" b="1">
                <a:latin typeface="Times New Roman"/>
                <a:ea typeface="Times New Roman"/>
              </a:rPr>
              <a:t>* Giới thiệu bài hát.</a:t>
            </a:r>
            <a:endParaRPr lang="en-US" sz="3600">
              <a:effectLst/>
              <a:latin typeface="Times New Roman"/>
              <a:ea typeface="Calibri"/>
            </a:endParaRPr>
          </a:p>
        </p:txBody>
      </p:sp>
    </p:spTree>
    <p:extLst>
      <p:ext uri="{BB962C8B-B14F-4D97-AF65-F5344CB8AC3E}">
        <p14:creationId xmlns:p14="http://schemas.microsoft.com/office/powerpoint/2010/main" val="226054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8981" y="3324500"/>
            <a:ext cx="210027" cy="16838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sp>
        <p:nvSpPr>
          <p:cNvPr id="8" name="TextBox 7"/>
          <p:cNvSpPr txBox="1"/>
          <p:nvPr/>
        </p:nvSpPr>
        <p:spPr>
          <a:xfrm>
            <a:off x="3419872" y="74724"/>
            <a:ext cx="2304256" cy="769441"/>
          </a:xfrm>
          <a:prstGeom prst="rect">
            <a:avLst/>
          </a:prstGeom>
          <a:noFill/>
        </p:spPr>
        <p:txBody>
          <a:bodyPr wrap="square" rtlCol="0">
            <a:spAutoFit/>
          </a:bodyPr>
          <a:lstStyle/>
          <a:p>
            <a:r>
              <a:rPr lang="en-US" sz="4400" err="1">
                <a:solidFill>
                  <a:srgbClr val="002060"/>
                </a:solidFill>
              </a:rPr>
              <a:t>Hát</a:t>
            </a:r>
            <a:r>
              <a:rPr lang="en-US" sz="4400">
                <a:solidFill>
                  <a:srgbClr val="002060"/>
                </a:solidFill>
              </a:rPr>
              <a:t> </a:t>
            </a:r>
            <a:r>
              <a:rPr lang="en-US" sz="4400" err="1">
                <a:solidFill>
                  <a:srgbClr val="002060"/>
                </a:solidFill>
              </a:rPr>
              <a:t>mẫu</a:t>
            </a:r>
            <a:endParaRPr lang="en-US" sz="4400">
              <a:solidFill>
                <a:srgbClr val="002060"/>
              </a:solidFill>
            </a:endParaRP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552" y="74724"/>
            <a:ext cx="301199" cy="241474"/>
          </a:xfrm>
          <a:prstGeom prst="rect">
            <a:avLst/>
          </a:prstGeom>
        </p:spPr>
      </p:pic>
      <p:pic>
        <p:nvPicPr>
          <p:cNvPr id="2" name="NGHE MAU NGAY HE VUI THEO SÁCH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59632" y="539365"/>
            <a:ext cx="609600" cy="609600"/>
          </a:xfrm>
          <a:prstGeom prst="rect">
            <a:avLst/>
          </a:prstGeom>
        </p:spPr>
      </p:pic>
      <p:pic>
        <p:nvPicPr>
          <p:cNvPr id="3" name="ngay he vui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989381" y="77563"/>
            <a:ext cx="609600" cy="609600"/>
          </a:xfrm>
          <a:prstGeom prst="rect">
            <a:avLst/>
          </a:prstGeom>
        </p:spPr>
      </p:pic>
    </p:spTree>
    <p:extLst>
      <p:ext uri="{BB962C8B-B14F-4D97-AF65-F5344CB8AC3E}">
        <p14:creationId xmlns:p14="http://schemas.microsoft.com/office/powerpoint/2010/main" val="3610412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92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491880" y="692696"/>
            <a:ext cx="2068708" cy="646331"/>
          </a:xfrm>
          <a:prstGeom prst="rect">
            <a:avLst/>
          </a:prstGeom>
        </p:spPr>
        <p:txBody>
          <a:bodyPr wrap="none">
            <a:spAutoFit/>
          </a:bodyPr>
          <a:lstStyle/>
          <a:p>
            <a:r>
              <a:rPr lang="en-US" sz="3600" b="1">
                <a:solidFill>
                  <a:srgbClr val="002060"/>
                </a:solidFill>
              </a:rPr>
              <a:t>Đọc lời ca</a:t>
            </a:r>
          </a:p>
        </p:txBody>
      </p:sp>
      <p:sp>
        <p:nvSpPr>
          <p:cNvPr id="3" name="Rectangle 2"/>
          <p:cNvSpPr/>
          <p:nvPr/>
        </p:nvSpPr>
        <p:spPr>
          <a:xfrm>
            <a:off x="467544" y="1700808"/>
            <a:ext cx="8388932" cy="1569660"/>
          </a:xfrm>
          <a:prstGeom prst="rect">
            <a:avLst/>
          </a:prstGeom>
        </p:spPr>
        <p:txBody>
          <a:bodyPr wrap="square">
            <a:spAutoFit/>
          </a:bodyPr>
          <a:lstStyle/>
          <a:p>
            <a:r>
              <a:rPr lang="en-US" sz="3200" i="1">
                <a:latin typeface="Times New Roman"/>
                <a:ea typeface="Times New Roman"/>
              </a:rPr>
              <a:t>Câu hát 1: Hè ơi sao vui thế. Chim hót em nghe.</a:t>
            </a:r>
            <a:endParaRPr lang="en-US" sz="3200">
              <a:latin typeface="Times New Roman"/>
              <a:ea typeface="Calibri"/>
            </a:endParaRPr>
          </a:p>
          <a:p>
            <a:r>
              <a:rPr lang="en-US" sz="3200" i="1">
                <a:latin typeface="Times New Roman"/>
                <a:ea typeface="Times New Roman"/>
              </a:rPr>
              <a:t>Câu hát 2: Trông kìa phượng vẫy áo hoa, theo bước chân em nhịp nhàng.</a:t>
            </a:r>
            <a:endParaRPr lang="en-US" sz="3200">
              <a:latin typeface="Times New Roman"/>
              <a:ea typeface="Calibri"/>
            </a:endParaRPr>
          </a:p>
        </p:txBody>
      </p:sp>
      <p:sp>
        <p:nvSpPr>
          <p:cNvPr id="4" name="Rectangle 3"/>
          <p:cNvSpPr/>
          <p:nvPr/>
        </p:nvSpPr>
        <p:spPr>
          <a:xfrm>
            <a:off x="323528" y="3992275"/>
            <a:ext cx="5237060" cy="2062103"/>
          </a:xfrm>
          <a:prstGeom prst="rect">
            <a:avLst/>
          </a:prstGeom>
        </p:spPr>
        <p:txBody>
          <a:bodyPr wrap="square">
            <a:spAutoFit/>
          </a:bodyPr>
          <a:lstStyle/>
          <a:p>
            <a:pPr lvl="0"/>
            <a:r>
              <a:rPr lang="en-US" sz="3200" i="1">
                <a:solidFill>
                  <a:prstClr val="black"/>
                </a:solidFill>
                <a:latin typeface="Times New Roman"/>
                <a:ea typeface="Times New Roman"/>
              </a:rPr>
              <a:t>Câu hát 3: A! Hè vui, hè vui mà vẫn chăm ngoan.</a:t>
            </a:r>
            <a:endParaRPr lang="en-US" sz="3200">
              <a:solidFill>
                <a:prstClr val="black"/>
              </a:solidFill>
              <a:latin typeface="Times New Roman"/>
              <a:ea typeface="Calibri"/>
            </a:endParaRPr>
          </a:p>
          <a:p>
            <a:pPr lvl="0"/>
            <a:r>
              <a:rPr lang="en-US" sz="3200" i="1">
                <a:solidFill>
                  <a:prstClr val="black"/>
                </a:solidFill>
                <a:latin typeface="Times New Roman"/>
                <a:ea typeface="Times New Roman"/>
              </a:rPr>
              <a:t>Câu hát 4: Các bạn ơi, nào ta cùng múa liên hoan.</a:t>
            </a:r>
            <a:endParaRPr lang="en-US" sz="3200">
              <a:solidFill>
                <a:prstClr val="black"/>
              </a:solidFill>
              <a:latin typeface="Times New Roman"/>
              <a:ea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5277" y="6381328"/>
            <a:ext cx="301199" cy="241474"/>
          </a:xfrm>
          <a:prstGeom prst="rect">
            <a:avLst/>
          </a:prstGeom>
        </p:spPr>
      </p:pic>
    </p:spTree>
    <p:extLst>
      <p:ext uri="{BB962C8B-B14F-4D97-AF65-F5344CB8AC3E}">
        <p14:creationId xmlns:p14="http://schemas.microsoft.com/office/powerpoint/2010/main" val="112495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593524" y="562558"/>
            <a:ext cx="1596912" cy="830997"/>
          </a:xfrm>
          <a:prstGeom prst="rect">
            <a:avLst/>
          </a:prstGeom>
        </p:spPr>
        <p:txBody>
          <a:bodyPr wrap="none">
            <a:spAutoFit/>
          </a:bodyPr>
          <a:lstStyle/>
          <a:p>
            <a:r>
              <a:rPr lang="en-US" sz="4800" b="1" err="1">
                <a:solidFill>
                  <a:srgbClr val="0070C0"/>
                </a:solidFill>
              </a:rPr>
              <a:t>Câu</a:t>
            </a:r>
            <a:r>
              <a:rPr lang="en-US" sz="4800" b="1">
                <a:solidFill>
                  <a:srgbClr val="0070C0"/>
                </a:solidFill>
              </a:rPr>
              <a:t> 1</a:t>
            </a:r>
          </a:p>
        </p:txBody>
      </p:sp>
      <p:sp>
        <p:nvSpPr>
          <p:cNvPr id="9" name="TextBox 8"/>
          <p:cNvSpPr txBox="1"/>
          <p:nvPr/>
        </p:nvSpPr>
        <p:spPr>
          <a:xfrm>
            <a:off x="3275856" y="-206883"/>
            <a:ext cx="2232248" cy="769441"/>
          </a:xfrm>
          <a:prstGeom prst="rect">
            <a:avLst/>
          </a:prstGeom>
          <a:noFill/>
        </p:spPr>
        <p:txBody>
          <a:bodyPr wrap="square" rtlCol="0">
            <a:spAutoFit/>
          </a:bodyPr>
          <a:lstStyle/>
          <a:p>
            <a:r>
              <a:rPr lang="en-US" sz="4400" b="1" err="1">
                <a:solidFill>
                  <a:srgbClr val="002060"/>
                </a:solidFill>
              </a:rPr>
              <a:t>Dạy</a:t>
            </a:r>
            <a:r>
              <a:rPr lang="en-US" sz="4400" b="1">
                <a:solidFill>
                  <a:srgbClr val="002060"/>
                </a:solidFill>
              </a:rPr>
              <a:t> </a:t>
            </a:r>
            <a:r>
              <a:rPr lang="en-US" sz="4400" b="1" err="1">
                <a:solidFill>
                  <a:srgbClr val="002060"/>
                </a:solidFill>
              </a:rPr>
              <a:t>hát</a:t>
            </a:r>
            <a:endParaRPr lang="en-US" sz="4400" b="1">
              <a:solidFill>
                <a:srgbClr val="002060"/>
              </a:solidFill>
            </a:endParaRPr>
          </a:p>
        </p:txBody>
      </p:sp>
      <p:sp>
        <p:nvSpPr>
          <p:cNvPr id="4" name="Rectangle 3"/>
          <p:cNvSpPr/>
          <p:nvPr/>
        </p:nvSpPr>
        <p:spPr>
          <a:xfrm>
            <a:off x="395536" y="2623387"/>
            <a:ext cx="8928992" cy="769441"/>
          </a:xfrm>
          <a:prstGeom prst="rect">
            <a:avLst/>
          </a:prstGeom>
        </p:spPr>
        <p:txBody>
          <a:bodyPr wrap="square">
            <a:spAutoFit/>
          </a:bodyPr>
          <a:lstStyle/>
          <a:p>
            <a:pPr lvl="0"/>
            <a:r>
              <a:rPr lang="en-US" sz="4400" i="1">
                <a:solidFill>
                  <a:prstClr val="black"/>
                </a:solidFill>
                <a:latin typeface="Times New Roman"/>
                <a:ea typeface="Times New Roman"/>
              </a:rPr>
              <a:t>Hè ơi sao vui thế. Chim hót em nghe.</a:t>
            </a:r>
            <a:endParaRPr lang="en-US" sz="4400">
              <a:solidFill>
                <a:prstClr val="black"/>
              </a:solidFill>
              <a:latin typeface="Times New Roman"/>
              <a:ea typeface="Calibri"/>
            </a:endParaRPr>
          </a:p>
        </p:txBody>
      </p:sp>
      <p:pic>
        <p:nvPicPr>
          <p:cNvPr id="6"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96336" y="1723340"/>
            <a:ext cx="609600" cy="6096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0432" y="6309320"/>
            <a:ext cx="301199" cy="241474"/>
          </a:xfrm>
          <a:prstGeom prst="rect">
            <a:avLst/>
          </a:prstGeom>
        </p:spPr>
      </p:pic>
    </p:spTree>
    <p:extLst>
      <p:ext uri="{BB962C8B-B14F-4D97-AF65-F5344CB8AC3E}">
        <p14:creationId xmlns:p14="http://schemas.microsoft.com/office/powerpoint/2010/main" val="3734705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62285" y="476672"/>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sp>
        <p:nvSpPr>
          <p:cNvPr id="4" name="Rectangle 3"/>
          <p:cNvSpPr/>
          <p:nvPr/>
        </p:nvSpPr>
        <p:spPr>
          <a:xfrm>
            <a:off x="395536" y="2644170"/>
            <a:ext cx="8352928" cy="1323439"/>
          </a:xfrm>
          <a:prstGeom prst="rect">
            <a:avLst/>
          </a:prstGeom>
        </p:spPr>
        <p:txBody>
          <a:bodyPr wrap="square">
            <a:spAutoFit/>
          </a:bodyPr>
          <a:lstStyle/>
          <a:p>
            <a:pPr lvl="0"/>
            <a:r>
              <a:rPr lang="en-US" sz="4000" i="1">
                <a:solidFill>
                  <a:prstClr val="black"/>
                </a:solidFill>
                <a:latin typeface="Times New Roman"/>
                <a:ea typeface="Times New Roman"/>
              </a:rPr>
              <a:t>Trông kìa phượng vẫy áo hoa, theo bước chân em nhịp nhàng.</a:t>
            </a:r>
            <a:endParaRPr lang="en-US" sz="4000">
              <a:solidFill>
                <a:prstClr val="black"/>
              </a:solidFill>
              <a:latin typeface="Times New Roman"/>
              <a:ea typeface="Calibri"/>
            </a:endParaRPr>
          </a:p>
        </p:txBody>
      </p:sp>
      <p:pic>
        <p:nvPicPr>
          <p:cNvPr id="5"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15816" y="4653136"/>
            <a:ext cx="609600" cy="609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7265" y="6309320"/>
            <a:ext cx="301199" cy="241474"/>
          </a:xfrm>
          <a:prstGeom prst="rect">
            <a:avLst/>
          </a:prstGeom>
        </p:spPr>
      </p:pic>
    </p:spTree>
    <p:extLst>
      <p:ext uri="{BB962C8B-B14F-4D97-AF65-F5344CB8AC3E}">
        <p14:creationId xmlns:p14="http://schemas.microsoft.com/office/powerpoint/2010/main" val="4184170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43808" y="404664"/>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1+2</a:t>
            </a:r>
          </a:p>
        </p:txBody>
      </p:sp>
      <p:sp>
        <p:nvSpPr>
          <p:cNvPr id="2" name="Rectangle 1"/>
          <p:cNvSpPr/>
          <p:nvPr/>
        </p:nvSpPr>
        <p:spPr>
          <a:xfrm>
            <a:off x="323528" y="2151728"/>
            <a:ext cx="8496944" cy="2123658"/>
          </a:xfrm>
          <a:prstGeom prst="rect">
            <a:avLst/>
          </a:prstGeom>
        </p:spPr>
        <p:txBody>
          <a:bodyPr wrap="square">
            <a:spAutoFit/>
          </a:bodyPr>
          <a:lstStyle/>
          <a:p>
            <a:pPr lvl="0"/>
            <a:r>
              <a:rPr lang="en-US" sz="4400" i="1">
                <a:solidFill>
                  <a:prstClr val="black"/>
                </a:solidFill>
                <a:latin typeface="Times New Roman"/>
                <a:ea typeface="Times New Roman"/>
              </a:rPr>
              <a:t>Hè ơi sao vui thế. Chim hót em nghe.</a:t>
            </a:r>
            <a:r>
              <a:rPr lang="en-US" sz="4400">
                <a:solidFill>
                  <a:prstClr val="black"/>
                </a:solidFill>
                <a:latin typeface="Times New Roman"/>
                <a:ea typeface="Times New Roman"/>
              </a:rPr>
              <a:t> </a:t>
            </a:r>
            <a:r>
              <a:rPr lang="en-US" sz="4400" i="1">
                <a:solidFill>
                  <a:prstClr val="black"/>
                </a:solidFill>
                <a:latin typeface="Times New Roman"/>
                <a:ea typeface="Times New Roman"/>
              </a:rPr>
              <a:t>Trông kìa phượng vẫy áo hoa, theo bước chân em nhịp nhàng.</a:t>
            </a:r>
            <a:endParaRPr lang="en-US" sz="4400">
              <a:solidFill>
                <a:prstClr val="black"/>
              </a:solidFill>
              <a:latin typeface="Times New Roman"/>
              <a:ea typeface="Calibri"/>
            </a:endParaRPr>
          </a:p>
        </p:txBody>
      </p:sp>
      <p:pic>
        <p:nvPicPr>
          <p:cNvPr id="4" name="c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39008" y="4653136"/>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5646" y="5652033"/>
            <a:ext cx="301199" cy="241474"/>
          </a:xfrm>
          <a:prstGeom prst="rect">
            <a:avLst/>
          </a:prstGeom>
        </p:spPr>
      </p:pic>
    </p:spTree>
    <p:extLst>
      <p:ext uri="{BB962C8B-B14F-4D97-AF65-F5344CB8AC3E}">
        <p14:creationId xmlns:p14="http://schemas.microsoft.com/office/powerpoint/2010/main" val="4068193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410</Words>
  <Application>Microsoft Office PowerPoint</Application>
  <PresentationFormat>On-screen Show (4:3)</PresentationFormat>
  <Paragraphs>40</Paragraphs>
  <Slides>16</Slides>
  <Notes>0</Notes>
  <HiddenSlides>0</HiddenSlides>
  <MMClips>11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Times New Roman</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Hello</cp:lastModifiedBy>
  <cp:revision>140</cp:revision>
  <dcterms:created xsi:type="dcterms:W3CDTF">2021-06-23T07:33:39Z</dcterms:created>
  <dcterms:modified xsi:type="dcterms:W3CDTF">2022-04-26T05:26:09Z</dcterms:modified>
</cp:coreProperties>
</file>