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36" r:id="rId2"/>
    <p:sldId id="299" r:id="rId3"/>
    <p:sldId id="304" r:id="rId4"/>
    <p:sldId id="326" r:id="rId5"/>
    <p:sldId id="327" r:id="rId6"/>
    <p:sldId id="329" r:id="rId7"/>
    <p:sldId id="330" r:id="rId8"/>
    <p:sldId id="331" r:id="rId9"/>
    <p:sldId id="335" r:id="rId10"/>
    <p:sldId id="333" r:id="rId11"/>
    <p:sldId id="334" r:id="rId12"/>
    <p:sldId id="292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P001 4 hàng 2 ô ly" panose="020B0603050302020204" pitchFamily="34" charset="0"/>
      <p:bold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7777"/>
    <a:srgbClr val="FF00FF"/>
    <a:srgbClr val="FFFF99"/>
    <a:srgbClr val="FF7707"/>
    <a:srgbClr val="FF8119"/>
    <a:srgbClr val="FFAF6C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58833-D420-470B-9419-84E631566F77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140B2-DCB4-4254-8B63-FAB0651A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0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6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6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99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6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86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4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649" r:id="rId10"/>
    <p:sldLayoutId id="2147483743" r:id="rId11"/>
    <p:sldLayoutId id="2147483654" r:id="rId12"/>
    <p:sldLayoutId id="2147483655" r:id="rId13"/>
    <p:sldLayoutId id="214748375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1.png"/><Relationship Id="rId7" Type="http://schemas.openxmlformats.org/officeDocument/2006/relationships/image" Target="../media/image1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20.gif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436308" y="1875530"/>
            <a:ext cx="7550465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36, 37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075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2600C-1976-476C-8C07-35D588FF2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3004" r="927" b="4164"/>
          <a:stretch/>
        </p:blipFill>
        <p:spPr>
          <a:xfrm>
            <a:off x="0" y="652494"/>
            <a:ext cx="12279477" cy="612442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046BC86-6EE3-4134-AA0E-C77BC168958D}"/>
              </a:ext>
            </a:extLst>
          </p:cNvPr>
          <p:cNvGrpSpPr/>
          <p:nvPr/>
        </p:nvGrpSpPr>
        <p:grpSpPr>
          <a:xfrm>
            <a:off x="3130366" y="324464"/>
            <a:ext cx="5430538" cy="1272210"/>
            <a:chOff x="2971340" y="145774"/>
            <a:chExt cx="4767930" cy="127221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CE43F1-4D05-4C3B-84B6-18932AAA1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74" b="27782"/>
            <a:stretch/>
          </p:blipFill>
          <p:spPr>
            <a:xfrm>
              <a:off x="2971340" y="145774"/>
              <a:ext cx="4767930" cy="127221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C22EF6-2125-49BB-A343-D367B57B3EA3}"/>
                </a:ext>
              </a:extLst>
            </p:cNvPr>
            <p:cNvSpPr txBox="1"/>
            <p:nvPr/>
          </p:nvSpPr>
          <p:spPr>
            <a:xfrm>
              <a:off x="4298979" y="500310"/>
              <a:ext cx="3440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70C0"/>
                  </a:solidFill>
                </a:rPr>
                <a:t>Viết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bảng</a:t>
              </a:r>
              <a:r>
                <a:rPr lang="en-US" sz="3600" dirty="0">
                  <a:solidFill>
                    <a:srgbClr val="0070C0"/>
                  </a:solidFill>
                </a:rPr>
                <a:t> con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952C313-059B-4D5A-A0D4-3B9A7840BE28}"/>
              </a:ext>
            </a:extLst>
          </p:cNvPr>
          <p:cNvSpPr txBox="1"/>
          <p:nvPr/>
        </p:nvSpPr>
        <p:spPr>
          <a:xfrm>
            <a:off x="2459705" y="2663303"/>
            <a:ext cx="6771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HP001 4 hàng 2 ô ly" panose="020B0603050302020204" pitchFamily="34" charset="0"/>
              </a:rPr>
              <a:t>am  q</a:t>
            </a:r>
            <a:r>
              <a:rPr lang="el-GR" sz="6000" dirty="0">
                <a:solidFill>
                  <a:schemeClr val="bg1"/>
                </a:solidFill>
                <a:latin typeface="HP001 4 hàng 2 ô ly" panose="020B0603050302020204" pitchFamily="34" charset="0"/>
              </a:rPr>
              <a:t>π</a:t>
            </a:r>
            <a:r>
              <a:rPr lang="en-US" sz="6000" dirty="0">
                <a:solidFill>
                  <a:schemeClr val="bg1"/>
                </a:solidFill>
                <a:latin typeface="HP001 4 hàng 2 ô ly" panose="020B0603050302020204" pitchFamily="34" charset="0"/>
              </a:rPr>
              <a:t>ø cam </a:t>
            </a:r>
            <a:r>
              <a:rPr lang="el-GR" sz="6000" dirty="0">
                <a:solidFill>
                  <a:schemeClr val="bg1"/>
                </a:solidFill>
                <a:latin typeface="HP001 4 hàng 2 ô ly" panose="020B0603050302020204" pitchFamily="34" charset="0"/>
              </a:rPr>
              <a:t>                    </a:t>
            </a:r>
            <a:r>
              <a:rPr lang="en-US" sz="6000" dirty="0">
                <a:solidFill>
                  <a:schemeClr val="bg1"/>
                </a:solidFill>
                <a:latin typeface="HP001 4 hàng 2 ô ly" panose="020B06030503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AAC97-DF01-4B2A-A3CD-D705B73DCA06}"/>
              </a:ext>
            </a:extLst>
          </p:cNvPr>
          <p:cNvSpPr txBox="1"/>
          <p:nvPr/>
        </p:nvSpPr>
        <p:spPr>
          <a:xfrm>
            <a:off x="2459705" y="4352955"/>
            <a:ext cx="6771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HP001 4 hàng 2 ô ly" panose="020B0603050302020204" pitchFamily="34" charset="0"/>
              </a:rPr>
              <a:t>ap  x</a:t>
            </a:r>
            <a:r>
              <a:rPr lang="el-GR" sz="6000" dirty="0">
                <a:solidFill>
                  <a:schemeClr val="bg1"/>
                </a:solidFill>
                <a:latin typeface="HP001 4 hàng 2 ô ly" panose="020B0603050302020204" pitchFamily="34" charset="0"/>
              </a:rPr>
              <a:t>ϊ </a:t>
            </a:r>
            <a:r>
              <a:rPr lang="en-US" sz="6000" dirty="0" err="1">
                <a:solidFill>
                  <a:schemeClr val="bg1"/>
                </a:solidFill>
                <a:latin typeface="HP001 4 hàng 2 ô ly" panose="020B0603050302020204" pitchFamily="34" charset="0"/>
              </a:rPr>
              <a:t>ðïp</a:t>
            </a:r>
            <a:r>
              <a:rPr lang="en-US" sz="6000" dirty="0">
                <a:solidFill>
                  <a:schemeClr val="bg1"/>
                </a:solidFill>
                <a:latin typeface="HP001 4 hàng 2 ô ly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962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B2600C-1976-476C-8C07-35D588FF2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3004" r="927" b="4164"/>
          <a:stretch/>
        </p:blipFill>
        <p:spPr>
          <a:xfrm>
            <a:off x="181897" y="647434"/>
            <a:ext cx="11828206" cy="58993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8AC3250-BE56-492F-B5D5-B01515D84BDF}"/>
              </a:ext>
            </a:extLst>
          </p:cNvPr>
          <p:cNvGrpSpPr/>
          <p:nvPr/>
        </p:nvGrpSpPr>
        <p:grpSpPr>
          <a:xfrm>
            <a:off x="3315897" y="311212"/>
            <a:ext cx="4767930" cy="1272210"/>
            <a:chOff x="2971340" y="145774"/>
            <a:chExt cx="4767930" cy="12722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49DB94-C760-4BAA-8A30-0BD8A8F97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74" b="27782"/>
            <a:stretch/>
          </p:blipFill>
          <p:spPr>
            <a:xfrm>
              <a:off x="2971340" y="145774"/>
              <a:ext cx="4767930" cy="127221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B2A3D9-0317-412B-8BF6-63702D702BAF}"/>
                </a:ext>
              </a:extLst>
            </p:cNvPr>
            <p:cNvSpPr txBox="1"/>
            <p:nvPr/>
          </p:nvSpPr>
          <p:spPr>
            <a:xfrm>
              <a:off x="4298979" y="500310"/>
              <a:ext cx="3440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70C0"/>
                  </a:solidFill>
                </a:rPr>
                <a:t>Viết</a:t>
              </a:r>
              <a:r>
                <a:rPr lang="en-US" sz="3600" dirty="0">
                  <a:solidFill>
                    <a:srgbClr val="0070C0"/>
                  </a:solidFill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</a:rPr>
                <a:t>bảng</a:t>
              </a:r>
              <a:r>
                <a:rPr lang="en-US" sz="3600" dirty="0">
                  <a:solidFill>
                    <a:srgbClr val="0070C0"/>
                  </a:solidFill>
                </a:rPr>
                <a:t> con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748DF0F-8087-4B63-936D-0D54488E579A}"/>
              </a:ext>
            </a:extLst>
          </p:cNvPr>
          <p:cNvSpPr txBox="1"/>
          <p:nvPr/>
        </p:nvSpPr>
        <p:spPr>
          <a:xfrm>
            <a:off x="2459705" y="2663303"/>
            <a:ext cx="6771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chemeClr val="bg1"/>
                </a:solidFill>
                <a:latin typeface="HP001 4 hàng 2 ô ly" panose="020B0603050302020204" pitchFamily="34" charset="0"/>
              </a:rPr>
              <a:t>ăm  chăm </a:t>
            </a:r>
            <a:r>
              <a:rPr lang="en-US" sz="6000" dirty="0" err="1">
                <a:solidFill>
                  <a:schemeClr val="bg1"/>
                </a:solidFill>
                <a:latin typeface="HP001 4 hàng 2 ô ly" panose="020B0603050302020204" pitchFamily="34" charset="0"/>
              </a:rPr>
              <a:t>chỉ</a:t>
            </a:r>
            <a:endParaRPr lang="en-US" sz="6000" dirty="0">
              <a:solidFill>
                <a:schemeClr val="bg1"/>
              </a:solidFill>
              <a:latin typeface="HP001 4 hàng 2 ô ly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4F72AB-F2B5-466C-8EF3-76F76A8AAED0}"/>
              </a:ext>
            </a:extLst>
          </p:cNvPr>
          <p:cNvSpPr txBox="1"/>
          <p:nvPr/>
        </p:nvSpPr>
        <p:spPr>
          <a:xfrm>
            <a:off x="2459705" y="4352955"/>
            <a:ext cx="6771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chemeClr val="bg1"/>
                </a:solidFill>
                <a:latin typeface="HP001 4 hàng 2 ô ly" panose="020B0603050302020204" pitchFamily="34" charset="0"/>
              </a:rPr>
              <a:t>ăp   cặp da</a:t>
            </a:r>
            <a:r>
              <a:rPr lang="en-US" sz="6000" dirty="0">
                <a:solidFill>
                  <a:schemeClr val="bg1"/>
                </a:solidFill>
                <a:latin typeface="HP001 4 hàng 2 ô ly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38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F331F2-9D9D-4E4D-8BFF-6BECDC4D5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4" y="659296"/>
            <a:ext cx="11322049" cy="4178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2078" y="4547229"/>
            <a:ext cx="9304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</a:rPr>
              <a:t>Viết</a:t>
            </a:r>
            <a:r>
              <a:rPr lang="en-US" sz="6000" dirty="0">
                <a:solidFill>
                  <a:srgbClr val="0070C0"/>
                </a:solidFill>
              </a:rPr>
              <a:t> </a:t>
            </a:r>
            <a:r>
              <a:rPr lang="en-US" sz="6000" dirty="0" err="1">
                <a:solidFill>
                  <a:srgbClr val="0070C0"/>
                </a:solidFill>
              </a:rPr>
              <a:t>vở</a:t>
            </a:r>
            <a:r>
              <a:rPr lang="en-US" sz="6000" dirty="0">
                <a:solidFill>
                  <a:srgbClr val="0070C0"/>
                </a:solidFill>
              </a:rPr>
              <a:t> </a:t>
            </a:r>
            <a:r>
              <a:rPr lang="en-US" sz="6000" dirty="0" err="1">
                <a:solidFill>
                  <a:srgbClr val="0070C0"/>
                </a:solidFill>
              </a:rPr>
              <a:t>Luyện</a:t>
            </a:r>
            <a:r>
              <a:rPr lang="en-US" sz="6000" dirty="0">
                <a:solidFill>
                  <a:srgbClr val="0070C0"/>
                </a:solidFill>
              </a:rPr>
              <a:t> </a:t>
            </a:r>
            <a:r>
              <a:rPr lang="en-US" sz="6000" dirty="0" err="1">
                <a:solidFill>
                  <a:srgbClr val="0070C0"/>
                </a:solidFill>
              </a:rPr>
              <a:t>viết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35C12E-D5A8-40DB-8995-D664D8D75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98" y="5672989"/>
            <a:ext cx="1380002" cy="1051430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751DEE33-C73F-460E-9CCF-2BD6E168F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4229" y="3001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26E647-DFFD-46B5-BFA7-CF091006E909}"/>
              </a:ext>
            </a:extLst>
          </p:cNvPr>
          <p:cNvGrpSpPr/>
          <p:nvPr/>
        </p:nvGrpSpPr>
        <p:grpSpPr>
          <a:xfrm>
            <a:off x="74223" y="266203"/>
            <a:ext cx="12043554" cy="6410788"/>
            <a:chOff x="74223" y="266203"/>
            <a:chExt cx="12043554" cy="64107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0065C3-334C-4D2B-96E2-12AB45D819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49"/>
            <a:stretch/>
          </p:blipFill>
          <p:spPr>
            <a:xfrm>
              <a:off x="74223" y="698778"/>
              <a:ext cx="11602277" cy="597821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E95776-06D6-4B3E-B07C-F4589D4D7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9347" y="266203"/>
              <a:ext cx="1881106" cy="176457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C3C522-09D3-4FE9-AD92-A7FB42A7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129" y="1054447"/>
              <a:ext cx="1214648" cy="79266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4BFA0DF-A5B4-4CB0-864A-B8F728329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93" y="332508"/>
              <a:ext cx="1811668" cy="118227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8C70746-8E4A-4750-9C95-EFD9F73A4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579" y="698778"/>
              <a:ext cx="1881106" cy="73726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59588" y="2555852"/>
            <a:ext cx="5358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226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3.33333E-6 L 0.00156 -0.23449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1736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A61C92-396E-475C-A883-897A0193D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70" y="579409"/>
            <a:ext cx="9939130" cy="5699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E3F17A4-72AA-425B-AFF8-95F918F01962}"/>
              </a:ext>
            </a:extLst>
          </p:cNvPr>
          <p:cNvSpPr txBox="1"/>
          <p:nvPr/>
        </p:nvSpPr>
        <p:spPr>
          <a:xfrm>
            <a:off x="1881809" y="2260235"/>
            <a:ext cx="88419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FF99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Tiết</a:t>
            </a:r>
            <a:r>
              <a:rPr lang="en-US" altLang="zh-CN" sz="5400" dirty="0">
                <a:solidFill>
                  <a:srgbClr val="FFFF99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 15: </a:t>
            </a:r>
            <a:r>
              <a:rPr lang="en-US" altLang="zh-CN" sz="5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am, </a:t>
            </a:r>
            <a:r>
              <a:rPr lang="en-US" altLang="zh-CN" sz="5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quả</a:t>
            </a:r>
            <a:r>
              <a:rPr lang="en-US" altLang="zh-CN" sz="5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 cam, ap, </a:t>
            </a:r>
            <a:r>
              <a:rPr lang="en-US" altLang="zh-CN" sz="5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xe</a:t>
            </a:r>
            <a:r>
              <a:rPr lang="en-US" altLang="zh-CN" sz="5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đạp</a:t>
            </a:r>
            <a:r>
              <a:rPr lang="en-US" altLang="zh-CN" sz="5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ăm</a:t>
            </a:r>
            <a:r>
              <a:rPr lang="en-US" altLang="zh-CN" sz="5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 , </a:t>
            </a:r>
            <a:r>
              <a:rPr lang="en-US" altLang="zh-CN" sz="5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chăm</a:t>
            </a:r>
            <a:r>
              <a:rPr lang="en-US" altLang="zh-CN" sz="5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chỉ</a:t>
            </a:r>
            <a:r>
              <a:rPr lang="en-US" altLang="zh-CN" sz="5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ăp</a:t>
            </a:r>
            <a:r>
              <a:rPr lang="en-US" altLang="zh-CN" sz="5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cặp</a:t>
            </a:r>
            <a:r>
              <a:rPr lang="en-US" altLang="zh-CN" sz="5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 da</a:t>
            </a:r>
            <a:endParaRPr lang="zh-CN" altLang="en-US" sz="5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EA684-C659-44DE-B790-76F54DE009AE}"/>
              </a:ext>
            </a:extLst>
          </p:cNvPr>
          <p:cNvSpPr txBox="1"/>
          <p:nvPr/>
        </p:nvSpPr>
        <p:spPr>
          <a:xfrm>
            <a:off x="1675005" y="1179625"/>
            <a:ext cx="8841989" cy="121000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i="1" dirty="0">
                <a:solidFill>
                  <a:schemeClr val="bg1"/>
                </a:solidFill>
                <a:cs typeface="Calibri" panose="020F0502020204030204" pitchFamily="34" charset="0"/>
              </a:rPr>
              <a:t>   </a:t>
            </a:r>
            <a:r>
              <a:rPr lang="en-US" sz="5400" i="1" dirty="0" err="1">
                <a:solidFill>
                  <a:schemeClr val="bg1"/>
                </a:solidFill>
                <a:cs typeface="Calibri" panose="020F0502020204030204" pitchFamily="34" charset="0"/>
              </a:rPr>
              <a:t>Tập</a:t>
            </a:r>
            <a:r>
              <a:rPr lang="en-US" sz="5400" i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5400" i="1" dirty="0" err="1">
                <a:solidFill>
                  <a:schemeClr val="bg1"/>
                </a:solidFill>
                <a:cs typeface="Calibri" panose="020F0502020204030204" pitchFamily="34" charset="0"/>
              </a:rPr>
              <a:t>viết</a:t>
            </a:r>
            <a:endParaRPr lang="en-US" sz="5400" i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3332602-8290-4E80-84AE-662E86A08E81}"/>
              </a:ext>
            </a:extLst>
          </p:cNvPr>
          <p:cNvGrpSpPr/>
          <p:nvPr/>
        </p:nvGrpSpPr>
        <p:grpSpPr>
          <a:xfrm>
            <a:off x="669684" y="661343"/>
            <a:ext cx="10425650" cy="5535314"/>
            <a:chOff x="713929" y="456052"/>
            <a:chExt cx="10425650" cy="55353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7C61B3-6E6A-44E3-B329-3DFBC44EB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4903887" y="-244327"/>
              <a:ext cx="5535314" cy="6936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E1C6E8-2796-41ED-ADBF-D24C1568E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29" y="1005052"/>
              <a:ext cx="4435825" cy="4847896"/>
            </a:xfrm>
            <a:prstGeom prst="rect">
              <a:avLst/>
            </a:prstGeom>
          </p:spPr>
        </p:pic>
      </p:grpSp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5663293" y="2836406"/>
            <a:ext cx="5008925" cy="1044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800" b="1" i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1. KHÁM PHÁ</a:t>
            </a:r>
            <a:endParaRPr sz="4800" b="1" i="1" kern="0" dirty="0">
              <a:solidFill>
                <a:srgbClr val="00206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0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57AC75-5A8A-41B8-9559-A231EB31995E}"/>
              </a:ext>
            </a:extLst>
          </p:cNvPr>
          <p:cNvGrpSpPr/>
          <p:nvPr/>
        </p:nvGrpSpPr>
        <p:grpSpPr>
          <a:xfrm>
            <a:off x="4083097" y="0"/>
            <a:ext cx="5962051" cy="1272210"/>
            <a:chOff x="4083097" y="0"/>
            <a:chExt cx="4767930" cy="127221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D4A985-ED5B-489B-A059-DC85621AB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74" b="27782"/>
            <a:stretch/>
          </p:blipFill>
          <p:spPr>
            <a:xfrm>
              <a:off x="4083097" y="0"/>
              <a:ext cx="4767930" cy="127221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733FDB-EE6B-4A49-8AFC-9B0599755F2D}"/>
                </a:ext>
              </a:extLst>
            </p:cNvPr>
            <p:cNvSpPr txBox="1"/>
            <p:nvPr/>
          </p:nvSpPr>
          <p:spPr>
            <a:xfrm>
              <a:off x="5533201" y="367646"/>
              <a:ext cx="2988570" cy="646331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Đọc</a:t>
              </a:r>
              <a:r>
                <a:rPr lang="en-US" sz="36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bài</a:t>
              </a:r>
              <a:r>
                <a:rPr lang="en-US" sz="36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viết</a:t>
              </a:r>
              <a:endPara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02166F1-21EC-4BCF-8F28-42FDF08933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" r="1641" b="-1"/>
          <a:stretch/>
        </p:blipFill>
        <p:spPr>
          <a:xfrm>
            <a:off x="1124364" y="3713941"/>
            <a:ext cx="10080763" cy="16316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3F679D-2468-470D-A0A4-9CB0BB670A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26403" r="687" b="18352"/>
          <a:stretch/>
        </p:blipFill>
        <p:spPr>
          <a:xfrm>
            <a:off x="984180" y="1797344"/>
            <a:ext cx="10361129" cy="16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68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FF9513-3087-47C1-B1E3-3622459DE2EC}"/>
              </a:ext>
            </a:extLst>
          </p:cNvPr>
          <p:cNvGrpSpPr/>
          <p:nvPr/>
        </p:nvGrpSpPr>
        <p:grpSpPr>
          <a:xfrm>
            <a:off x="4097434" y="-24956"/>
            <a:ext cx="6119991" cy="1272210"/>
            <a:chOff x="4097435" y="-24956"/>
            <a:chExt cx="4767930" cy="127221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519907-95D2-4C88-A42C-236B40C7F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74" b="27782"/>
            <a:stretch/>
          </p:blipFill>
          <p:spPr>
            <a:xfrm>
              <a:off x="4097435" y="-24956"/>
              <a:ext cx="4767930" cy="127221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C4861F-DD50-481D-89A7-ACAC9E45D6DB}"/>
                </a:ext>
              </a:extLst>
            </p:cNvPr>
            <p:cNvSpPr txBox="1"/>
            <p:nvPr/>
          </p:nvSpPr>
          <p:spPr>
            <a:xfrm>
              <a:off x="5516430" y="404620"/>
              <a:ext cx="2915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C00000"/>
                  </a:solidFill>
                </a:rPr>
                <a:t>Nhận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xét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bài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viết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100A776-549B-439F-B155-BB3903841B62}"/>
              </a:ext>
            </a:extLst>
          </p:cNvPr>
          <p:cNvSpPr txBox="1"/>
          <p:nvPr/>
        </p:nvSpPr>
        <p:spPr>
          <a:xfrm>
            <a:off x="524182" y="2893434"/>
            <a:ext cx="11143635" cy="2989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Luật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chơi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n w="0"/>
              </a:rPr>
              <a:t>Bạn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củ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cải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nhỏ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rất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thích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viết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chữ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và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luyện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tập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rất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chăm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chỉ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nhưng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mãi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vẫn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chưa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viết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đúng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được</a:t>
            </a:r>
            <a:r>
              <a:rPr lang="en-US" sz="2400" dirty="0">
                <a:ln w="0"/>
              </a:rPr>
              <a:t>. </a:t>
            </a:r>
            <a:r>
              <a:rPr lang="en-US" sz="2400" dirty="0" err="1">
                <a:ln w="0"/>
              </a:rPr>
              <a:t>Lớp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mình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sẽ</a:t>
            </a:r>
            <a:r>
              <a:rPr lang="en-US" sz="2400" dirty="0">
                <a:ln w="0"/>
              </a:rPr>
              <a:t> chia </a:t>
            </a:r>
            <a:r>
              <a:rPr lang="en-US" sz="2400" dirty="0" err="1">
                <a:ln w="0"/>
              </a:rPr>
              <a:t>thành</a:t>
            </a:r>
            <a:r>
              <a:rPr lang="en-US" sz="2400" dirty="0">
                <a:ln w="0"/>
              </a:rPr>
              <a:t> 4 </a:t>
            </a:r>
            <a:r>
              <a:rPr lang="en-US" sz="2400" dirty="0" err="1">
                <a:ln w="0"/>
              </a:rPr>
              <a:t>đội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tương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ứng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với</a:t>
            </a:r>
            <a:r>
              <a:rPr lang="en-US" sz="2400" dirty="0">
                <a:ln w="0"/>
              </a:rPr>
              <a:t> 4 </a:t>
            </a:r>
            <a:r>
              <a:rPr lang="en-US" sz="2400" dirty="0" err="1">
                <a:ln w="0"/>
              </a:rPr>
              <a:t>vần</a:t>
            </a:r>
            <a:r>
              <a:rPr lang="en-US" sz="2400" dirty="0">
                <a:ln w="0"/>
              </a:rPr>
              <a:t>: am, ap, </a:t>
            </a:r>
            <a:r>
              <a:rPr lang="en-US" sz="2400" dirty="0" err="1">
                <a:ln w="0"/>
              </a:rPr>
              <a:t>ăm</a:t>
            </a:r>
            <a:r>
              <a:rPr lang="en-US" sz="2400" dirty="0">
                <a:ln w="0"/>
              </a:rPr>
              <a:t>, </a:t>
            </a:r>
            <a:r>
              <a:rPr lang="en-US" sz="2400" dirty="0" err="1">
                <a:ln w="0"/>
              </a:rPr>
              <a:t>ăp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để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hướng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dẫn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bạn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cách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viết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đúng</a:t>
            </a:r>
            <a:r>
              <a:rPr lang="en-US" sz="2400" dirty="0">
                <a:ln w="0"/>
              </a:rPr>
              <a:t> </a:t>
            </a:r>
            <a:r>
              <a:rPr lang="en-US" sz="2400" i="1" dirty="0" err="1">
                <a:ln w="0"/>
                <a:solidFill>
                  <a:srgbClr val="FF0000"/>
                </a:solidFill>
              </a:rPr>
              <a:t>Độ</a:t>
            </a:r>
            <a:r>
              <a:rPr lang="en-US" sz="2400" i="1" dirty="0">
                <a:ln w="0"/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ln w="0"/>
                <a:solidFill>
                  <a:srgbClr val="FF0000"/>
                </a:solidFill>
              </a:rPr>
              <a:t>cao</a:t>
            </a:r>
            <a:r>
              <a:rPr lang="en-US" sz="2400" i="1" dirty="0">
                <a:ln w="0"/>
                <a:solidFill>
                  <a:srgbClr val="FF0000"/>
                </a:solidFill>
              </a:rPr>
              <a:t> </a:t>
            </a:r>
            <a:r>
              <a:rPr lang="en-US" sz="2400" dirty="0" err="1">
                <a:ln w="0"/>
              </a:rPr>
              <a:t>chữ</a:t>
            </a:r>
            <a:r>
              <a:rPr lang="en-US" sz="2400" dirty="0">
                <a:ln w="0"/>
              </a:rPr>
              <a:t> (</a:t>
            </a:r>
            <a:r>
              <a:rPr lang="en-US" sz="2400" dirty="0" err="1">
                <a:ln w="0"/>
              </a:rPr>
              <a:t>vần</a:t>
            </a:r>
            <a:r>
              <a:rPr lang="en-US" sz="2400" dirty="0">
                <a:ln w="0"/>
              </a:rPr>
              <a:t>), </a:t>
            </a:r>
            <a:r>
              <a:rPr lang="en-US" sz="2400" i="1" dirty="0" err="1">
                <a:ln w="0"/>
                <a:solidFill>
                  <a:srgbClr val="FF0000"/>
                </a:solidFill>
              </a:rPr>
              <a:t>cách</a:t>
            </a:r>
            <a:r>
              <a:rPr lang="en-US" sz="2400" i="1" dirty="0">
                <a:ln w="0"/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ln w="0"/>
                <a:solidFill>
                  <a:srgbClr val="FF0000"/>
                </a:solidFill>
              </a:rPr>
              <a:t>viết</a:t>
            </a:r>
            <a:r>
              <a:rPr lang="en-US" sz="2400" i="1" dirty="0">
                <a:ln w="0"/>
                <a:solidFill>
                  <a:srgbClr val="FF0000"/>
                </a:solidFill>
              </a:rPr>
              <a:t>.</a:t>
            </a:r>
            <a:endParaRPr lang="en-US" sz="2400" dirty="0">
              <a:ln w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n w="0"/>
              </a:rPr>
              <a:t>Đội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nào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hướng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dẫn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rõ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ràng</a:t>
            </a:r>
            <a:r>
              <a:rPr lang="en-US" sz="2400" dirty="0">
                <a:ln w="0"/>
              </a:rPr>
              <a:t>, </a:t>
            </a:r>
            <a:r>
              <a:rPr lang="en-US" sz="2400" dirty="0" err="1">
                <a:ln w="0"/>
              </a:rPr>
              <a:t>chính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xác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nhất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là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đội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chiến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thắng</a:t>
            </a:r>
            <a:r>
              <a:rPr lang="en-US" sz="2400" dirty="0">
                <a:ln w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DC4FB9-4C7D-47A9-A2E5-E22E3FFD751B}"/>
              </a:ext>
            </a:extLst>
          </p:cNvPr>
          <p:cNvGrpSpPr/>
          <p:nvPr/>
        </p:nvGrpSpPr>
        <p:grpSpPr>
          <a:xfrm>
            <a:off x="2560621" y="1358325"/>
            <a:ext cx="7841559" cy="1481218"/>
            <a:chOff x="61344" y="1793126"/>
            <a:chExt cx="7998648" cy="1481218"/>
          </a:xfrm>
        </p:grpSpPr>
        <p:sp>
          <p:nvSpPr>
            <p:cNvPr id="10" name="Ribbon: Tilted Down 9">
              <a:extLst>
                <a:ext uri="{FF2B5EF4-FFF2-40B4-BE49-F238E27FC236}">
                  <a16:creationId xmlns:a16="http://schemas.microsoft.com/office/drawing/2014/main" id="{A7683FB4-C854-4640-BC17-E5056F120BFF}"/>
                </a:ext>
              </a:extLst>
            </p:cNvPr>
            <p:cNvSpPr/>
            <p:nvPr/>
          </p:nvSpPr>
          <p:spPr>
            <a:xfrm>
              <a:off x="61344" y="1793126"/>
              <a:ext cx="7998648" cy="1481218"/>
            </a:xfrm>
            <a:prstGeom prst="ribbon">
              <a:avLst>
                <a:gd name="adj1" fmla="val 14053"/>
                <a:gd name="adj2" fmla="val 63543"/>
              </a:avLst>
            </a:prstGeom>
            <a:solidFill>
              <a:srgbClr val="FFFF99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AC0411-15D9-434D-BE69-D7D2A2F3A4E9}"/>
                </a:ext>
              </a:extLst>
            </p:cNvPr>
            <p:cNvSpPr txBox="1"/>
            <p:nvPr/>
          </p:nvSpPr>
          <p:spPr>
            <a:xfrm>
              <a:off x="1727078" y="2073438"/>
              <a:ext cx="4486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Trò</a:t>
              </a:r>
              <a:r>
                <a:rPr lang="en-US" sz="2800" dirty="0"/>
                <a:t> </a:t>
              </a:r>
              <a:r>
                <a:rPr lang="en-US" sz="2800" dirty="0" err="1"/>
                <a:t>chơi</a:t>
              </a:r>
              <a:r>
                <a:rPr lang="en-US" sz="2800" dirty="0"/>
                <a:t>: </a:t>
              </a:r>
            </a:p>
            <a:p>
              <a:pPr algn="ctr"/>
              <a:r>
                <a:rPr lang="en-US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Củ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cải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nhỏ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chăm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chỉ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05E2ABF-49F1-412B-9401-1DA93C2C1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35" y="792289"/>
            <a:ext cx="2101145" cy="21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E71688-0D06-44A5-9957-2FFCD1C962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3" r="1065" b="6881"/>
          <a:stretch/>
        </p:blipFill>
        <p:spPr>
          <a:xfrm>
            <a:off x="44244" y="436913"/>
            <a:ext cx="12126067" cy="63708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F0E47F-4920-4906-8052-F402BCDA7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88" y="5229330"/>
            <a:ext cx="1457850" cy="14578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47122B-23D3-4774-B445-944681EBE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90" y="5229330"/>
            <a:ext cx="1457850" cy="14578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163A733-6C70-4A3E-802D-FDD35FA90A86}"/>
              </a:ext>
            </a:extLst>
          </p:cNvPr>
          <p:cNvGrpSpPr/>
          <p:nvPr/>
        </p:nvGrpSpPr>
        <p:grpSpPr>
          <a:xfrm>
            <a:off x="1868421" y="436913"/>
            <a:ext cx="7841559" cy="1312606"/>
            <a:chOff x="61344" y="1793126"/>
            <a:chExt cx="7998648" cy="1481218"/>
          </a:xfrm>
        </p:grpSpPr>
        <p:sp>
          <p:nvSpPr>
            <p:cNvPr id="17" name="Ribbon: Tilted Down 16">
              <a:extLst>
                <a:ext uri="{FF2B5EF4-FFF2-40B4-BE49-F238E27FC236}">
                  <a16:creationId xmlns:a16="http://schemas.microsoft.com/office/drawing/2014/main" id="{9966EC6F-85EC-4A3C-98CE-8E9270908220}"/>
                </a:ext>
              </a:extLst>
            </p:cNvPr>
            <p:cNvSpPr/>
            <p:nvPr/>
          </p:nvSpPr>
          <p:spPr>
            <a:xfrm>
              <a:off x="61344" y="1793126"/>
              <a:ext cx="7998648" cy="1481218"/>
            </a:xfrm>
            <a:prstGeom prst="ribbon">
              <a:avLst>
                <a:gd name="adj1" fmla="val 11806"/>
                <a:gd name="adj2" fmla="val 63543"/>
              </a:avLst>
            </a:prstGeom>
            <a:solidFill>
              <a:srgbClr val="FFFF99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391EED-0BC4-4D8D-A469-F21E943CD130}"/>
                </a:ext>
              </a:extLst>
            </p:cNvPr>
            <p:cNvSpPr txBox="1"/>
            <p:nvPr/>
          </p:nvSpPr>
          <p:spPr>
            <a:xfrm>
              <a:off x="1727078" y="2073438"/>
              <a:ext cx="4486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Trò</a:t>
              </a:r>
              <a:r>
                <a:rPr lang="en-US" sz="2800" dirty="0"/>
                <a:t> </a:t>
              </a:r>
              <a:r>
                <a:rPr lang="en-US" sz="2800" dirty="0" err="1"/>
                <a:t>chơi</a:t>
              </a:r>
              <a:r>
                <a:rPr lang="en-US" sz="2800" dirty="0"/>
                <a:t>: </a:t>
              </a:r>
            </a:p>
            <a:p>
              <a:pPr algn="ctr"/>
              <a:r>
                <a:rPr lang="en-US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Củ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cải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nhỏ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chăm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chỉ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3C86D50-D1D4-401C-9F0F-987056B0F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39" y="-276603"/>
            <a:ext cx="2101145" cy="21011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008399-9184-40F4-B5FB-D1DF60C4C7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7" r="84427" b="5082"/>
          <a:stretch/>
        </p:blipFill>
        <p:spPr>
          <a:xfrm>
            <a:off x="7192016" y="3122753"/>
            <a:ext cx="1596035" cy="13126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8ACF0A-87D1-488B-9D25-39EE181A706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26403" r="79185" b="26334"/>
          <a:stretch/>
        </p:blipFill>
        <p:spPr>
          <a:xfrm>
            <a:off x="424366" y="3144850"/>
            <a:ext cx="1596035" cy="13958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927778-358C-416A-B50E-24E122B212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5" t="33820" r="28732" b="18917"/>
          <a:stretch/>
        </p:blipFill>
        <p:spPr>
          <a:xfrm>
            <a:off x="3789266" y="3144850"/>
            <a:ext cx="1596035" cy="13958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5A7371-9A6A-4FF8-A2A3-0E9021155B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3" t="13027" r="27404" b="6852"/>
          <a:stretch/>
        </p:blipFill>
        <p:spPr>
          <a:xfrm>
            <a:off x="9956889" y="2898673"/>
            <a:ext cx="1596035" cy="1312606"/>
          </a:xfrm>
          <a:prstGeom prst="rect">
            <a:avLst/>
          </a:prstGeom>
        </p:spPr>
      </p:pic>
      <p:sp>
        <p:nvSpPr>
          <p:cNvPr id="2" name="Star: 8 Points 1">
            <a:extLst>
              <a:ext uri="{FF2B5EF4-FFF2-40B4-BE49-F238E27FC236}">
                <a16:creationId xmlns:a16="http://schemas.microsoft.com/office/drawing/2014/main" id="{A5170907-A3EB-4345-9BF5-3101E2CC864A}"/>
              </a:ext>
            </a:extLst>
          </p:cNvPr>
          <p:cNvSpPr/>
          <p:nvPr/>
        </p:nvSpPr>
        <p:spPr>
          <a:xfrm>
            <a:off x="157636" y="2067599"/>
            <a:ext cx="1972063" cy="1312606"/>
          </a:xfrm>
          <a:prstGeom prst="star8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Đội</a:t>
            </a:r>
            <a:r>
              <a:rPr lang="en-US" sz="3200" dirty="0">
                <a:solidFill>
                  <a:srgbClr val="0070C0"/>
                </a:solidFill>
              </a:rPr>
              <a:t> 1</a:t>
            </a:r>
          </a:p>
        </p:txBody>
      </p:sp>
      <p:sp>
        <p:nvSpPr>
          <p:cNvPr id="12" name="Star: 8 Points 11">
            <a:extLst>
              <a:ext uri="{FF2B5EF4-FFF2-40B4-BE49-F238E27FC236}">
                <a16:creationId xmlns:a16="http://schemas.microsoft.com/office/drawing/2014/main" id="{AB1CEE30-45D0-4FC0-87CD-CBEECA7D4008}"/>
              </a:ext>
            </a:extLst>
          </p:cNvPr>
          <p:cNvSpPr/>
          <p:nvPr/>
        </p:nvSpPr>
        <p:spPr>
          <a:xfrm>
            <a:off x="3555494" y="2118319"/>
            <a:ext cx="1972063" cy="1312606"/>
          </a:xfrm>
          <a:prstGeom prst="star8">
            <a:avLst/>
          </a:prstGeom>
          <a:solidFill>
            <a:srgbClr val="F5D5EA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Đội</a:t>
            </a:r>
            <a:r>
              <a:rPr lang="en-US" sz="3200" dirty="0">
                <a:solidFill>
                  <a:srgbClr val="0070C0"/>
                </a:solidFill>
              </a:rPr>
              <a:t> 2</a:t>
            </a:r>
          </a:p>
        </p:txBody>
      </p:sp>
      <p:sp>
        <p:nvSpPr>
          <p:cNvPr id="14" name="Star: 8 Points 13">
            <a:extLst>
              <a:ext uri="{FF2B5EF4-FFF2-40B4-BE49-F238E27FC236}">
                <a16:creationId xmlns:a16="http://schemas.microsoft.com/office/drawing/2014/main" id="{8288A486-76C9-44FA-AA4C-4C4A7E025125}"/>
              </a:ext>
            </a:extLst>
          </p:cNvPr>
          <p:cNvSpPr/>
          <p:nvPr/>
        </p:nvSpPr>
        <p:spPr>
          <a:xfrm>
            <a:off x="7004001" y="2033553"/>
            <a:ext cx="1972063" cy="1312606"/>
          </a:xfrm>
          <a:prstGeom prst="star8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Đội</a:t>
            </a:r>
            <a:r>
              <a:rPr lang="en-US" sz="3200" dirty="0">
                <a:solidFill>
                  <a:srgbClr val="0070C0"/>
                </a:solidFill>
              </a:rPr>
              <a:t> 3</a:t>
            </a:r>
          </a:p>
        </p:txBody>
      </p:sp>
      <p:sp>
        <p:nvSpPr>
          <p:cNvPr id="15" name="Star: 8 Points 14">
            <a:extLst>
              <a:ext uri="{FF2B5EF4-FFF2-40B4-BE49-F238E27FC236}">
                <a16:creationId xmlns:a16="http://schemas.microsoft.com/office/drawing/2014/main" id="{06806B6C-0A67-4DE5-ACD7-51504C3CFA84}"/>
              </a:ext>
            </a:extLst>
          </p:cNvPr>
          <p:cNvSpPr/>
          <p:nvPr/>
        </p:nvSpPr>
        <p:spPr>
          <a:xfrm>
            <a:off x="9867542" y="1880623"/>
            <a:ext cx="1972063" cy="1312606"/>
          </a:xfrm>
          <a:prstGeom prst="star8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Đội</a:t>
            </a:r>
            <a:r>
              <a:rPr lang="en-US" sz="3200" dirty="0">
                <a:solidFill>
                  <a:srgbClr val="0070C0"/>
                </a:solidFill>
              </a:rPr>
              <a:t> 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999EE4F-2135-413E-B8EC-B0FD2FD547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40" y="1845357"/>
            <a:ext cx="3924425" cy="3924425"/>
          </a:xfrm>
          <a:prstGeom prst="rect">
            <a:avLst/>
          </a:prstGeom>
          <a:ln>
            <a:solidFill>
              <a:srgbClr val="FF00FF"/>
            </a:solidFill>
          </a:ln>
          <a:effectLst>
            <a:softEdge rad="482600"/>
          </a:effectLst>
        </p:spPr>
      </p:pic>
    </p:spTree>
    <p:extLst>
      <p:ext uri="{BB962C8B-B14F-4D97-AF65-F5344CB8AC3E}">
        <p14:creationId xmlns:p14="http://schemas.microsoft.com/office/powerpoint/2010/main" val="2712836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94E8CBF-6309-48E5-B143-3F645D4FBA21}"/>
              </a:ext>
            </a:extLst>
          </p:cNvPr>
          <p:cNvSpPr txBox="1"/>
          <p:nvPr/>
        </p:nvSpPr>
        <p:spPr>
          <a:xfrm>
            <a:off x="289244" y="3563939"/>
            <a:ext cx="860133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Độ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cao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các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chữ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2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2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2 li:  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àng 2 ô ly" panose="020B0603050302020204" pitchFamily="34" charset="0"/>
              </a:rPr>
              <a:t>a, m, c, u, x, e, </a:t>
            </a:r>
            <a:r>
              <a:rPr lang="en-US" sz="32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àng 2 ô ly" panose="020B0603050302020204" pitchFamily="34" charset="0"/>
              </a:rPr>
              <a:t>i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àng 2 ô ly" panose="020B0603050302020204" pitchFamily="34" charset="0"/>
              </a:rPr>
              <a:t>, ă.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2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2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4 li: 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FF"/>
                </a:solidFill>
                <a:latin typeface="HP001 4 hàng 2 ô ly" panose="020B0603050302020204" pitchFamily="34" charset="0"/>
              </a:rPr>
              <a:t>q, p, đ, d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2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2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5 li: 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HP001 4 hàng 2 ô ly" panose="020B0603050302020204" pitchFamily="34" charset="0"/>
              </a:rPr>
              <a:t>h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33EFC8-6936-49F6-AA7B-44CAB9C5D6EE}"/>
              </a:ext>
            </a:extLst>
          </p:cNvPr>
          <p:cNvGrpSpPr/>
          <p:nvPr/>
        </p:nvGrpSpPr>
        <p:grpSpPr>
          <a:xfrm>
            <a:off x="2915478" y="153888"/>
            <a:ext cx="6202017" cy="1272210"/>
            <a:chOff x="4097435" y="-24956"/>
            <a:chExt cx="4767930" cy="127221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24B91B3-A107-4E55-A4A7-FF3D09EBF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74" b="27782"/>
            <a:stretch/>
          </p:blipFill>
          <p:spPr>
            <a:xfrm>
              <a:off x="4097435" y="-24956"/>
              <a:ext cx="4767930" cy="12722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B87E23-45C3-457D-AF58-5A0279080196}"/>
                </a:ext>
              </a:extLst>
            </p:cNvPr>
            <p:cNvSpPr txBox="1"/>
            <p:nvPr/>
          </p:nvSpPr>
          <p:spPr>
            <a:xfrm>
              <a:off x="5516430" y="404620"/>
              <a:ext cx="3348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C00000"/>
                  </a:solidFill>
                </a:rPr>
                <a:t>Nhận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xét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bài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viết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9F2AA9C-FE3B-48A6-B576-3518F3F12B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" r="1641" b="-1"/>
          <a:stretch/>
        </p:blipFill>
        <p:spPr>
          <a:xfrm>
            <a:off x="2542113" y="2612344"/>
            <a:ext cx="7301948" cy="1181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90470C-C688-4EBF-9A51-9802432F0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t="26403" r="687" b="18352"/>
          <a:stretch/>
        </p:blipFill>
        <p:spPr>
          <a:xfrm>
            <a:off x="2542113" y="1462444"/>
            <a:ext cx="7301948" cy="11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BE4EB1-2B19-4E50-ACA1-D057D8181306}"/>
              </a:ext>
            </a:extLst>
          </p:cNvPr>
          <p:cNvGrpSpPr/>
          <p:nvPr/>
        </p:nvGrpSpPr>
        <p:grpSpPr>
          <a:xfrm>
            <a:off x="836475" y="661343"/>
            <a:ext cx="10519049" cy="5535314"/>
            <a:chOff x="873588" y="805852"/>
            <a:chExt cx="10519049" cy="55353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901F3E-5DA2-4DA4-90D2-792FB95D4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88" y="1005051"/>
              <a:ext cx="4435825" cy="484789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372B392-E8A8-46ED-A437-5B0CF4AD3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5156945" y="105473"/>
              <a:ext cx="5535314" cy="6936071"/>
            </a:xfrm>
            <a:prstGeom prst="rect">
              <a:avLst/>
            </a:prstGeom>
          </p:spPr>
        </p:pic>
      </p:grpSp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5967984" y="2762103"/>
            <a:ext cx="5495818" cy="1044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800" b="1" i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2. LUYỆN TẬP</a:t>
            </a:r>
            <a:endParaRPr sz="4800" b="1" i="1" kern="0" dirty="0">
              <a:solidFill>
                <a:srgbClr val="00206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260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211642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232</Words>
  <Application>Microsoft Office PowerPoint</Application>
  <PresentationFormat>Widescreen</PresentationFormat>
  <Paragraphs>35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UTM Avo</vt:lpstr>
      <vt:lpstr>HP001 4 hàng 2 ô ly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116</cp:revision>
  <dcterms:created xsi:type="dcterms:W3CDTF">2021-11-01T08:16:43Z</dcterms:created>
  <dcterms:modified xsi:type="dcterms:W3CDTF">2022-10-23T07:52:43Z</dcterms:modified>
</cp:coreProperties>
</file>