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449" r:id="rId2"/>
    <p:sldId id="256" r:id="rId3"/>
    <p:sldId id="305" r:id="rId4"/>
    <p:sldId id="306" r:id="rId5"/>
    <p:sldId id="278" r:id="rId6"/>
    <p:sldId id="257" r:id="rId7"/>
    <p:sldId id="258" r:id="rId8"/>
    <p:sldId id="295" r:id="rId9"/>
    <p:sldId id="293" r:id="rId10"/>
    <p:sldId id="294" r:id="rId11"/>
    <p:sldId id="303" r:id="rId12"/>
    <p:sldId id="301" r:id="rId13"/>
    <p:sldId id="296" r:id="rId14"/>
    <p:sldId id="281" r:id="rId15"/>
    <p:sldId id="282" r:id="rId16"/>
    <p:sldId id="297" r:id="rId17"/>
    <p:sldId id="3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93"/>
    <a:srgbClr val="17351C"/>
    <a:srgbClr val="1A3E20"/>
    <a:srgbClr val="265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91" autoAdjust="0"/>
    <p:restoredTop sz="92565" autoAdjust="0"/>
  </p:normalViewPr>
  <p:slideViewPr>
    <p:cSldViewPr snapToGrid="0">
      <p:cViewPr varScale="1">
        <p:scale>
          <a:sx n="63" d="100"/>
          <a:sy n="63" d="100"/>
        </p:scale>
        <p:origin x="8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013EB-1031-4E38-8E5C-3C51E2BBE0F2}"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BC078-84EC-4534-B85C-1A354F04DCB5}" type="slidenum">
              <a:rPr lang="en-US" smtClean="0"/>
              <a:t>‹#›</a:t>
            </a:fld>
            <a:endParaRPr lang="en-US"/>
          </a:p>
        </p:txBody>
      </p:sp>
    </p:spTree>
    <p:extLst>
      <p:ext uri="{BB962C8B-B14F-4D97-AF65-F5344CB8AC3E}">
        <p14:creationId xmlns:p14="http://schemas.microsoft.com/office/powerpoint/2010/main" val="131496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4/4/2022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3356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4/4/2022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51888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133349" y="1"/>
            <a:ext cx="12325350"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4/4/2022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03059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4/4/2022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423681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4/4/2022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5635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4/4/2022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75485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548B5F-FFF5-4C65-9E4A-2F278EEE1878}"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1816396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48B5F-FFF5-4C65-9E4A-2F278EEE1878}"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284793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548B5F-FFF5-4C65-9E4A-2F278EEE1878}" type="datetimeFigureOut">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278345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48B5F-FFF5-4C65-9E4A-2F278EEE1878}"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F01B7C-F7FD-41FC-813A-6D6C0EA66F0C}" type="slidenum">
              <a:rPr lang="en-US" smtClean="0"/>
              <a:t>‹#›</a:t>
            </a:fld>
            <a:endParaRPr lang="en-US"/>
          </a:p>
        </p:txBody>
      </p:sp>
    </p:spTree>
    <p:extLst>
      <p:ext uri="{BB962C8B-B14F-4D97-AF65-F5344CB8AC3E}">
        <p14:creationId xmlns:p14="http://schemas.microsoft.com/office/powerpoint/2010/main" val="374349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48B5F-FFF5-4C65-9E4A-2F278EEE1878}" type="datetimeFigureOut">
              <a:rPr lang="en-US" smtClean="0"/>
              <a:t>4/4/2022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01B7C-F7FD-41FC-813A-6D6C0EA66F0C}" type="slidenum">
              <a:rPr lang="en-US" smtClean="0"/>
              <a:t>‹#›</a:t>
            </a:fld>
            <a:endParaRPr lang="en-US"/>
          </a:p>
        </p:txBody>
      </p:sp>
    </p:spTree>
    <p:extLst>
      <p:ext uri="{BB962C8B-B14F-4D97-AF65-F5344CB8AC3E}">
        <p14:creationId xmlns:p14="http://schemas.microsoft.com/office/powerpoint/2010/main" val="251990416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49" r:id="rId6"/>
    <p:sldLayoutId id="2147483650" r:id="rId7"/>
    <p:sldLayoutId id="2147483653" r:id="rId8"/>
    <p:sldLayoutId id="2147483655" r:id="rId9"/>
    <p:sldLayoutId id="21474836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4.xml"/><Relationship Id="rId3" Type="http://schemas.openxmlformats.org/officeDocument/2006/relationships/slideLayout" Target="../slideLayouts/slideLayout3.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181089" y="1648606"/>
            <a:ext cx="9829935" cy="2337178"/>
          </a:xfrm>
          <a:prstGeom prst="rect">
            <a:avLst/>
          </a:prstGeom>
        </p:spPr>
        <p:txBody>
          <a:bodyPr wrap="none">
            <a:spAutoFit/>
          </a:bodyPr>
          <a:lstStyle/>
          <a:p>
            <a:pPr algn="ctr" defTabSz="91437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29</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Tập đọc: Sơn ca, nai và ếch</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28946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154157" y="271171"/>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410167" y="692720"/>
            <a:ext cx="11548153" cy="6278642"/>
          </a:xfrm>
          <a:prstGeom prst="rect">
            <a:avLst/>
          </a:prstGeom>
          <a:noFill/>
        </p:spPr>
        <p:txBody>
          <a:bodyPr wrap="square" rtlCol="0">
            <a:spAutoFit/>
          </a:bodyPr>
          <a:lstStyle/>
          <a:p>
            <a:pPr algn="just">
              <a:lnSpc>
                <a:spcPct val="150000"/>
              </a:lnSpc>
            </a:pPr>
            <a:r>
              <a:rPr lang="en-US" sz="3200">
                <a:latin typeface="UTM Avo" panose="02040603050506020204" pitchFamily="18" charset="0"/>
              </a:rPr>
              <a:t>     </a:t>
            </a:r>
            <a:r>
              <a:rPr lang="en-US" sz="2600">
                <a:latin typeface="UTM Avo" pitchFamily="18" charset="0"/>
              </a:rPr>
              <a:t>Sơn ca, nai và ếch thân nhau.</a:t>
            </a:r>
          </a:p>
          <a:p>
            <a:pPr algn="just">
              <a:lnSpc>
                <a:spcPct val="150000"/>
              </a:lnSpc>
            </a:pPr>
            <a:r>
              <a:rPr lang="en-US" sz="2600">
                <a:latin typeface="UTM Avo" pitchFamily="18" charset="0"/>
              </a:rPr>
              <a:t>      Ba bạn thường gặp nhau, kể cho nhau nghe những câu chuyện thú vị. Sơn ca kể về bầu trời. Ếch kể chuyện dưới nước. Nai kể chuyện rừng sâu.</a:t>
            </a:r>
          </a:p>
          <a:p>
            <a:pPr algn="just">
              <a:lnSpc>
                <a:spcPct val="150000"/>
              </a:lnSpc>
            </a:pPr>
            <a:r>
              <a:rPr lang="en-US" sz="2600">
                <a:latin typeface="UTM Avo" pitchFamily="18" charset="0"/>
              </a:rPr>
              <a:t>      Một hôm, ba bạn quyết định đổi việc cho nhau.</a:t>
            </a:r>
          </a:p>
          <a:p>
            <a:pPr algn="just">
              <a:lnSpc>
                <a:spcPct val="150000"/>
              </a:lnSpc>
            </a:pPr>
            <a:r>
              <a:rPr lang="en-US" sz="2600">
                <a:latin typeface="UTM Avo" pitchFamily="18" charset="0"/>
              </a:rPr>
              <a:t>      Sơn ca thử lao mình xuống nước, suýt nữa thì chết đuối. Nai leo lên mỏm đá tập bay. Nhưng nó vừa tung mình lên thì rơi huỵch xuống đất, đau điếng. Còn ếch thì thấy rừng rậm thật khủng khiếp.</a:t>
            </a:r>
          </a:p>
          <a:p>
            <a:pPr algn="just">
              <a:lnSpc>
                <a:spcPct val="150000"/>
              </a:lnSpc>
            </a:pPr>
            <a:r>
              <a:rPr lang="en-US" sz="2600">
                <a:latin typeface="UTM Avo" pitchFamily="18" charset="0"/>
              </a:rPr>
              <a:t>      Gặp lại nhau, ba bạn đồng thanh nói:</a:t>
            </a:r>
          </a:p>
          <a:p>
            <a:pPr algn="just">
              <a:lnSpc>
                <a:spcPct val="150000"/>
              </a:lnSpc>
            </a:pPr>
            <a:r>
              <a:rPr lang="en-US" sz="2600">
                <a:latin typeface="UTM Avo" pitchFamily="18" charset="0"/>
              </a:rPr>
              <a:t>     - Chúng ta không chơi trò dại dột như vậy n</a:t>
            </a:r>
            <a:r>
              <a:rPr lang="en-US" sz="2800">
                <a:latin typeface="UTM Avo" pitchFamily="18" charset="0"/>
              </a:rPr>
              <a:t>ữa!</a:t>
            </a:r>
            <a:endParaRPr lang="en-US" sz="2800" dirty="0">
              <a:latin typeface="UTM Avo" pitchFamily="18" charset="0"/>
            </a:endParaRPr>
          </a:p>
        </p:txBody>
      </p:sp>
      <p:sp>
        <p:nvSpPr>
          <p:cNvPr id="2" name="8-Point Star 1"/>
          <p:cNvSpPr/>
          <p:nvPr/>
        </p:nvSpPr>
        <p:spPr>
          <a:xfrm>
            <a:off x="223521" y="692720"/>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1</a:t>
            </a:r>
          </a:p>
        </p:txBody>
      </p:sp>
      <p:sp>
        <p:nvSpPr>
          <p:cNvPr id="6" name="8-Point Star 5"/>
          <p:cNvSpPr/>
          <p:nvPr/>
        </p:nvSpPr>
        <p:spPr>
          <a:xfrm>
            <a:off x="223521" y="3136469"/>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2</a:t>
            </a:r>
          </a:p>
        </p:txBody>
      </p:sp>
      <p:sp>
        <p:nvSpPr>
          <p:cNvPr id="7" name="8-Point Star 6"/>
          <p:cNvSpPr/>
          <p:nvPr/>
        </p:nvSpPr>
        <p:spPr>
          <a:xfrm>
            <a:off x="223521" y="5053915"/>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a:latin typeface="UTM Avo" panose="02040603050506020204" pitchFamily="18" charset="0"/>
              </a:rPr>
              <a:t>3</a:t>
            </a:r>
          </a:p>
        </p:txBody>
      </p:sp>
    </p:spTree>
    <p:extLst>
      <p:ext uri="{BB962C8B-B14F-4D97-AF65-F5344CB8AC3E}">
        <p14:creationId xmlns:p14="http://schemas.microsoft.com/office/powerpoint/2010/main" val="13119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0" y="442349"/>
            <a:ext cx="12192000" cy="6449787"/>
          </a:xfrm>
          <a:prstGeom prst="rect">
            <a:avLst/>
          </a:prstGeom>
        </p:spPr>
      </p:pic>
      <p:sp>
        <p:nvSpPr>
          <p:cNvPr id="2" name="Title 1"/>
          <p:cNvSpPr>
            <a:spLocks noGrp="1"/>
          </p:cNvSpPr>
          <p:nvPr>
            <p:ph type="title" idx="4294967295"/>
          </p:nvPr>
        </p:nvSpPr>
        <p:spPr>
          <a:xfrm>
            <a:off x="319314" y="1079046"/>
            <a:ext cx="10972800" cy="1143000"/>
          </a:xfrm>
        </p:spPr>
        <p:txBody>
          <a:bodyPr>
            <a:noAutofit/>
          </a:bodyPr>
          <a:lstStyle/>
          <a:p>
            <a:r>
              <a:rPr lang="en-US" sz="7200" b="1">
                <a:ln w="22225">
                  <a:solidFill>
                    <a:schemeClr val="accent2"/>
                  </a:solidFill>
                  <a:prstDash val="solid"/>
                </a:ln>
                <a:solidFill>
                  <a:srgbClr val="92D050"/>
                </a:solidFill>
                <a:latin typeface="UTM Avo" panose="02040603050506020204" pitchFamily="18" charset="0"/>
                <a:cs typeface="Times New Roman" panose="02020603050405020304" pitchFamily="18" charset="0"/>
              </a:rPr>
              <a:t>NGHỈ GIẢI LAO</a:t>
            </a:r>
            <a:endParaRPr lang="en-US" sz="7200" b="1" dirty="0">
              <a:ln w="22225">
                <a:solidFill>
                  <a:schemeClr val="accent2"/>
                </a:solidFill>
                <a:prstDash val="solid"/>
              </a:ln>
              <a:solidFill>
                <a:srgbClr val="92D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46340162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Five Little Ducks - Kids Songs @BabaSharo TV - Kids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0914"/>
            <a:ext cx="12192000" cy="6437086"/>
          </a:xfrm>
          <a:prstGeom prst="rect">
            <a:avLst/>
          </a:prstGeom>
        </p:spPr>
      </p:pic>
    </p:spTree>
    <p:extLst>
      <p:ext uri="{BB962C8B-B14F-4D97-AF65-F5344CB8AC3E}">
        <p14:creationId xmlns:p14="http://schemas.microsoft.com/office/powerpoint/2010/main" val="69046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125128" y="314714"/>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381138" y="736263"/>
            <a:ext cx="11548153" cy="6278642"/>
          </a:xfrm>
          <a:prstGeom prst="rect">
            <a:avLst/>
          </a:prstGeom>
          <a:noFill/>
        </p:spPr>
        <p:txBody>
          <a:bodyPr wrap="square" rtlCol="0">
            <a:spAutoFit/>
          </a:bodyPr>
          <a:lstStyle/>
          <a:p>
            <a:pPr algn="just">
              <a:lnSpc>
                <a:spcPct val="150000"/>
              </a:lnSpc>
            </a:pPr>
            <a:r>
              <a:rPr lang="en-US" sz="3200">
                <a:latin typeface="UTM Avo" panose="02040603050506020204" pitchFamily="18" charset="0"/>
              </a:rPr>
              <a:t>     </a:t>
            </a:r>
            <a:r>
              <a:rPr lang="en-US" sz="2600">
                <a:latin typeface="UTM Avo" pitchFamily="18" charset="0"/>
              </a:rPr>
              <a:t>Sơn ca, nai và ếch thân nhau.</a:t>
            </a:r>
          </a:p>
          <a:p>
            <a:pPr algn="just">
              <a:lnSpc>
                <a:spcPct val="150000"/>
              </a:lnSpc>
            </a:pPr>
            <a:r>
              <a:rPr lang="en-US" sz="2600">
                <a:latin typeface="UTM Avo" pitchFamily="18" charset="0"/>
              </a:rPr>
              <a:t>      Ba bạn thường gặp nhau, kể cho nhau nghe những câu chuyện thú vị. Sơn ca kể về bầu trời. Ếch kể chuyện dưới nước. Nai kể chuyện rừng sâu.</a:t>
            </a:r>
          </a:p>
          <a:p>
            <a:pPr algn="just">
              <a:lnSpc>
                <a:spcPct val="150000"/>
              </a:lnSpc>
            </a:pPr>
            <a:r>
              <a:rPr lang="en-US" sz="2600">
                <a:latin typeface="UTM Avo" pitchFamily="18" charset="0"/>
              </a:rPr>
              <a:t>      Một hôm, ba bạn quyết định đổi việc cho nhau.</a:t>
            </a:r>
          </a:p>
          <a:p>
            <a:pPr algn="just">
              <a:lnSpc>
                <a:spcPct val="150000"/>
              </a:lnSpc>
            </a:pPr>
            <a:r>
              <a:rPr lang="en-US" sz="2600">
                <a:latin typeface="UTM Avo" pitchFamily="18" charset="0"/>
              </a:rPr>
              <a:t>      Sơn ca thử lao mình xuống nước, suýt nữa thì chết đuối. Nai leo lên mỏm đá tập bay. Nhưng nó vừa tung mình lên thì rơi huỵch xuống đất, đau điếng. Còn ếch thì thấy rừng rậm thật khủng khiếp.</a:t>
            </a:r>
          </a:p>
          <a:p>
            <a:pPr algn="just">
              <a:lnSpc>
                <a:spcPct val="150000"/>
              </a:lnSpc>
            </a:pPr>
            <a:r>
              <a:rPr lang="en-US" sz="2600">
                <a:latin typeface="UTM Avo" pitchFamily="18" charset="0"/>
              </a:rPr>
              <a:t>      Gặp lại nhau, ba bạn đồng thanh nói:</a:t>
            </a:r>
          </a:p>
          <a:p>
            <a:pPr algn="just">
              <a:lnSpc>
                <a:spcPct val="150000"/>
              </a:lnSpc>
            </a:pPr>
            <a:r>
              <a:rPr lang="en-US" sz="2600">
                <a:latin typeface="UTM Avo" pitchFamily="18" charset="0"/>
              </a:rPr>
              <a:t>     - Chúng ta không chơi trò dại dột như vậy n</a:t>
            </a:r>
            <a:r>
              <a:rPr lang="en-US" sz="2800">
                <a:latin typeface="UTM Avo" pitchFamily="18" charset="0"/>
              </a:rPr>
              <a:t>ữa!</a:t>
            </a:r>
            <a:endParaRPr lang="en-US" sz="2800" dirty="0">
              <a:latin typeface="UTM Avo" pitchFamily="18" charset="0"/>
            </a:endParaRPr>
          </a:p>
        </p:txBody>
      </p:sp>
      <p:sp>
        <p:nvSpPr>
          <p:cNvPr id="2" name="8-Point Star 1"/>
          <p:cNvSpPr/>
          <p:nvPr/>
        </p:nvSpPr>
        <p:spPr>
          <a:xfrm>
            <a:off x="194492" y="736263"/>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1</a:t>
            </a:r>
          </a:p>
        </p:txBody>
      </p:sp>
      <p:sp>
        <p:nvSpPr>
          <p:cNvPr id="6" name="8-Point Star 5"/>
          <p:cNvSpPr/>
          <p:nvPr/>
        </p:nvSpPr>
        <p:spPr>
          <a:xfrm>
            <a:off x="194492" y="3180012"/>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2</a:t>
            </a:r>
          </a:p>
        </p:txBody>
      </p:sp>
      <p:sp>
        <p:nvSpPr>
          <p:cNvPr id="7" name="8-Point Star 6"/>
          <p:cNvSpPr/>
          <p:nvPr/>
        </p:nvSpPr>
        <p:spPr>
          <a:xfrm>
            <a:off x="194492" y="5623761"/>
            <a:ext cx="731520" cy="75653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UTM Avo" panose="02040603050506020204" pitchFamily="18" charset="0"/>
              </a:rPr>
              <a:t>3</a:t>
            </a:r>
          </a:p>
        </p:txBody>
      </p:sp>
    </p:spTree>
    <p:extLst>
      <p:ext uri="{BB962C8B-B14F-4D97-AF65-F5344CB8AC3E}">
        <p14:creationId xmlns:p14="http://schemas.microsoft.com/office/powerpoint/2010/main" val="317227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55704" y="1186141"/>
            <a:ext cx="11202921" cy="1323439"/>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4000" dirty="0" err="1">
                <a:solidFill>
                  <a:schemeClr val="accent5">
                    <a:lumMod val="75000"/>
                  </a:schemeClr>
                </a:solidFill>
                <a:latin typeface="UTM Avo" panose="02040603050506020204" pitchFamily="18" charset="0"/>
                <a:cs typeface="Times New Roman" panose="02020603050405020304" pitchFamily="18" charset="0"/>
              </a:rPr>
              <a:t>Câu</a:t>
            </a:r>
            <a:r>
              <a:rPr lang="en-US" sz="4000" dirty="0">
                <a:solidFill>
                  <a:schemeClr val="accent5">
                    <a:lumMod val="75000"/>
                  </a:schemeClr>
                </a:solidFill>
                <a:latin typeface="UTM Avo" panose="02040603050506020204" pitchFamily="18" charset="0"/>
                <a:cs typeface="Times New Roman" panose="02020603050405020304" pitchFamily="18" charset="0"/>
              </a:rPr>
              <a:t> 1</a:t>
            </a:r>
            <a:r>
              <a:rPr lang="en-US" sz="4000">
                <a:solidFill>
                  <a:schemeClr val="accent5">
                    <a:lumMod val="75000"/>
                  </a:schemeClr>
                </a:solidFill>
                <a:latin typeface="UTM Avo" panose="02040603050506020204" pitchFamily="18" charset="0"/>
                <a:cs typeface="Times New Roman" panose="02020603050405020304" pitchFamily="18" charset="0"/>
              </a:rPr>
              <a:t>. Sơn ca, nai và ếch đã đổi việc cho nhau như thế nào?</a:t>
            </a:r>
            <a:endParaRPr lang="en-US" sz="4000" dirty="0">
              <a:solidFill>
                <a:schemeClr val="accent5">
                  <a:lumMod val="75000"/>
                </a:schemeClr>
              </a:solidFill>
              <a:latin typeface="UTM Avo" panose="02040603050506020204" pitchFamily="18" charset="0"/>
              <a:cs typeface="Times New Roman" panose="02020603050405020304" pitchFamily="18" charset="0"/>
            </a:endParaRPr>
          </a:p>
        </p:txBody>
      </p:sp>
      <p:pic>
        <p:nvPicPr>
          <p:cNvPr id="8" name="图片 10">
            <a:extLst>
              <a:ext uri="{FF2B5EF4-FFF2-40B4-BE49-F238E27FC236}">
                <a16:creationId xmlns:a16="http://schemas.microsoft.com/office/drawing/2014/main" id="{88492C0C-B959-4090-9487-8777AAA98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1" y="2774917"/>
            <a:ext cx="2012281" cy="1676901"/>
          </a:xfrm>
          <a:prstGeom prst="rect">
            <a:avLst/>
          </a:prstGeom>
        </p:spPr>
      </p:pic>
      <p:pic>
        <p:nvPicPr>
          <p:cNvPr id="9" name="图片 9">
            <a:extLst>
              <a:ext uri="{FF2B5EF4-FFF2-40B4-BE49-F238E27FC236}">
                <a16:creationId xmlns:a16="http://schemas.microsoft.com/office/drawing/2014/main" id="{EAC7BFEA-95CA-4B1E-BBFF-D3AA9AFD1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7997" y="2829018"/>
            <a:ext cx="2358467" cy="4140598"/>
          </a:xfrm>
          <a:prstGeom prst="rect">
            <a:avLst/>
          </a:prstGeom>
        </p:spPr>
      </p:pic>
      <p:sp>
        <p:nvSpPr>
          <p:cNvPr id="2" name="Rectangle 1"/>
          <p:cNvSpPr/>
          <p:nvPr/>
        </p:nvSpPr>
        <p:spPr>
          <a:xfrm>
            <a:off x="1798704" y="2774917"/>
            <a:ext cx="8489576" cy="707886"/>
          </a:xfrm>
          <a:prstGeom prst="rect">
            <a:avLst/>
          </a:prstGeom>
        </p:spPr>
        <p:txBody>
          <a:bodyPr wrap="square">
            <a:spAutoFit/>
          </a:bodyPr>
          <a:lstStyle/>
          <a:p>
            <a:r>
              <a:rPr lang="en-US" sz="4000">
                <a:latin typeface="UTM Avo" pitchFamily="18" charset="0"/>
              </a:rPr>
              <a:t>Sơn ca thử lao mình xuống nước.</a:t>
            </a:r>
            <a:endParaRPr lang="en-US" sz="4000"/>
          </a:p>
        </p:txBody>
      </p:sp>
      <p:sp>
        <p:nvSpPr>
          <p:cNvPr id="7" name="Rectangle 6"/>
          <p:cNvSpPr/>
          <p:nvPr/>
        </p:nvSpPr>
        <p:spPr>
          <a:xfrm>
            <a:off x="1798704" y="3631456"/>
            <a:ext cx="8489576" cy="707886"/>
          </a:xfrm>
          <a:prstGeom prst="rect">
            <a:avLst/>
          </a:prstGeom>
        </p:spPr>
        <p:txBody>
          <a:bodyPr wrap="square">
            <a:spAutoFit/>
          </a:bodyPr>
          <a:lstStyle/>
          <a:p>
            <a:r>
              <a:rPr lang="en-US" sz="4000">
                <a:latin typeface="UTM Avo" pitchFamily="18" charset="0"/>
              </a:rPr>
              <a:t>Nai leo lên mỏm đá tập bay.</a:t>
            </a:r>
            <a:endParaRPr lang="en-US" sz="4000"/>
          </a:p>
        </p:txBody>
      </p:sp>
      <p:sp>
        <p:nvSpPr>
          <p:cNvPr id="10" name="Rectangle 9"/>
          <p:cNvSpPr/>
          <p:nvPr/>
        </p:nvSpPr>
        <p:spPr>
          <a:xfrm>
            <a:off x="1798704" y="4592650"/>
            <a:ext cx="8489576" cy="707886"/>
          </a:xfrm>
          <a:prstGeom prst="rect">
            <a:avLst/>
          </a:prstGeom>
        </p:spPr>
        <p:txBody>
          <a:bodyPr wrap="square">
            <a:spAutoFit/>
          </a:bodyPr>
          <a:lstStyle/>
          <a:p>
            <a:r>
              <a:rPr lang="en-US" sz="4000">
                <a:latin typeface="UTM Avo" pitchFamily="18" charset="0"/>
              </a:rPr>
              <a:t>Ếch thì vào ở trong rừng rậm.</a:t>
            </a:r>
            <a:endParaRPr lang="en-US" sz="4000"/>
          </a:p>
        </p:txBody>
      </p:sp>
    </p:spTree>
    <p:extLst>
      <p:ext uri="{BB962C8B-B14F-4D97-AF65-F5344CB8AC3E}">
        <p14:creationId xmlns:p14="http://schemas.microsoft.com/office/powerpoint/2010/main" val="31451678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88492C0C-B959-4090-9487-8777AAA98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847" y="314514"/>
            <a:ext cx="2012281" cy="1676901"/>
          </a:xfrm>
          <a:prstGeom prst="rect">
            <a:avLst/>
          </a:prstGeom>
        </p:spPr>
      </p:pic>
      <p:pic>
        <p:nvPicPr>
          <p:cNvPr id="8"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9912" y="4343762"/>
            <a:ext cx="2289840" cy="2289840"/>
          </a:xfrm>
          <a:prstGeom prst="rect">
            <a:avLst/>
          </a:prstGeom>
        </p:spPr>
      </p:pic>
      <p:sp>
        <p:nvSpPr>
          <p:cNvPr id="18" name="Rectangle 17"/>
          <p:cNvSpPr/>
          <p:nvPr/>
        </p:nvSpPr>
        <p:spPr>
          <a:xfrm>
            <a:off x="2233529" y="540220"/>
            <a:ext cx="9562624" cy="830997"/>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800" dirty="0" err="1">
                <a:solidFill>
                  <a:prstClr val="black"/>
                </a:solidFill>
                <a:latin typeface="UTM Avo" panose="02040603050506020204" pitchFamily="18" charset="0"/>
                <a:cs typeface="Times New Roman" panose="02020603050405020304" pitchFamily="18" charset="0"/>
              </a:rPr>
              <a:t>Câu</a:t>
            </a:r>
            <a:r>
              <a:rPr lang="en-US" sz="4800" dirty="0">
                <a:solidFill>
                  <a:prstClr val="black"/>
                </a:solidFill>
                <a:latin typeface="UTM Avo" panose="02040603050506020204" pitchFamily="18" charset="0"/>
                <a:cs typeface="Times New Roman" panose="02020603050405020304" pitchFamily="18" charset="0"/>
              </a:rPr>
              <a:t> 2</a:t>
            </a:r>
            <a:r>
              <a:rPr lang="en-US" sz="4800">
                <a:solidFill>
                  <a:prstClr val="black"/>
                </a:solidFill>
                <a:latin typeface="UTM Avo" panose="02040603050506020204" pitchFamily="18" charset="0"/>
                <a:cs typeface="Times New Roman" panose="02020603050405020304" pitchFamily="18" charset="0"/>
              </a:rPr>
              <a:t>: Chọn ý đúng</a:t>
            </a:r>
            <a:endParaRPr lang="en-US" sz="4800" dirty="0">
              <a:solidFill>
                <a:prstClr val="black"/>
              </a:solidFill>
              <a:latin typeface="UTM Avo" panose="02040603050506020204" pitchFamily="18" charset="0"/>
              <a:cs typeface="Times New Roman" panose="02020603050405020304" pitchFamily="18" charset="0"/>
            </a:endParaRPr>
          </a:p>
        </p:txBody>
      </p:sp>
      <p:sp>
        <p:nvSpPr>
          <p:cNvPr id="2" name="TextBox 1"/>
          <p:cNvSpPr txBox="1"/>
          <p:nvPr/>
        </p:nvSpPr>
        <p:spPr>
          <a:xfrm>
            <a:off x="114299" y="1863178"/>
            <a:ext cx="12258676" cy="707886"/>
          </a:xfrm>
          <a:prstGeom prst="rect">
            <a:avLst/>
          </a:prstGeom>
          <a:noFill/>
        </p:spPr>
        <p:txBody>
          <a:bodyPr wrap="square" rtlCol="0">
            <a:spAutoFit/>
          </a:bodyPr>
          <a:lstStyle/>
          <a:p>
            <a:r>
              <a:rPr lang="en-US" sz="4000">
                <a:solidFill>
                  <a:srgbClr val="FF0000"/>
                </a:solidFill>
                <a:latin typeface="UTM Avo" panose="02040603050506020204" pitchFamily="18" charset="0"/>
              </a:rPr>
              <a:t>Ba bạn không đổi việc cho nhau nữa vì đã hiểu:</a:t>
            </a:r>
          </a:p>
        </p:txBody>
      </p:sp>
      <p:sp>
        <p:nvSpPr>
          <p:cNvPr id="9" name="Rectangle 8"/>
          <p:cNvSpPr/>
          <p:nvPr/>
        </p:nvSpPr>
        <p:spPr>
          <a:xfrm>
            <a:off x="114299" y="3033048"/>
            <a:ext cx="11858626" cy="677108"/>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3800">
                <a:solidFill>
                  <a:prstClr val="black"/>
                </a:solidFill>
                <a:latin typeface="UTM Avo" panose="02040603050506020204" pitchFamily="18" charset="0"/>
                <a:cs typeface="Times New Roman" panose="02020603050405020304" pitchFamily="18" charset="0"/>
              </a:rPr>
              <a:t>a) Mỗi loài có một cách sống, đổi việc là dại dột.</a:t>
            </a:r>
            <a:endParaRPr lang="en-US" sz="3800" dirty="0">
              <a:solidFill>
                <a:prstClr val="black"/>
              </a:solidFill>
              <a:latin typeface="UTM Avo" panose="02040603050506020204" pitchFamily="18" charset="0"/>
              <a:cs typeface="Times New Roman" panose="02020603050405020304" pitchFamily="18" charset="0"/>
            </a:endParaRPr>
          </a:p>
        </p:txBody>
      </p:sp>
      <p:sp>
        <p:nvSpPr>
          <p:cNvPr id="10" name="Rectangle 9"/>
          <p:cNvSpPr/>
          <p:nvPr/>
        </p:nvSpPr>
        <p:spPr>
          <a:xfrm>
            <a:off x="108979" y="4403254"/>
            <a:ext cx="11687174" cy="677108"/>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3800">
                <a:solidFill>
                  <a:prstClr val="black"/>
                </a:solidFill>
                <a:latin typeface="UTM Avo" panose="02040603050506020204" pitchFamily="18" charset="0"/>
                <a:cs typeface="Times New Roman" panose="02020603050405020304" pitchFamily="18" charset="0"/>
              </a:rPr>
              <a:t>b) Muốn đổi việc thì phải luyện tập rất nhiều.</a:t>
            </a:r>
            <a:endParaRPr lang="en-US" sz="3800" dirty="0">
              <a:solidFill>
                <a:prstClr val="black"/>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295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88492C0C-B959-4090-9487-8777AAA98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0939" y="94381"/>
            <a:ext cx="2012281" cy="1676901"/>
          </a:xfrm>
          <a:prstGeom prst="rect">
            <a:avLst/>
          </a:prstGeom>
        </p:spPr>
      </p:pic>
      <p:pic>
        <p:nvPicPr>
          <p:cNvPr id="8"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160" y="4233128"/>
            <a:ext cx="2289840" cy="2289840"/>
          </a:xfrm>
          <a:prstGeom prst="rect">
            <a:avLst/>
          </a:prstGeom>
        </p:spPr>
      </p:pic>
      <p:sp>
        <p:nvSpPr>
          <p:cNvPr id="18" name="Rectangle 17"/>
          <p:cNvSpPr/>
          <p:nvPr/>
        </p:nvSpPr>
        <p:spPr>
          <a:xfrm>
            <a:off x="902500" y="2034051"/>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err="1">
                <a:solidFill>
                  <a:prstClr val="black"/>
                </a:solidFill>
                <a:latin typeface="UTM Avo" panose="02040603050506020204" pitchFamily="18" charset="0"/>
                <a:cs typeface="Times New Roman" panose="02020603050405020304" pitchFamily="18" charset="0"/>
              </a:rPr>
              <a:t>Câu</a:t>
            </a:r>
            <a:r>
              <a:rPr lang="en-US" sz="4000">
                <a:solidFill>
                  <a:prstClr val="black"/>
                </a:solidFill>
                <a:latin typeface="UTM Avo" panose="02040603050506020204" pitchFamily="18" charset="0"/>
                <a:cs typeface="Times New Roman" panose="02020603050405020304" pitchFamily="18" charset="0"/>
              </a:rPr>
              <a:t> </a:t>
            </a:r>
            <a:r>
              <a:rPr lang="en-US" sz="4000" dirty="0">
                <a:solidFill>
                  <a:prstClr val="black"/>
                </a:solidFill>
                <a:latin typeface="UTM Avo" panose="02040603050506020204" pitchFamily="18" charset="0"/>
                <a:cs typeface="Times New Roman" panose="02020603050405020304" pitchFamily="18" charset="0"/>
              </a:rPr>
              <a:t>3</a:t>
            </a:r>
            <a:r>
              <a:rPr lang="en-US" sz="4000">
                <a:solidFill>
                  <a:prstClr val="black"/>
                </a:solidFill>
                <a:latin typeface="UTM Avo" panose="02040603050506020204" pitchFamily="18" charset="0"/>
                <a:cs typeface="Times New Roman" panose="02020603050405020304" pitchFamily="18" charset="0"/>
              </a:rPr>
              <a:t>: Con người đã làm thế nào?</a:t>
            </a:r>
            <a:endParaRPr lang="en-US" sz="4000" dirty="0">
              <a:solidFill>
                <a:prstClr val="black"/>
              </a:solidFill>
              <a:latin typeface="UTM Avo" panose="02040603050506020204" pitchFamily="18" charset="0"/>
              <a:cs typeface="Times New Roman" panose="02020603050405020304" pitchFamily="18" charset="0"/>
            </a:endParaRPr>
          </a:p>
        </p:txBody>
      </p:sp>
      <p:sp>
        <p:nvSpPr>
          <p:cNvPr id="9" name="Rectangle 8"/>
          <p:cNvSpPr/>
          <p:nvPr/>
        </p:nvSpPr>
        <p:spPr>
          <a:xfrm>
            <a:off x="902500" y="3060965"/>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a:solidFill>
                  <a:prstClr val="black"/>
                </a:solidFill>
                <a:latin typeface="UTM Avo" panose="02040603050506020204" pitchFamily="18" charset="0"/>
                <a:cs typeface="Times New Roman" panose="02020603050405020304" pitchFamily="18" charset="0"/>
              </a:rPr>
              <a:t>a) để bay lên bầu trời.</a:t>
            </a:r>
            <a:endParaRPr lang="en-US" sz="4000" dirty="0">
              <a:solidFill>
                <a:prstClr val="black"/>
              </a:solidFill>
              <a:latin typeface="UTM Avo" panose="02040603050506020204" pitchFamily="18" charset="0"/>
              <a:cs typeface="Times New Roman" panose="02020603050405020304" pitchFamily="18" charset="0"/>
            </a:endParaRPr>
          </a:p>
        </p:txBody>
      </p:sp>
      <p:sp>
        <p:nvSpPr>
          <p:cNvPr id="10" name="Rectangle 9"/>
          <p:cNvSpPr/>
          <p:nvPr/>
        </p:nvSpPr>
        <p:spPr>
          <a:xfrm>
            <a:off x="902500" y="5217282"/>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a:solidFill>
                  <a:prstClr val="black"/>
                </a:solidFill>
                <a:latin typeface="UTM Avo" panose="02040603050506020204" pitchFamily="18" charset="0"/>
                <a:cs typeface="Times New Roman" panose="02020603050405020304" pitchFamily="18" charset="0"/>
              </a:rPr>
              <a:t>c) để sống trong rừng sâu.</a:t>
            </a:r>
            <a:endParaRPr lang="en-US" sz="4000" dirty="0">
              <a:solidFill>
                <a:prstClr val="black"/>
              </a:solidFill>
              <a:latin typeface="UTM Avo" panose="02040603050506020204" pitchFamily="18" charset="0"/>
              <a:cs typeface="Times New Roman" panose="02020603050405020304" pitchFamily="18" charset="0"/>
            </a:endParaRPr>
          </a:p>
        </p:txBody>
      </p:sp>
      <p:sp>
        <p:nvSpPr>
          <p:cNvPr id="11" name="Rectangle 10"/>
          <p:cNvSpPr/>
          <p:nvPr/>
        </p:nvSpPr>
        <p:spPr>
          <a:xfrm>
            <a:off x="902500" y="4099204"/>
            <a:ext cx="9689300" cy="707886"/>
          </a:xfrm>
          <a:prstGeom prst="rect">
            <a:avLst/>
          </a:prstGeom>
          <a:solidFill>
            <a:schemeClr val="accent5">
              <a:lumMod val="40000"/>
              <a:lumOff val="60000"/>
            </a:schemeClr>
          </a:solidFill>
          <a:ln>
            <a:prstDash val="dash"/>
          </a:ln>
        </p:spPr>
        <p:style>
          <a:lnRef idx="2">
            <a:schemeClr val="accent3"/>
          </a:lnRef>
          <a:fillRef idx="1">
            <a:schemeClr val="lt1"/>
          </a:fillRef>
          <a:effectRef idx="0">
            <a:schemeClr val="accent3"/>
          </a:effectRef>
          <a:fontRef idx="minor">
            <a:schemeClr val="dk1"/>
          </a:fontRef>
        </p:style>
        <p:txBody>
          <a:bodyPr wrap="square">
            <a:spAutoFit/>
          </a:bodyPr>
          <a:lstStyle/>
          <a:p>
            <a:r>
              <a:rPr lang="en-US" sz="4000">
                <a:solidFill>
                  <a:prstClr val="black"/>
                </a:solidFill>
                <a:latin typeface="UTM Avo" panose="02040603050506020204" pitchFamily="18" charset="0"/>
                <a:cs typeface="Times New Roman" panose="02020603050405020304" pitchFamily="18" charset="0"/>
              </a:rPr>
              <a:t>b) để bơi, lặn dưới nước.</a:t>
            </a:r>
            <a:endParaRPr lang="en-US" sz="4000" dirty="0">
              <a:solidFill>
                <a:prstClr val="black"/>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842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75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294545" y="1514489"/>
            <a:ext cx="5889754" cy="1200329"/>
          </a:xfrm>
          <a:prstGeom prst="rect">
            <a:avLst/>
          </a:prstGeom>
          <a:noFill/>
        </p:spPr>
        <p:txBody>
          <a:bodyPr wrap="none" lIns="91440" tIns="45720" rIns="91440" bIns="45720">
            <a:spAutoFit/>
          </a:bodyPr>
          <a:lstStyle/>
          <a:p>
            <a:pPr algn="ctr"/>
            <a:r>
              <a:rPr lang="en-US" sz="7200" b="1" dirty="0">
                <a:ln w="0"/>
                <a:solidFill>
                  <a:srgbClr val="00206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KHỞI ĐỘNG</a:t>
            </a:r>
            <a:endParaRPr lang="en-US" sz="7200" b="1" dirty="0">
              <a:ln w="0"/>
              <a:solidFill>
                <a:srgbClr val="002060"/>
              </a:solidFill>
              <a:effectLst>
                <a:reflection blurRad="6350" stA="53000" endA="300" endPos="35500" dir="5400000" sy="-90000" algn="bl" rotWithShape="0"/>
              </a:effectLst>
              <a:latin typeface="UTM Avo" panose="02040603050506020204" pitchFamily="18" charset="0"/>
            </a:endParaRPr>
          </a:p>
        </p:txBody>
      </p:sp>
      <p:sp>
        <p:nvSpPr>
          <p:cNvPr id="2" name="Rectangle 1"/>
          <p:cNvSpPr/>
          <p:nvPr/>
        </p:nvSpPr>
        <p:spPr>
          <a:xfrm>
            <a:off x="1897625" y="2597296"/>
            <a:ext cx="8683596" cy="1538563"/>
          </a:xfrm>
          <a:prstGeom prst="rect">
            <a:avLst/>
          </a:prstGeom>
        </p:spPr>
        <p:txBody>
          <a:bodyPr wrap="none">
            <a:spAutoFit/>
          </a:bodyPr>
          <a:lstStyle/>
          <a:p>
            <a:pPr>
              <a:lnSpc>
                <a:spcPct val="150000"/>
              </a:lnSpc>
            </a:pPr>
            <a:r>
              <a:rPr lang="en-US" sz="7200" b="1">
                <a:solidFill>
                  <a:srgbClr val="FF0000"/>
                </a:solidFill>
                <a:latin typeface="UTM Avo" panose="02040603050506020204" pitchFamily="18" charset="0"/>
                <a:ea typeface="Frankfurter" pitchFamily="2" charset="0"/>
                <a:cs typeface="Frankfurter" pitchFamily="2" charset="0"/>
              </a:rPr>
              <a:t>Trò chơi: Lật tranh</a:t>
            </a:r>
            <a:endParaRPr lang="en-US" sz="41300" b="1">
              <a:solidFill>
                <a:srgbClr val="FF0000"/>
              </a:solidFill>
              <a:latin typeface="UTM Avo" panose="02040603050506020204" pitchFamily="18" charset="0"/>
              <a:ea typeface="Frankfurter" pitchFamily="2" charset="0"/>
              <a:cs typeface="Frankfurter" pitchFamily="2" charset="0"/>
            </a:endParaRPr>
          </a:p>
        </p:txBody>
      </p:sp>
    </p:spTree>
    <p:extLst>
      <p:ext uri="{BB962C8B-B14F-4D97-AF65-F5344CB8AC3E}">
        <p14:creationId xmlns:p14="http://schemas.microsoft.com/office/powerpoint/2010/main" val="46096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2979" y="1449785"/>
            <a:ext cx="4292711" cy="1446550"/>
          </a:xfrm>
          <a:prstGeom prst="rect">
            <a:avLst/>
          </a:prstGeom>
          <a:noFill/>
        </p:spPr>
        <p:txBody>
          <a:bodyPr wrap="square" rtlCol="0">
            <a:spAutoFit/>
          </a:bodyPr>
          <a:lstStyle/>
          <a:p>
            <a:pPr algn="ctr"/>
            <a:r>
              <a:rPr lang="en-US" sz="4400" b="1">
                <a:ln w="0"/>
                <a:solidFill>
                  <a:srgbClr val="FF000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Đọc lại bài </a:t>
            </a:r>
          </a:p>
          <a:p>
            <a:pPr algn="ctr"/>
            <a:r>
              <a:rPr lang="en-US" sz="4400" b="1">
                <a:ln w="0"/>
                <a:solidFill>
                  <a:srgbClr val="FF000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 Đi học”</a:t>
            </a:r>
            <a:endParaRPr lang="en-US" sz="4400" b="1" dirty="0">
              <a:ln w="0"/>
              <a:solidFill>
                <a:srgbClr val="FF0000"/>
              </a:solidFill>
              <a:effectLst>
                <a:reflection blurRad="6350" stA="53000" endA="300" endPos="35500" dir="5400000" sy="-90000" algn="bl" rotWithShape="0"/>
              </a:effectLst>
              <a:latin typeface="UTM Avo" panose="02040603050506020204" pitchFamily="18" charset="0"/>
            </a:endParaRPr>
          </a:p>
        </p:txBody>
      </p:sp>
      <p:sp>
        <p:nvSpPr>
          <p:cNvPr id="8" name="TextBox 7"/>
          <p:cNvSpPr txBox="1"/>
          <p:nvPr/>
        </p:nvSpPr>
        <p:spPr>
          <a:xfrm>
            <a:off x="6409162" y="1440038"/>
            <a:ext cx="4654121" cy="1446550"/>
          </a:xfrm>
          <a:prstGeom prst="rect">
            <a:avLst/>
          </a:prstGeom>
          <a:noFill/>
        </p:spPr>
        <p:txBody>
          <a:bodyPr wrap="square" rtlCol="0">
            <a:spAutoFit/>
          </a:bodyPr>
          <a:lstStyle/>
          <a:p>
            <a:pPr algn="ctr"/>
            <a:r>
              <a:rPr lang="en-US" sz="4400" b="1">
                <a:ln w="0"/>
                <a:solidFill>
                  <a:srgbClr val="FF000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Đây là bài hát gì? </a:t>
            </a:r>
          </a:p>
        </p:txBody>
      </p:sp>
      <p:sp>
        <p:nvSpPr>
          <p:cNvPr id="9" name="TextBox 8"/>
          <p:cNvSpPr txBox="1"/>
          <p:nvPr/>
        </p:nvSpPr>
        <p:spPr>
          <a:xfrm>
            <a:off x="642979" y="3760759"/>
            <a:ext cx="4664742" cy="1446550"/>
          </a:xfrm>
          <a:prstGeom prst="rect">
            <a:avLst/>
          </a:prstGeom>
          <a:noFill/>
        </p:spPr>
        <p:txBody>
          <a:bodyPr wrap="square" rtlCol="0">
            <a:spAutoFit/>
          </a:bodyPr>
          <a:lstStyle/>
          <a:p>
            <a:pPr algn="ctr"/>
            <a:r>
              <a:rPr lang="en-US" sz="4400" b="1">
                <a:ln w="0"/>
                <a:solidFill>
                  <a:srgbClr val="FF000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Kể tên 3 con vật mà em biết</a:t>
            </a:r>
          </a:p>
        </p:txBody>
      </p:sp>
      <p:sp>
        <p:nvSpPr>
          <p:cNvPr id="10" name="TextBox 9"/>
          <p:cNvSpPr txBox="1"/>
          <p:nvPr/>
        </p:nvSpPr>
        <p:spPr>
          <a:xfrm>
            <a:off x="6522046" y="3514538"/>
            <a:ext cx="5494503" cy="1692771"/>
          </a:xfrm>
          <a:prstGeom prst="rect">
            <a:avLst/>
          </a:prstGeom>
          <a:noFill/>
        </p:spPr>
        <p:txBody>
          <a:bodyPr wrap="square" rtlCol="0">
            <a:spAutoFit/>
          </a:bodyPr>
          <a:lstStyle/>
          <a:p>
            <a:r>
              <a:rPr lang="en-US" sz="4400" b="1">
                <a:ln w="0"/>
                <a:solidFill>
                  <a:srgbClr val="FF000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Con</a:t>
            </a:r>
            <a:r>
              <a:rPr lang="en-US" sz="6000" b="1">
                <a:latin typeface="UTM Avo" panose="02040603050506020204" pitchFamily="18" charset="0"/>
              </a:rPr>
              <a:t> </a:t>
            </a:r>
            <a:r>
              <a:rPr lang="en-US" sz="4400" b="1">
                <a:ln w="0"/>
                <a:solidFill>
                  <a:srgbClr val="FF0000"/>
                </a:solidFill>
                <a:effectLst>
                  <a:reflection blurRad="6350" stA="53000" endA="300" endPos="35500" dir="5400000" sy="-90000" algn="bl" rotWithShape="0"/>
                </a:effectLst>
                <a:latin typeface="UTM Avo" panose="02040603050506020204" pitchFamily="18" charset="0"/>
                <a:cs typeface="Times New Roman" panose="02020603050405020304" pitchFamily="18" charset="0"/>
              </a:rPr>
              <a:t>nai sống ở đâu nhỉ?</a:t>
            </a:r>
          </a:p>
        </p:txBody>
      </p:sp>
      <p:pic>
        <p:nvPicPr>
          <p:cNvPr id="12" name="Picture 11"/>
          <p:cNvPicPr>
            <a:picLocks noChangeAspect="1"/>
          </p:cNvPicPr>
          <p:nvPr/>
        </p:nvPicPr>
        <p:blipFill>
          <a:blip r:embed="rId8"/>
          <a:stretch>
            <a:fillRect/>
          </a:stretch>
        </p:blipFill>
        <p:spPr>
          <a:xfrm>
            <a:off x="5797862" y="609063"/>
            <a:ext cx="5265421" cy="2869151"/>
          </a:xfrm>
          <a:prstGeom prst="rect">
            <a:avLst/>
          </a:prstGeom>
        </p:spPr>
      </p:pic>
      <p:pic>
        <p:nvPicPr>
          <p:cNvPr id="13" name="Picture 12"/>
          <p:cNvPicPr>
            <a:picLocks noChangeAspect="1"/>
          </p:cNvPicPr>
          <p:nvPr/>
        </p:nvPicPr>
        <p:blipFill>
          <a:blip r:embed="rId9"/>
          <a:stretch>
            <a:fillRect/>
          </a:stretch>
        </p:blipFill>
        <p:spPr>
          <a:xfrm>
            <a:off x="178486" y="3514538"/>
            <a:ext cx="5129235" cy="2922858"/>
          </a:xfrm>
          <a:prstGeom prst="rect">
            <a:avLst/>
          </a:prstGeom>
        </p:spPr>
      </p:pic>
      <p:pic>
        <p:nvPicPr>
          <p:cNvPr id="14" name="Picture 13"/>
          <p:cNvPicPr>
            <a:picLocks noChangeAspect="1"/>
          </p:cNvPicPr>
          <p:nvPr/>
        </p:nvPicPr>
        <p:blipFill>
          <a:blip r:embed="rId10"/>
          <a:stretch>
            <a:fillRect/>
          </a:stretch>
        </p:blipFill>
        <p:spPr>
          <a:xfrm>
            <a:off x="5820358" y="3537368"/>
            <a:ext cx="5220428" cy="3120396"/>
          </a:xfrm>
          <a:prstGeom prst="rect">
            <a:avLst/>
          </a:prstGeom>
        </p:spPr>
      </p:pic>
      <p:pic>
        <p:nvPicPr>
          <p:cNvPr id="15" name="Picture 14"/>
          <p:cNvPicPr>
            <a:picLocks noChangeAspect="1"/>
          </p:cNvPicPr>
          <p:nvPr/>
        </p:nvPicPr>
        <p:blipFill>
          <a:blip r:embed="rId11"/>
          <a:stretch>
            <a:fillRect/>
          </a:stretch>
        </p:blipFill>
        <p:spPr>
          <a:xfrm>
            <a:off x="178487" y="658278"/>
            <a:ext cx="5129234" cy="2770722"/>
          </a:xfrm>
          <a:prstGeom prst="rect">
            <a:avLst/>
          </a:prstGeom>
        </p:spPr>
      </p:pic>
      <p:pic>
        <p:nvPicPr>
          <p:cNvPr id="2" name="Chu-Ech-Con-Cao-Le-Ha-Tr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99884" y="-841392"/>
            <a:ext cx="950742" cy="708440"/>
          </a:xfrm>
          <a:prstGeom prst="rect">
            <a:avLst/>
          </a:prstGeom>
        </p:spPr>
      </p:pic>
      <p:sp>
        <p:nvSpPr>
          <p:cNvPr id="3" name="Right Arrow 2">
            <a:hlinkClick r:id="rId13" action="ppaction://hlinksldjump"/>
          </p:cNvPr>
          <p:cNvSpPr/>
          <p:nvPr/>
        </p:nvSpPr>
        <p:spPr>
          <a:xfrm>
            <a:off x="10819849" y="6112154"/>
            <a:ext cx="1193665" cy="6504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5"/>
                                        </p:tgtEl>
                                      </p:cBhvr>
                                    </p:animEffect>
                                    <p:anim calcmode="lin" valueType="num">
                                      <p:cBhvr>
                                        <p:cTn id="7" dur="1000"/>
                                        <p:tgtEl>
                                          <p:spTgt spid="15"/>
                                        </p:tgtEl>
                                        <p:attrNameLst>
                                          <p:attrName>ppt_x</p:attrName>
                                        </p:attrNameLst>
                                      </p:cBhvr>
                                      <p:tavLst>
                                        <p:tav tm="0">
                                          <p:val>
                                            <p:strVal val="ppt_x"/>
                                          </p:val>
                                        </p:tav>
                                        <p:tav tm="100000">
                                          <p:val>
                                            <p:strVal val="ppt_x"/>
                                          </p:val>
                                        </p:tav>
                                      </p:tavLst>
                                    </p:anim>
                                    <p:anim calcmode="lin" valueType="num">
                                      <p:cBhvr>
                                        <p:cTn id="8" dur="1000"/>
                                        <p:tgtEl>
                                          <p:spTgt spid="15"/>
                                        </p:tgtEl>
                                        <p:attrNameLst>
                                          <p:attrName>ppt_y</p:attrName>
                                        </p:attrNameLst>
                                      </p:cBhvr>
                                      <p:tavLst>
                                        <p:tav tm="0">
                                          <p:val>
                                            <p:strVal val="ppt_y"/>
                                          </p:val>
                                        </p:tav>
                                        <p:tav tm="100000">
                                          <p:val>
                                            <p:strVal val="ppt_y+.1"/>
                                          </p:val>
                                        </p:tav>
                                      </p:tavLst>
                                    </p:anim>
                                    <p:set>
                                      <p:cBhvr>
                                        <p:cTn id="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5" name="push.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3"/>
                                        </p:tgtEl>
                                      </p:cBhvr>
                                    </p:animEffect>
                                    <p:anim calcmode="lin" valueType="num">
                                      <p:cBhvr>
                                        <p:cTn id="21" dur="1000"/>
                                        <p:tgtEl>
                                          <p:spTgt spid="13"/>
                                        </p:tgtEl>
                                        <p:attrNameLst>
                                          <p:attrName>ppt_x</p:attrName>
                                        </p:attrNameLst>
                                      </p:cBhvr>
                                      <p:tavLst>
                                        <p:tav tm="0">
                                          <p:val>
                                            <p:strVal val="ppt_x"/>
                                          </p:val>
                                        </p:tav>
                                        <p:tav tm="100000">
                                          <p:val>
                                            <p:strVal val="ppt_x"/>
                                          </p:val>
                                        </p:tav>
                                      </p:tavLst>
                                    </p:anim>
                                    <p:anim calcmode="lin" valueType="num">
                                      <p:cBhvr>
                                        <p:cTn id="22" dur="1000"/>
                                        <p:tgtEl>
                                          <p:spTgt spid="13"/>
                                        </p:tgtEl>
                                        <p:attrNameLst>
                                          <p:attrName>ppt_y</p:attrName>
                                        </p:attrNameLst>
                                      </p:cBhvr>
                                      <p:tavLst>
                                        <p:tav tm="0">
                                          <p:val>
                                            <p:strVal val="ppt_y"/>
                                          </p:val>
                                        </p:tav>
                                        <p:tav tm="100000">
                                          <p:val>
                                            <p:strVal val="ppt_y+.1"/>
                                          </p:val>
                                        </p:tav>
                                      </p:tavLst>
                                    </p:anim>
                                    <p:set>
                                      <p:cBhvr>
                                        <p:cTn id="2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camera.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7"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8930"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 y="415506"/>
            <a:ext cx="12192000" cy="6443422"/>
          </a:xfrm>
          <a:prstGeom prst="rect">
            <a:avLst/>
          </a:prstGeom>
        </p:spPr>
      </p:pic>
    </p:spTree>
    <p:extLst>
      <p:ext uri="{BB962C8B-B14F-4D97-AF65-F5344CB8AC3E}">
        <p14:creationId xmlns:p14="http://schemas.microsoft.com/office/powerpoint/2010/main" val="2483838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59636" y="1616032"/>
            <a:ext cx="9072728" cy="2803075"/>
          </a:xfrm>
          <a:prstGeom prst="rect">
            <a:avLst/>
          </a:prstGeom>
          <a:noFill/>
        </p:spPr>
        <p:txBody>
          <a:bodyPr wrap="square" rtlCol="0">
            <a:spAutoFit/>
          </a:bodyPr>
          <a:lstStyle/>
          <a:p>
            <a:pPr algn="ctr">
              <a:lnSpc>
                <a:spcPct val="150000"/>
              </a:lnSpc>
            </a:pPr>
            <a:r>
              <a:rPr lang="en-US" sz="6000" b="1" dirty="0">
                <a:solidFill>
                  <a:schemeClr val="accent6">
                    <a:lumMod val="75000"/>
                  </a:schemeClr>
                </a:solidFill>
                <a:latin typeface="UTM Avo" panose="02040603050506020204" pitchFamily="18" charset="0"/>
                <a:cs typeface="Times New Roman" panose="02020603050405020304" pitchFamily="18" charset="0"/>
              </a:rPr>
              <a:t>TẬP ĐỌC</a:t>
            </a:r>
          </a:p>
          <a:p>
            <a:pPr algn="ctr">
              <a:lnSpc>
                <a:spcPct val="150000"/>
              </a:lnSpc>
            </a:pPr>
            <a:r>
              <a:rPr lang="en-US" sz="6600" b="1">
                <a:solidFill>
                  <a:srgbClr val="FF0000"/>
                </a:solidFill>
                <a:latin typeface="UTM Avo" panose="02040603050506020204" pitchFamily="18" charset="0"/>
                <a:ea typeface="Arrus-Black" panose="02020500000000000000" pitchFamily="18" charset="0"/>
                <a:cs typeface="Times New Roman" panose="02020603050405020304" pitchFamily="18" charset="0"/>
              </a:rPr>
              <a:t>Sơn ca, nai và ếch</a:t>
            </a:r>
            <a:endParaRPr lang="en-US" sz="6600" b="1" dirty="0">
              <a:solidFill>
                <a:srgbClr val="FF0000"/>
              </a:solidFill>
              <a:latin typeface="UTM Avo" panose="02040603050506020204" pitchFamily="18" charset="0"/>
              <a:ea typeface="Arrus-Black"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291953264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08567" y="416948"/>
            <a:ext cx="11548153" cy="6278642"/>
          </a:xfrm>
          <a:prstGeom prst="rect">
            <a:avLst/>
          </a:prstGeom>
          <a:noFill/>
        </p:spPr>
        <p:txBody>
          <a:bodyPr wrap="square" rtlCol="0">
            <a:spAutoFit/>
          </a:bodyPr>
          <a:lstStyle/>
          <a:p>
            <a:pPr algn="just">
              <a:lnSpc>
                <a:spcPct val="150000"/>
              </a:lnSpc>
            </a:pPr>
            <a:r>
              <a:rPr lang="en-US" sz="3200">
                <a:latin typeface="UTM Avo" pitchFamily="18" charset="0"/>
              </a:rPr>
              <a:t>     </a:t>
            </a:r>
            <a:r>
              <a:rPr lang="en-US" sz="2600">
                <a:latin typeface="UTM Avo" pitchFamily="18" charset="0"/>
              </a:rPr>
              <a:t>Sơn ca, nai và ếch thân nhau.</a:t>
            </a:r>
          </a:p>
          <a:p>
            <a:pPr algn="just">
              <a:lnSpc>
                <a:spcPct val="150000"/>
              </a:lnSpc>
            </a:pPr>
            <a:r>
              <a:rPr lang="en-US" sz="2600">
                <a:latin typeface="UTM Avo" pitchFamily="18" charset="0"/>
              </a:rPr>
              <a:t>      Ba bạn thường gặp nhau, kể cho nhau nghe những câu chuyện thú vị. Sơn ca kể về bầu trời. Ếch kể chuyện dưới nước. Nai kể chuyện rừng sâu.</a:t>
            </a:r>
          </a:p>
          <a:p>
            <a:pPr algn="just">
              <a:lnSpc>
                <a:spcPct val="150000"/>
              </a:lnSpc>
            </a:pPr>
            <a:r>
              <a:rPr lang="en-US" sz="2600">
                <a:latin typeface="UTM Avo" pitchFamily="18" charset="0"/>
              </a:rPr>
              <a:t>      Một hôm, ba bạn quyết định đổi việc cho nhau.</a:t>
            </a:r>
          </a:p>
          <a:p>
            <a:pPr algn="just">
              <a:lnSpc>
                <a:spcPct val="150000"/>
              </a:lnSpc>
            </a:pPr>
            <a:r>
              <a:rPr lang="en-US" sz="2600">
                <a:latin typeface="UTM Avo" pitchFamily="18" charset="0"/>
              </a:rPr>
              <a:t>      Sơn ca thử lao mình xuống nước, suýt nữa thì chết đuối. Nai leo lên mỏm đá tập bay. Nhưng nó vừa tung mình lên thì rơi huỵch xuống đất, đau điếng. Còn ếch thì thấy rừng rậm thật khủng khiếp.</a:t>
            </a:r>
          </a:p>
          <a:p>
            <a:pPr algn="just">
              <a:lnSpc>
                <a:spcPct val="150000"/>
              </a:lnSpc>
            </a:pPr>
            <a:r>
              <a:rPr lang="en-US" sz="2600">
                <a:latin typeface="UTM Avo" pitchFamily="18" charset="0"/>
              </a:rPr>
              <a:t>      Gặp lại nhau, ba bạn đồng thanh nói:</a:t>
            </a:r>
          </a:p>
          <a:p>
            <a:pPr algn="just">
              <a:lnSpc>
                <a:spcPct val="150000"/>
              </a:lnSpc>
            </a:pPr>
            <a:r>
              <a:rPr lang="en-US" sz="2600">
                <a:latin typeface="UTM Avo" pitchFamily="18" charset="0"/>
              </a:rPr>
              <a:t>     - Chúng ta không chơi trò dại dột như vậy n</a:t>
            </a:r>
            <a:r>
              <a:rPr lang="en-US" sz="2800">
                <a:latin typeface="UTM Avo" pitchFamily="18" charset="0"/>
              </a:rPr>
              <a:t>ữa!</a:t>
            </a:r>
            <a:endParaRPr lang="en-US" sz="2800" dirty="0">
              <a:latin typeface="UTM Avo" pitchFamily="18" charset="0"/>
            </a:endParaRPr>
          </a:p>
        </p:txBody>
      </p:sp>
      <p:sp>
        <p:nvSpPr>
          <p:cNvPr id="18" name="TextBox 17"/>
          <p:cNvSpPr txBox="1"/>
          <p:nvPr/>
        </p:nvSpPr>
        <p:spPr>
          <a:xfrm>
            <a:off x="4052557" y="-4601"/>
            <a:ext cx="5614037" cy="769441"/>
          </a:xfrm>
          <a:prstGeom prst="rect">
            <a:avLst/>
          </a:prstGeom>
          <a:noFill/>
        </p:spPr>
        <p:txBody>
          <a:bodyPr wrap="none" rtlCol="0">
            <a:spAutoFit/>
          </a:bodyPr>
          <a:lstStyle/>
          <a:p>
            <a:r>
              <a:rPr lang="en-US" sz="4400" b="1">
                <a:solidFill>
                  <a:srgbClr val="FF0000"/>
                </a:solidFill>
                <a:latin typeface="UTM Avo" pitchFamily="18" charset="0"/>
              </a:rPr>
              <a:t>Sơn ca, nai và ếch</a:t>
            </a:r>
            <a:endParaRPr lang="en-US" sz="4400" b="1" dirty="0">
              <a:solidFill>
                <a:srgbClr val="FF0000"/>
              </a:solidFill>
              <a:latin typeface="UTM Avo" pitchFamily="18" charset="0"/>
            </a:endParaRPr>
          </a:p>
        </p:txBody>
      </p:sp>
    </p:spTree>
    <p:extLst>
      <p:ext uri="{BB962C8B-B14F-4D97-AF65-F5344CB8AC3E}">
        <p14:creationId xmlns:p14="http://schemas.microsoft.com/office/powerpoint/2010/main" val="2728374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0716" t="7344" r="18351" b="65593"/>
          <a:stretch/>
        </p:blipFill>
        <p:spPr>
          <a:xfrm>
            <a:off x="2792360" y="1428593"/>
            <a:ext cx="6607279" cy="1555217"/>
          </a:xfrm>
          <a:prstGeom prst="rect">
            <a:avLst/>
          </a:prstGeom>
          <a:ln>
            <a:noFill/>
          </a:ln>
        </p:spPr>
      </p:pic>
      <p:sp>
        <p:nvSpPr>
          <p:cNvPr id="2" name="TextBox 3"/>
          <p:cNvSpPr txBox="1">
            <a:spLocks noChangeArrowheads="1"/>
          </p:cNvSpPr>
          <p:nvPr/>
        </p:nvSpPr>
        <p:spPr bwMode="auto">
          <a:xfrm>
            <a:off x="3876903" y="374872"/>
            <a:ext cx="5252810" cy="769441"/>
          </a:xfrm>
          <a:prstGeom prst="rect">
            <a:avLst/>
          </a:prstGeom>
          <a:gradFill>
            <a:gsLst>
              <a:gs pos="0">
                <a:schemeClr val="accent2">
                  <a:lumMod val="20000"/>
                  <a:lumOff val="80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4400" dirty="0" err="1">
                <a:solidFill>
                  <a:schemeClr val="bg1"/>
                </a:solidFill>
                <a:effectLst>
                  <a:outerShdw blurRad="38100" dist="38100" dir="2700000" algn="tl">
                    <a:srgbClr val="000000">
                      <a:alpha val="43137"/>
                    </a:srgbClr>
                  </a:outerShdw>
                </a:effectLst>
                <a:latin typeface="UTM Avo" pitchFamily="18" charset="0"/>
              </a:rPr>
              <a:t>Luyện</a:t>
            </a:r>
            <a:r>
              <a:rPr lang="en-US" altLang="en-US" sz="4400" dirty="0">
                <a:solidFill>
                  <a:schemeClr val="bg1"/>
                </a:solidFill>
                <a:effectLst>
                  <a:outerShdw blurRad="38100" dist="38100" dir="2700000" algn="tl">
                    <a:srgbClr val="000000">
                      <a:alpha val="43137"/>
                    </a:srgbClr>
                  </a:outerShdw>
                </a:effectLst>
                <a:latin typeface="UTM Avo" pitchFamily="18" charset="0"/>
              </a:rPr>
              <a:t> </a:t>
            </a:r>
            <a:r>
              <a:rPr lang="en-US" altLang="en-US" sz="4400" dirty="0" err="1">
                <a:solidFill>
                  <a:schemeClr val="bg1"/>
                </a:solidFill>
                <a:effectLst>
                  <a:outerShdw blurRad="38100" dist="38100" dir="2700000" algn="tl">
                    <a:srgbClr val="000000">
                      <a:alpha val="43137"/>
                    </a:srgbClr>
                  </a:outerShdw>
                </a:effectLst>
                <a:latin typeface="UTM Avo" pitchFamily="18" charset="0"/>
              </a:rPr>
              <a:t>đọc</a:t>
            </a:r>
            <a:r>
              <a:rPr lang="en-US" altLang="en-US" sz="4400" dirty="0">
                <a:solidFill>
                  <a:schemeClr val="bg1"/>
                </a:solidFill>
                <a:effectLst>
                  <a:outerShdw blurRad="38100" dist="38100" dir="2700000" algn="tl">
                    <a:srgbClr val="000000">
                      <a:alpha val="43137"/>
                    </a:srgbClr>
                  </a:outerShdw>
                </a:effectLst>
                <a:latin typeface="UTM Avo" pitchFamily="18" charset="0"/>
              </a:rPr>
              <a:t> </a:t>
            </a:r>
            <a:r>
              <a:rPr lang="en-US" altLang="en-US" sz="4400" err="1">
                <a:solidFill>
                  <a:schemeClr val="bg1"/>
                </a:solidFill>
                <a:effectLst>
                  <a:outerShdw blurRad="38100" dist="38100" dir="2700000" algn="tl">
                    <a:srgbClr val="000000">
                      <a:alpha val="43137"/>
                    </a:srgbClr>
                  </a:outerShdw>
                </a:effectLst>
                <a:latin typeface="UTM Avo" pitchFamily="18" charset="0"/>
              </a:rPr>
              <a:t>từ</a:t>
            </a:r>
            <a:r>
              <a:rPr lang="en-US" altLang="en-US" sz="4400">
                <a:solidFill>
                  <a:schemeClr val="bg1"/>
                </a:solidFill>
                <a:effectLst>
                  <a:outerShdw blurRad="38100" dist="38100" dir="2700000" algn="tl">
                    <a:srgbClr val="000000">
                      <a:alpha val="43137"/>
                    </a:srgbClr>
                  </a:outerShdw>
                </a:effectLst>
                <a:latin typeface="UTM Avo" pitchFamily="18" charset="0"/>
              </a:rPr>
              <a:t> khó</a:t>
            </a:r>
            <a:endParaRPr lang="en-US" altLang="en-US" sz="4400" dirty="0">
              <a:solidFill>
                <a:schemeClr val="bg1"/>
              </a:solidFill>
              <a:effectLst>
                <a:outerShdw blurRad="38100" dist="38100" dir="2700000" algn="tl">
                  <a:srgbClr val="000000">
                    <a:alpha val="43137"/>
                  </a:srgbClr>
                </a:outerShdw>
              </a:effectLst>
              <a:latin typeface="UTM Avo" pitchFamily="18" charset="0"/>
            </a:endParaRPr>
          </a:p>
        </p:txBody>
      </p:sp>
      <p:sp>
        <p:nvSpPr>
          <p:cNvPr id="3" name="TextBox 2"/>
          <p:cNvSpPr txBox="1"/>
          <p:nvPr/>
        </p:nvSpPr>
        <p:spPr>
          <a:xfrm>
            <a:off x="5869515" y="2812183"/>
            <a:ext cx="6568440" cy="830997"/>
          </a:xfrm>
          <a:prstGeom prst="rect">
            <a:avLst/>
          </a:prstGeom>
          <a:noFill/>
        </p:spPr>
        <p:txBody>
          <a:bodyPr wrap="square" rtlCol="0">
            <a:spAutoFit/>
          </a:bodyPr>
          <a:lstStyle/>
          <a:p>
            <a:r>
              <a:rPr lang="en-US" sz="4800">
                <a:solidFill>
                  <a:schemeClr val="accent1">
                    <a:lumMod val="50000"/>
                  </a:schemeClr>
                </a:solidFill>
                <a:latin typeface="UTM Avo"/>
              </a:rPr>
              <a:t>rơi huỵch xuống đất</a:t>
            </a:r>
            <a:endParaRPr lang="en-US" sz="4800" dirty="0">
              <a:solidFill>
                <a:schemeClr val="accent1">
                  <a:lumMod val="50000"/>
                </a:schemeClr>
              </a:solidFill>
              <a:latin typeface="UTM Avo"/>
            </a:endParaRPr>
          </a:p>
        </p:txBody>
      </p:sp>
      <p:sp>
        <p:nvSpPr>
          <p:cNvPr id="4" name="TextBox 3"/>
          <p:cNvSpPr txBox="1"/>
          <p:nvPr/>
        </p:nvSpPr>
        <p:spPr>
          <a:xfrm>
            <a:off x="931345" y="2556121"/>
            <a:ext cx="4455301" cy="2151423"/>
          </a:xfrm>
          <a:prstGeom prst="rect">
            <a:avLst/>
          </a:prstGeom>
          <a:noFill/>
        </p:spPr>
        <p:txBody>
          <a:bodyPr wrap="square" rtlCol="0">
            <a:spAutoFit/>
          </a:bodyPr>
          <a:lstStyle/>
          <a:p>
            <a:pPr>
              <a:lnSpc>
                <a:spcPct val="150000"/>
              </a:lnSpc>
            </a:pPr>
            <a:r>
              <a:rPr lang="en-US" sz="4800">
                <a:solidFill>
                  <a:schemeClr val="accent1">
                    <a:lumMod val="50000"/>
                  </a:schemeClr>
                </a:solidFill>
                <a:latin typeface="UTM Avo"/>
              </a:rPr>
              <a:t>suýt nữa</a:t>
            </a:r>
            <a:endParaRPr lang="en-US" sz="4800" dirty="0">
              <a:solidFill>
                <a:schemeClr val="accent1">
                  <a:lumMod val="50000"/>
                </a:schemeClr>
              </a:solidFill>
              <a:latin typeface="UTM Avo"/>
            </a:endParaRPr>
          </a:p>
          <a:p>
            <a:pPr>
              <a:lnSpc>
                <a:spcPct val="150000"/>
              </a:lnSpc>
            </a:pPr>
            <a:r>
              <a:rPr lang="en-US" sz="4800">
                <a:solidFill>
                  <a:schemeClr val="accent1">
                    <a:lumMod val="50000"/>
                  </a:schemeClr>
                </a:solidFill>
                <a:latin typeface="UTM Avo"/>
              </a:rPr>
              <a:t>chết đuối </a:t>
            </a:r>
            <a:endParaRPr lang="en-US" sz="4800" dirty="0">
              <a:solidFill>
                <a:schemeClr val="accent1">
                  <a:lumMod val="50000"/>
                </a:schemeClr>
              </a:solidFill>
              <a:latin typeface="UTM Avo"/>
            </a:endParaRPr>
          </a:p>
        </p:txBody>
      </p:sp>
      <p:sp>
        <p:nvSpPr>
          <p:cNvPr id="5" name="TextBox 4"/>
          <p:cNvSpPr txBox="1"/>
          <p:nvPr/>
        </p:nvSpPr>
        <p:spPr>
          <a:xfrm>
            <a:off x="5874765" y="3845979"/>
            <a:ext cx="5452827" cy="830997"/>
          </a:xfrm>
          <a:prstGeom prst="rect">
            <a:avLst/>
          </a:prstGeom>
          <a:noFill/>
        </p:spPr>
        <p:txBody>
          <a:bodyPr wrap="square" rtlCol="0">
            <a:spAutoFit/>
          </a:bodyPr>
          <a:lstStyle/>
          <a:p>
            <a:r>
              <a:rPr lang="en-US" sz="4800">
                <a:solidFill>
                  <a:schemeClr val="accent1">
                    <a:lumMod val="50000"/>
                  </a:schemeClr>
                </a:solidFill>
                <a:latin typeface="UTM Avo"/>
              </a:rPr>
              <a:t>đau điếng</a:t>
            </a:r>
            <a:endParaRPr lang="en-US" sz="4800" dirty="0">
              <a:solidFill>
                <a:schemeClr val="accent1">
                  <a:lumMod val="50000"/>
                </a:schemeClr>
              </a:solidFill>
              <a:latin typeface="UTM Avo"/>
            </a:endParaRPr>
          </a:p>
        </p:txBody>
      </p:sp>
      <p:sp>
        <p:nvSpPr>
          <p:cNvPr id="7" name="TextBox 6"/>
          <p:cNvSpPr txBox="1"/>
          <p:nvPr/>
        </p:nvSpPr>
        <p:spPr>
          <a:xfrm>
            <a:off x="931345" y="4780464"/>
            <a:ext cx="5452827" cy="830997"/>
          </a:xfrm>
          <a:prstGeom prst="rect">
            <a:avLst/>
          </a:prstGeom>
          <a:noFill/>
        </p:spPr>
        <p:txBody>
          <a:bodyPr wrap="square" rtlCol="0">
            <a:spAutoFit/>
          </a:bodyPr>
          <a:lstStyle/>
          <a:p>
            <a:r>
              <a:rPr lang="en-US" sz="4800">
                <a:solidFill>
                  <a:schemeClr val="accent1">
                    <a:lumMod val="50000"/>
                  </a:schemeClr>
                </a:solidFill>
                <a:latin typeface="UTM Avo"/>
              </a:rPr>
              <a:t>khủng khiếp</a:t>
            </a:r>
            <a:endParaRPr lang="en-US" sz="4800" dirty="0">
              <a:solidFill>
                <a:schemeClr val="accent1">
                  <a:lumMod val="50000"/>
                </a:schemeClr>
              </a:solidFill>
              <a:latin typeface="UTM Avo"/>
            </a:endParaRPr>
          </a:p>
        </p:txBody>
      </p:sp>
      <p:sp>
        <p:nvSpPr>
          <p:cNvPr id="8" name="TextBox 7"/>
          <p:cNvSpPr txBox="1"/>
          <p:nvPr/>
        </p:nvSpPr>
        <p:spPr>
          <a:xfrm>
            <a:off x="5874765" y="4846098"/>
            <a:ext cx="5452827" cy="830997"/>
          </a:xfrm>
          <a:prstGeom prst="rect">
            <a:avLst/>
          </a:prstGeom>
          <a:noFill/>
        </p:spPr>
        <p:txBody>
          <a:bodyPr wrap="square" rtlCol="0">
            <a:spAutoFit/>
          </a:bodyPr>
          <a:lstStyle/>
          <a:p>
            <a:r>
              <a:rPr lang="en-US" sz="4800">
                <a:solidFill>
                  <a:schemeClr val="accent1">
                    <a:lumMod val="50000"/>
                  </a:schemeClr>
                </a:solidFill>
                <a:latin typeface="UTM Avo"/>
              </a:rPr>
              <a:t>dại dột</a:t>
            </a:r>
            <a:endParaRPr lang="en-US" sz="4800" dirty="0">
              <a:solidFill>
                <a:schemeClr val="accent1">
                  <a:lumMod val="50000"/>
                </a:schemeClr>
              </a:solidFill>
              <a:latin typeface="UTM Avo"/>
            </a:endParaRPr>
          </a:p>
        </p:txBody>
      </p:sp>
    </p:spTree>
    <p:extLst>
      <p:ext uri="{BB962C8B-B14F-4D97-AF65-F5344CB8AC3E}">
        <p14:creationId xmlns:p14="http://schemas.microsoft.com/office/powerpoint/2010/main" val="1989470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85857" y="32227"/>
            <a:ext cx="5614037" cy="769441"/>
          </a:xfrm>
          <a:prstGeom prst="rect">
            <a:avLst/>
          </a:prstGeom>
          <a:noFill/>
        </p:spPr>
        <p:txBody>
          <a:bodyPr wrap="none" rtlCol="0">
            <a:spAutoFit/>
          </a:bodyPr>
          <a:lstStyle/>
          <a:p>
            <a:r>
              <a:rPr lang="en-US" sz="4400" b="1">
                <a:solidFill>
                  <a:srgbClr val="FF0000"/>
                </a:solidFill>
                <a:latin typeface="UTM Avo" panose="02040603050506020204" pitchFamily="18" charset="0"/>
              </a:rPr>
              <a:t>Sơn ca, nai và ếch</a:t>
            </a:r>
            <a:endParaRPr lang="en-US" sz="4400" b="1" dirty="0">
              <a:solidFill>
                <a:srgbClr val="FF0000"/>
              </a:solidFill>
              <a:latin typeface="UTM Avo" pitchFamily="18" charset="0"/>
            </a:endParaRPr>
          </a:p>
        </p:txBody>
      </p:sp>
      <p:sp>
        <p:nvSpPr>
          <p:cNvPr id="5" name="TextBox 4"/>
          <p:cNvSpPr txBox="1"/>
          <p:nvPr/>
        </p:nvSpPr>
        <p:spPr>
          <a:xfrm>
            <a:off x="308567" y="416948"/>
            <a:ext cx="11548153" cy="6278642"/>
          </a:xfrm>
          <a:prstGeom prst="rect">
            <a:avLst/>
          </a:prstGeom>
          <a:noFill/>
        </p:spPr>
        <p:txBody>
          <a:bodyPr wrap="square" rtlCol="0">
            <a:spAutoFit/>
          </a:bodyPr>
          <a:lstStyle/>
          <a:p>
            <a:pPr algn="just">
              <a:lnSpc>
                <a:spcPct val="150000"/>
              </a:lnSpc>
            </a:pPr>
            <a:r>
              <a:rPr lang="en-US" sz="3200">
                <a:latin typeface="UTM Avo" panose="02040603050506020204" pitchFamily="18" charset="0"/>
              </a:rPr>
              <a:t>     </a:t>
            </a:r>
            <a:r>
              <a:rPr lang="en-US" sz="2600">
                <a:latin typeface="UTM Avo" pitchFamily="18" charset="0"/>
              </a:rPr>
              <a:t>Sơn ca, nai và ếch thân nhau.</a:t>
            </a:r>
          </a:p>
          <a:p>
            <a:pPr algn="just">
              <a:lnSpc>
                <a:spcPct val="150000"/>
              </a:lnSpc>
            </a:pPr>
            <a:r>
              <a:rPr lang="en-US" sz="2600">
                <a:latin typeface="UTM Avo" pitchFamily="18" charset="0"/>
              </a:rPr>
              <a:t>      Ba bạn thường gặp nhau, kể cho nhau nghe những câu chuyện thú vị. Sơn ca kể về bầu trời. Ếch kể chuyện dưới nước. Nai kể chuyện rừng sâu.</a:t>
            </a:r>
          </a:p>
          <a:p>
            <a:pPr algn="just">
              <a:lnSpc>
                <a:spcPct val="150000"/>
              </a:lnSpc>
            </a:pPr>
            <a:r>
              <a:rPr lang="en-US" sz="2600">
                <a:latin typeface="UTM Avo" pitchFamily="18" charset="0"/>
              </a:rPr>
              <a:t>      Một hôm, ba bạn quyết định đổi việc cho nhau.</a:t>
            </a:r>
          </a:p>
          <a:p>
            <a:pPr algn="just">
              <a:lnSpc>
                <a:spcPct val="150000"/>
              </a:lnSpc>
            </a:pPr>
            <a:r>
              <a:rPr lang="en-US" sz="2600">
                <a:latin typeface="UTM Avo" pitchFamily="18" charset="0"/>
              </a:rPr>
              <a:t>      Sơn ca thử lao mình xuống nước, suýt nữa thì chết đuối. Nai leo lên mỏm đá tập bay. Nhưng nó vừa tung mình lên thì rơi huỵch xuống đất, đau điếng. Còn ếch thì thấy rừng rậm thật khủng khiếp.</a:t>
            </a:r>
          </a:p>
          <a:p>
            <a:pPr algn="just">
              <a:lnSpc>
                <a:spcPct val="150000"/>
              </a:lnSpc>
            </a:pPr>
            <a:r>
              <a:rPr lang="en-US" sz="2600">
                <a:latin typeface="UTM Avo" pitchFamily="18" charset="0"/>
              </a:rPr>
              <a:t>      Gặp lại nhau, ba bạn đồng thanh nói:</a:t>
            </a:r>
          </a:p>
          <a:p>
            <a:pPr algn="just">
              <a:lnSpc>
                <a:spcPct val="150000"/>
              </a:lnSpc>
            </a:pPr>
            <a:r>
              <a:rPr lang="en-US" sz="2600">
                <a:latin typeface="UTM Avo" pitchFamily="18" charset="0"/>
              </a:rPr>
              <a:t>     - Chúng ta không chơi trò dại dột như vậy n</a:t>
            </a:r>
            <a:r>
              <a:rPr lang="en-US" sz="2800">
                <a:latin typeface="UTM Avo" pitchFamily="18" charset="0"/>
              </a:rPr>
              <a:t>ữa!</a:t>
            </a:r>
            <a:endParaRPr lang="en-US" sz="2800" dirty="0">
              <a:latin typeface="UTM Avo" pitchFamily="18" charset="0"/>
            </a:endParaRPr>
          </a:p>
        </p:txBody>
      </p:sp>
      <p:sp>
        <p:nvSpPr>
          <p:cNvPr id="6" name="8-Point Star 5"/>
          <p:cNvSpPr/>
          <p:nvPr/>
        </p:nvSpPr>
        <p:spPr>
          <a:xfrm>
            <a:off x="359005" y="590894"/>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1</a:t>
            </a:r>
          </a:p>
        </p:txBody>
      </p:sp>
      <p:sp>
        <p:nvSpPr>
          <p:cNvPr id="7" name="8-Point Star 6"/>
          <p:cNvSpPr/>
          <p:nvPr/>
        </p:nvSpPr>
        <p:spPr>
          <a:xfrm>
            <a:off x="319953" y="1186389"/>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2</a:t>
            </a:r>
          </a:p>
        </p:txBody>
      </p:sp>
      <p:sp>
        <p:nvSpPr>
          <p:cNvPr id="8" name="8-Point Star 7"/>
          <p:cNvSpPr/>
          <p:nvPr/>
        </p:nvSpPr>
        <p:spPr>
          <a:xfrm>
            <a:off x="10120694" y="1012443"/>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UTM Avo" panose="02040603050506020204" pitchFamily="18" charset="0"/>
              </a:rPr>
              <a:t>3</a:t>
            </a:r>
          </a:p>
        </p:txBody>
      </p:sp>
      <p:sp>
        <p:nvSpPr>
          <p:cNvPr id="9" name="8-Point Star 8"/>
          <p:cNvSpPr/>
          <p:nvPr/>
        </p:nvSpPr>
        <p:spPr>
          <a:xfrm>
            <a:off x="1657617" y="1745188"/>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4</a:t>
            </a:r>
          </a:p>
        </p:txBody>
      </p:sp>
      <p:sp>
        <p:nvSpPr>
          <p:cNvPr id="10" name="8-Point Star 9"/>
          <p:cNvSpPr/>
          <p:nvPr/>
        </p:nvSpPr>
        <p:spPr>
          <a:xfrm>
            <a:off x="5170795" y="1672902"/>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5</a:t>
            </a:r>
          </a:p>
        </p:txBody>
      </p:sp>
      <p:sp>
        <p:nvSpPr>
          <p:cNvPr id="11" name="8-Point Star 10"/>
          <p:cNvSpPr/>
          <p:nvPr/>
        </p:nvSpPr>
        <p:spPr>
          <a:xfrm>
            <a:off x="538959" y="2290903"/>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6</a:t>
            </a:r>
          </a:p>
        </p:txBody>
      </p:sp>
      <p:sp>
        <p:nvSpPr>
          <p:cNvPr id="12" name="8-Point Star 11"/>
          <p:cNvSpPr/>
          <p:nvPr/>
        </p:nvSpPr>
        <p:spPr>
          <a:xfrm>
            <a:off x="586652" y="2871819"/>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7</a:t>
            </a:r>
          </a:p>
        </p:txBody>
      </p:sp>
      <p:sp>
        <p:nvSpPr>
          <p:cNvPr id="13" name="8-Point Star 12"/>
          <p:cNvSpPr/>
          <p:nvPr/>
        </p:nvSpPr>
        <p:spPr>
          <a:xfrm>
            <a:off x="8375715" y="2865853"/>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8</a:t>
            </a:r>
          </a:p>
        </p:txBody>
      </p:sp>
      <p:sp>
        <p:nvSpPr>
          <p:cNvPr id="14" name="8-Point Star 13"/>
          <p:cNvSpPr/>
          <p:nvPr/>
        </p:nvSpPr>
        <p:spPr>
          <a:xfrm>
            <a:off x="906051" y="3491478"/>
            <a:ext cx="533399" cy="347892"/>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UTM Avo" panose="02040603050506020204" pitchFamily="18" charset="0"/>
              </a:rPr>
              <a:t>9</a:t>
            </a:r>
          </a:p>
        </p:txBody>
      </p:sp>
      <p:sp>
        <p:nvSpPr>
          <p:cNvPr id="15" name="8-Point Star 14"/>
          <p:cNvSpPr/>
          <p:nvPr/>
        </p:nvSpPr>
        <p:spPr>
          <a:xfrm>
            <a:off x="9771710" y="3425286"/>
            <a:ext cx="697967" cy="414084"/>
          </a:xfrm>
          <a:prstGeom prst="star8">
            <a:avLst/>
          </a:prstGeom>
          <a:solidFill>
            <a:srgbClr val="FFD993"/>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10</a:t>
            </a:r>
          </a:p>
        </p:txBody>
      </p:sp>
      <p:sp>
        <p:nvSpPr>
          <p:cNvPr id="16" name="8-Point Star 15"/>
          <p:cNvSpPr/>
          <p:nvPr/>
        </p:nvSpPr>
        <p:spPr>
          <a:xfrm>
            <a:off x="300218" y="4654049"/>
            <a:ext cx="830482" cy="439617"/>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11</a:t>
            </a:r>
          </a:p>
        </p:txBody>
      </p:sp>
      <p:sp>
        <p:nvSpPr>
          <p:cNvPr id="17" name="8-Point Star 16"/>
          <p:cNvSpPr/>
          <p:nvPr/>
        </p:nvSpPr>
        <p:spPr>
          <a:xfrm>
            <a:off x="482000" y="5277945"/>
            <a:ext cx="742701" cy="439617"/>
          </a:xfrm>
          <a:prstGeom prst="star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latin typeface="UTM Avo" panose="02040603050506020204" pitchFamily="18" charset="0"/>
              </a:rPr>
              <a:t>12</a:t>
            </a:r>
          </a:p>
        </p:txBody>
      </p:sp>
    </p:spTree>
    <p:extLst>
      <p:ext uri="{BB962C8B-B14F-4D97-AF65-F5344CB8AC3E}">
        <p14:creationId xmlns:p14="http://schemas.microsoft.com/office/powerpoint/2010/main" val="52589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931" t="6771" r="3931" b="6743"/>
          <a:stretch/>
        </p:blipFill>
        <p:spPr>
          <a:xfrm>
            <a:off x="0" y="399142"/>
            <a:ext cx="12276999" cy="6458857"/>
          </a:xfrm>
          <a:prstGeom prst="rect">
            <a:avLst/>
          </a:prstGeom>
        </p:spPr>
      </p:pic>
      <p:sp>
        <p:nvSpPr>
          <p:cNvPr id="2" name="TextBox 3"/>
          <p:cNvSpPr txBox="1">
            <a:spLocks noChangeArrowheads="1"/>
          </p:cNvSpPr>
          <p:nvPr/>
        </p:nvSpPr>
        <p:spPr bwMode="auto">
          <a:xfrm>
            <a:off x="3834405" y="2575228"/>
            <a:ext cx="4724275" cy="830997"/>
          </a:xfrm>
          <a:prstGeom prst="rect">
            <a:avLst/>
          </a:prstGeom>
          <a:gradFill>
            <a:gsLst>
              <a:gs pos="0">
                <a:schemeClr val="accent2">
                  <a:lumMod val="20000"/>
                  <a:lumOff val="80000"/>
                </a:schemeClr>
              </a:gs>
              <a:gs pos="5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4800" dirty="0" err="1">
                <a:solidFill>
                  <a:schemeClr val="bg1"/>
                </a:solidFill>
                <a:effectLst>
                  <a:outerShdw blurRad="38100" dist="38100" dir="2700000" algn="tl">
                    <a:srgbClr val="000000">
                      <a:alpha val="43137"/>
                    </a:srgbClr>
                  </a:outerShdw>
                </a:effectLst>
                <a:latin typeface="UTM Avo" pitchFamily="18" charset="0"/>
              </a:rPr>
              <a:t>Luyện</a:t>
            </a:r>
            <a:r>
              <a:rPr lang="en-US" altLang="en-US" sz="4800" dirty="0">
                <a:solidFill>
                  <a:schemeClr val="bg1"/>
                </a:solidFill>
                <a:effectLst>
                  <a:outerShdw blurRad="38100" dist="38100" dir="2700000" algn="tl">
                    <a:srgbClr val="000000">
                      <a:alpha val="43137"/>
                    </a:srgbClr>
                  </a:outerShdw>
                </a:effectLst>
                <a:latin typeface="UTM Avo" pitchFamily="18" charset="0"/>
              </a:rPr>
              <a:t> </a:t>
            </a:r>
            <a:r>
              <a:rPr lang="en-US" altLang="en-US" sz="4800" err="1">
                <a:solidFill>
                  <a:schemeClr val="bg1"/>
                </a:solidFill>
                <a:effectLst>
                  <a:outerShdw blurRad="38100" dist="38100" dir="2700000" algn="tl">
                    <a:srgbClr val="000000">
                      <a:alpha val="43137"/>
                    </a:srgbClr>
                  </a:outerShdw>
                </a:effectLst>
                <a:latin typeface="UTM Avo" pitchFamily="18" charset="0"/>
              </a:rPr>
              <a:t>đọc</a:t>
            </a:r>
            <a:r>
              <a:rPr lang="en-US" altLang="en-US" sz="4800">
                <a:solidFill>
                  <a:schemeClr val="bg1"/>
                </a:solidFill>
                <a:effectLst>
                  <a:outerShdw blurRad="38100" dist="38100" dir="2700000" algn="tl">
                    <a:srgbClr val="000000">
                      <a:alpha val="43137"/>
                    </a:srgbClr>
                  </a:outerShdw>
                </a:effectLst>
                <a:latin typeface="UTM Avo" pitchFamily="18" charset="0"/>
              </a:rPr>
              <a:t> câu</a:t>
            </a:r>
            <a:endParaRPr lang="en-US" altLang="en-US" sz="3600" dirty="0">
              <a:solidFill>
                <a:schemeClr val="bg1"/>
              </a:solidFill>
              <a:effectLst>
                <a:outerShdw blurRad="38100" dist="38100" dir="2700000" algn="tl">
                  <a:srgbClr val="000000">
                    <a:alpha val="43137"/>
                  </a:srgbClr>
                </a:outerShdw>
              </a:effectLst>
              <a:latin typeface="UTM Avo" pitchFamily="18" charset="0"/>
            </a:endParaRPr>
          </a:p>
        </p:txBody>
      </p:sp>
      <p:sp>
        <p:nvSpPr>
          <p:cNvPr id="3" name="TextBox 2"/>
          <p:cNvSpPr txBox="1"/>
          <p:nvPr/>
        </p:nvSpPr>
        <p:spPr>
          <a:xfrm>
            <a:off x="410422" y="3429000"/>
            <a:ext cx="11371155" cy="1989712"/>
          </a:xfrm>
          <a:prstGeom prst="rect">
            <a:avLst/>
          </a:prstGeom>
          <a:noFill/>
        </p:spPr>
        <p:txBody>
          <a:bodyPr wrap="square" rtlCol="0">
            <a:spAutoFit/>
          </a:bodyPr>
          <a:lstStyle/>
          <a:p>
            <a:pPr>
              <a:lnSpc>
                <a:spcPct val="150000"/>
              </a:lnSpc>
            </a:pPr>
            <a:r>
              <a:rPr lang="en-US" sz="4400">
                <a:latin typeface="UTM Avo" pitchFamily="18" charset="0"/>
              </a:rPr>
              <a:t>Nhưng nó vừa tung mình lên thì rơi huỵch xuống đất, đau điếng.</a:t>
            </a:r>
            <a:endParaRPr lang="en-US" sz="4400" b="1" dirty="0">
              <a:solidFill>
                <a:schemeClr val="accent1">
                  <a:lumMod val="50000"/>
                </a:schemeClr>
              </a:solidFill>
              <a:latin typeface="UTM Avo"/>
            </a:endParaRPr>
          </a:p>
        </p:txBody>
      </p:sp>
      <p:cxnSp>
        <p:nvCxnSpPr>
          <p:cNvPr id="9" name="Straight Connector 8"/>
          <p:cNvCxnSpPr/>
          <p:nvPr/>
        </p:nvCxnSpPr>
        <p:spPr>
          <a:xfrm flipH="1">
            <a:off x="7016842" y="3607745"/>
            <a:ext cx="243840" cy="929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14901" y="3429000"/>
            <a:ext cx="243840" cy="929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405301" y="4412101"/>
            <a:ext cx="243840" cy="9296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427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TotalTime>
  <Words>787</Words>
  <Application>Microsoft Office PowerPoint</Application>
  <PresentationFormat>Widescreen</PresentationFormat>
  <Paragraphs>82</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GIẢI LAO</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Tuyết Hoàng</dc:creator>
  <cp:lastModifiedBy>pc</cp:lastModifiedBy>
  <cp:revision>89</cp:revision>
  <dcterms:created xsi:type="dcterms:W3CDTF">2020-04-05T01:30:40Z</dcterms:created>
  <dcterms:modified xsi:type="dcterms:W3CDTF">2022-04-04T13:21:07Z</dcterms:modified>
</cp:coreProperties>
</file>