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1449" r:id="rId2"/>
    <p:sldId id="270" r:id="rId3"/>
    <p:sldId id="295" r:id="rId4"/>
    <p:sldId id="296" r:id="rId5"/>
    <p:sldId id="298" r:id="rId6"/>
    <p:sldId id="299" r:id="rId7"/>
    <p:sldId id="300" r:id="rId8"/>
    <p:sldId id="301" r:id="rId9"/>
    <p:sldId id="302" r:id="rId10"/>
    <p:sldId id="303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9F7C4-BBCB-41C3-A50A-C1FB9C3BAE18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ED42D-E1EB-4D59-BB3F-AB9BAE82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541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81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809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444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474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73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8386-BAEC-4EF1-BE42-B4BF718FFC5D}" type="datetimeFigureOut">
              <a:rPr lang="en-US" smtClean="0"/>
              <a:t>5/3/2022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49" r:id="rId6"/>
    <p:sldLayoutId id="2147483650" r:id="rId7"/>
    <p:sldLayoutId id="2147483655" r:id="rId8"/>
    <p:sldLayoutId id="2147483661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12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688426" y="1648606"/>
            <a:ext cx="8815234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G, H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037836" y="352423"/>
            <a:ext cx="7216775" cy="6505577"/>
            <a:chOff x="1143000" y="123827"/>
            <a:chExt cx="7216775" cy="6505577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0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Box 18"/>
          <p:cNvSpPr txBox="1"/>
          <p:nvPr/>
        </p:nvSpPr>
        <p:spPr>
          <a:xfrm>
            <a:off x="3166696" y="570935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Chói</a:t>
            </a:r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chang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166695" y="2042737"/>
            <a:ext cx="78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pic>
        <p:nvPicPr>
          <p:cNvPr id="15" name="Picture 1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75" y="4596779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183047" y="1294012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Rung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rinh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CE72945-AE20-44E8-8EC7-689F64AD1981}"/>
              </a:ext>
            </a:extLst>
          </p:cNvPr>
          <p:cNvSpPr txBox="1"/>
          <p:nvPr/>
        </p:nvSpPr>
        <p:spPr>
          <a:xfrm>
            <a:off x="3295556" y="4157352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Chói</a:t>
            </a:r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chang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92B921B-1351-4597-8CA8-EF2C2C016B1D}"/>
              </a:ext>
            </a:extLst>
          </p:cNvPr>
          <p:cNvSpPr txBox="1"/>
          <p:nvPr/>
        </p:nvSpPr>
        <p:spPr>
          <a:xfrm>
            <a:off x="3295556" y="5640734"/>
            <a:ext cx="78501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yêu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mọi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người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nên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hoa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kết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trái</a:t>
            </a: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 pitchFamily="34" charset="0"/>
              </a:rPr>
              <a:t>.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8C413F-169C-4468-8B27-5E6065049D2A}"/>
              </a:ext>
            </a:extLst>
          </p:cNvPr>
          <p:cNvSpPr txBox="1"/>
          <p:nvPr/>
        </p:nvSpPr>
        <p:spPr>
          <a:xfrm>
            <a:off x="3311907" y="4880429"/>
            <a:ext cx="30613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Rung </a:t>
            </a:r>
            <a:r>
              <a:rPr lang="en-US" sz="3600" b="1" dirty="0" err="1">
                <a:solidFill>
                  <a:srgbClr val="FF0000"/>
                </a:solidFill>
                <a:latin typeface="HP001 4H" pitchFamily="34" charset="0"/>
                <a:ea typeface="HP001" pitchFamily="34" charset="0"/>
              </a:rPr>
              <a:t>rinh</a:t>
            </a:r>
            <a:endParaRPr lang="vi-VN" sz="3600" b="1" dirty="0">
              <a:solidFill>
                <a:srgbClr val="FF0000"/>
              </a:solidFill>
              <a:latin typeface="HP001 4 hàng" panose="020B0603050302020204" pitchFamily="34" charset="0"/>
              <a:ea typeface="HP0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3610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2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48328" y="3540843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7935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2580502" y="1066801"/>
            <a:ext cx="64770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4400" dirty="0">
                <a:solidFill>
                  <a:srgbClr val="FF0000"/>
                </a:solidFill>
                <a:latin typeface="UTM Avo" panose="02040603050506020204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Tô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chữ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44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hoa</a:t>
            </a:r>
            <a:r>
              <a:rPr lang="en-US" altLang="en-US" sz="44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: G, H</a:t>
            </a:r>
            <a:endParaRPr lang="en-US" altLang="en-US" sz="4400" b="1" dirty="0">
              <a:solidFill>
                <a:srgbClr val="FF0000"/>
              </a:solidFill>
              <a:latin typeface="UTM Avo" panose="02040603050506020204" pitchFamily="18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0064" y="2269115"/>
            <a:ext cx="10025155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Tô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chữ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hoa</a:t>
            </a:r>
            <a:r>
              <a:rPr lang="en-US" sz="2800" dirty="0">
                <a:latin typeface="UTM Avo" panose="02040603050506020204" pitchFamily="18" charset="0"/>
              </a:rPr>
              <a:t> : </a:t>
            </a:r>
          </a:p>
          <a:p>
            <a:pPr>
              <a:lnSpc>
                <a:spcPct val="150000"/>
              </a:lnSpc>
            </a:pPr>
            <a:endParaRPr lang="en-US" sz="2800" dirty="0">
              <a:latin typeface="UTM Avo" panose="020406030505060202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800" dirty="0" err="1">
                <a:latin typeface="UTM Avo" panose="02040603050506020204" pitchFamily="18" charset="0"/>
              </a:rPr>
              <a:t>Viết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ứng</a:t>
            </a:r>
            <a:r>
              <a:rPr lang="en-US" sz="2800" dirty="0">
                <a:latin typeface="UTM Avo" panose="02040603050506020204" pitchFamily="18" charset="0"/>
              </a:rPr>
              <a:t> </a:t>
            </a:r>
            <a:r>
              <a:rPr lang="en-US" sz="2800" dirty="0" err="1">
                <a:latin typeface="UTM Avo" panose="02040603050506020204" pitchFamily="18" charset="0"/>
              </a:rPr>
              <a:t>dụng</a:t>
            </a:r>
            <a:r>
              <a:rPr lang="en-US" sz="2800" dirty="0">
                <a:solidFill>
                  <a:srgbClr val="7030A0"/>
                </a:solidFill>
                <a:latin typeface="UTM Avo" panose="02040603050506020204" pitchFamily="18" charset="0"/>
              </a:rPr>
              <a:t>:    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ói</a:t>
            </a:r>
            <a:r>
              <a:rPr lang="en-GB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chang</a:t>
            </a:r>
            <a:r>
              <a:rPr lang="en-GB" sz="2800" dirty="0">
                <a:solidFill>
                  <a:srgbClr val="00B050"/>
                </a:solidFill>
                <a:latin typeface="UTM Avo" panose="02040603050506020204" pitchFamily="18" charset="0"/>
              </a:rPr>
              <a:t>, rung </a:t>
            </a:r>
            <a:r>
              <a:rPr lang="en-GB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rinh</a:t>
            </a:r>
            <a:endParaRPr lang="en-US" sz="2800" dirty="0">
              <a:solidFill>
                <a:srgbClr val="00B050"/>
              </a:solidFill>
              <a:latin typeface="UTM Avo" panose="020406030505060202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                                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yêu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mọi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người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nên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hoa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kết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 </a:t>
            </a:r>
            <a:r>
              <a:rPr lang="en-US" sz="2800" dirty="0" err="1">
                <a:solidFill>
                  <a:srgbClr val="00B050"/>
                </a:solidFill>
                <a:latin typeface="UTM Avo" panose="02040603050506020204" pitchFamily="18" charset="0"/>
              </a:rPr>
              <a:t>trái</a:t>
            </a:r>
            <a:r>
              <a:rPr lang="en-US" sz="2800" dirty="0">
                <a:solidFill>
                  <a:srgbClr val="00B050"/>
                </a:solidFill>
                <a:latin typeface="UTM Avo" panose="02040603050506020204" pitchFamily="18" charset="0"/>
              </a:rPr>
              <a:t>.</a:t>
            </a:r>
          </a:p>
        </p:txBody>
      </p:sp>
      <p:pic>
        <p:nvPicPr>
          <p:cNvPr id="1026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4369" r="10384" b="13808"/>
          <a:stretch/>
        </p:blipFill>
        <p:spPr bwMode="auto">
          <a:xfrm>
            <a:off x="4685214" y="2046513"/>
            <a:ext cx="997328" cy="1270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1594" r="9810" b="22036"/>
          <a:stretch/>
        </p:blipFill>
        <p:spPr bwMode="auto">
          <a:xfrm>
            <a:off x="5950856" y="2051740"/>
            <a:ext cx="1293606" cy="126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642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1957220" y="805538"/>
            <a:ext cx="8277560" cy="9115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QUAN SÁT VÀ NHẬN XÉT</a:t>
            </a:r>
          </a:p>
        </p:txBody>
      </p:sp>
      <p:pic>
        <p:nvPicPr>
          <p:cNvPr id="8" name="Picture 2" descr="Bản mềm bộ mẫu chữ cao 2,5 ô ly dành cho học sinh tiểu học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4369" r="10384" b="13808"/>
          <a:stretch/>
        </p:blipFill>
        <p:spPr bwMode="auto">
          <a:xfrm>
            <a:off x="2103404" y="2108988"/>
            <a:ext cx="3396502" cy="3804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Bản mềm bộ mẫu chữ cao 2,5 ô ly dành cho học sinh tiểu học">
            <a:extLst>
              <a:ext uri="{FF2B5EF4-FFF2-40B4-BE49-F238E27FC236}">
                <a16:creationId xmlns:a16="http://schemas.microsoft.com/office/drawing/2014/main" id="{DBE54CDE-CB2B-4B09-96B9-331F435FF9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7" t="21594" r="9810" b="22036"/>
          <a:stretch/>
        </p:blipFill>
        <p:spPr bwMode="auto">
          <a:xfrm>
            <a:off x="6096000" y="2009257"/>
            <a:ext cx="3992596" cy="390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4849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38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22951"/>
            <a:ext cx="12192000" cy="6450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2447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5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3659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39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421593"/>
            <a:ext cx="12192000" cy="6466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821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7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43150" y="2708042"/>
            <a:ext cx="7505700" cy="144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Tô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ch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ữ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hoa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: G - H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6" y="655204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9688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549205" y="249311"/>
            <a:ext cx="7216775" cy="6505577"/>
            <a:chOff x="1143000" y="123827"/>
            <a:chExt cx="7216775" cy="6505577"/>
          </a:xfrm>
        </p:grpSpPr>
        <p:pic>
          <p:nvPicPr>
            <p:cNvPr id="3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23827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86000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Text Box 10"/>
          <p:cNvSpPr txBox="1">
            <a:spLocks noChangeArrowheads="1"/>
          </p:cNvSpPr>
          <p:nvPr/>
        </p:nvSpPr>
        <p:spPr bwMode="auto">
          <a:xfrm>
            <a:off x="4125314" y="100032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559465" y="100032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702840" y="222906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4160165" y="222207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5226965" y="2222070"/>
            <a:ext cx="1447800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endParaRPr lang="en-US" sz="7300" dirty="0">
              <a:solidFill>
                <a:srgbClr val="FF0000"/>
              </a:solidFill>
              <a:latin typeface="HP001 4 hàng" panose="020B0603050302020204" pitchFamily="34" charset="0"/>
              <a:ea typeface="HP001"/>
            </a:endParaRPr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7007265" y="86384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8455065" y="78424"/>
            <a:ext cx="1537648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6665240" y="2222070"/>
            <a:ext cx="1510351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endParaRPr lang="en-US" sz="7300" dirty="0">
              <a:solidFill>
                <a:srgbClr val="FF0000"/>
              </a:solidFill>
              <a:latin typeface="HP001 4 hàng" panose="020B0603050302020204" pitchFamily="34" charset="0"/>
              <a:ea typeface="HP001"/>
            </a:endParaRPr>
          </a:p>
        </p:txBody>
      </p:sp>
      <p:sp>
        <p:nvSpPr>
          <p:cNvPr id="24" name="Text Box 10"/>
          <p:cNvSpPr txBox="1">
            <a:spLocks noChangeArrowheads="1"/>
          </p:cNvSpPr>
          <p:nvPr/>
        </p:nvSpPr>
        <p:spPr bwMode="auto">
          <a:xfrm>
            <a:off x="8108917" y="2222070"/>
            <a:ext cx="1657063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73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H</a:t>
            </a:r>
          </a:p>
        </p:txBody>
      </p:sp>
      <p:sp>
        <p:nvSpPr>
          <p:cNvPr id="28" name="Text Box 10"/>
          <p:cNvSpPr txBox="1">
            <a:spLocks noChangeArrowheads="1"/>
          </p:cNvSpPr>
          <p:nvPr/>
        </p:nvSpPr>
        <p:spPr bwMode="auto">
          <a:xfrm>
            <a:off x="2693484" y="3710821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29" name="Text Box 10"/>
          <p:cNvSpPr txBox="1">
            <a:spLocks noChangeArrowheads="1"/>
          </p:cNvSpPr>
          <p:nvPr/>
        </p:nvSpPr>
        <p:spPr bwMode="auto">
          <a:xfrm>
            <a:off x="4137161" y="3713229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0" name="Text Box 10"/>
          <p:cNvSpPr txBox="1">
            <a:spLocks noChangeArrowheads="1"/>
          </p:cNvSpPr>
          <p:nvPr/>
        </p:nvSpPr>
        <p:spPr bwMode="auto">
          <a:xfrm>
            <a:off x="5579559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1" name="Text Box 10"/>
          <p:cNvSpPr txBox="1">
            <a:spLocks noChangeArrowheads="1"/>
          </p:cNvSpPr>
          <p:nvPr/>
        </p:nvSpPr>
        <p:spPr bwMode="auto">
          <a:xfrm>
            <a:off x="7027359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2" name="Text Box 10"/>
          <p:cNvSpPr txBox="1">
            <a:spLocks noChangeArrowheads="1"/>
          </p:cNvSpPr>
          <p:nvPr/>
        </p:nvSpPr>
        <p:spPr bwMode="auto">
          <a:xfrm>
            <a:off x="8458980" y="3733430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3" name="Text Box 10"/>
          <p:cNvSpPr txBox="1">
            <a:spLocks noChangeArrowheads="1"/>
          </p:cNvSpPr>
          <p:nvPr/>
        </p:nvSpPr>
        <p:spPr bwMode="auto">
          <a:xfrm>
            <a:off x="2604633" y="5133822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b="1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4063210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5" name="Text Box 10"/>
          <p:cNvSpPr txBox="1">
            <a:spLocks noChangeArrowheads="1"/>
          </p:cNvSpPr>
          <p:nvPr/>
        </p:nvSpPr>
        <p:spPr bwMode="auto">
          <a:xfrm>
            <a:off x="5521787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6" name="Text Box 10"/>
          <p:cNvSpPr txBox="1">
            <a:spLocks noChangeArrowheads="1"/>
          </p:cNvSpPr>
          <p:nvPr/>
        </p:nvSpPr>
        <p:spPr bwMode="auto">
          <a:xfrm>
            <a:off x="6947693" y="5140969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sp>
        <p:nvSpPr>
          <p:cNvPr id="37" name="Text Box 10"/>
          <p:cNvSpPr txBox="1">
            <a:spLocks noChangeArrowheads="1"/>
          </p:cNvSpPr>
          <p:nvPr/>
        </p:nvSpPr>
        <p:spPr bwMode="auto">
          <a:xfrm>
            <a:off x="8363826" y="5133823"/>
            <a:ext cx="1381125" cy="1884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600" dirty="0">
                <a:solidFill>
                  <a:srgbClr val="FF0000"/>
                </a:solidFill>
                <a:latin typeface="HP001 4 hàng" panose="020B0603050302020204" pitchFamily="34" charset="0"/>
              </a:rPr>
              <a:t>H</a:t>
            </a:r>
            <a:r>
              <a:rPr lang="en-US" sz="7300" b="1" dirty="0">
                <a:solidFill>
                  <a:srgbClr val="FF0000"/>
                </a:solidFill>
                <a:latin typeface="HP001 4H" pitchFamily="34" charset="0"/>
              </a:rPr>
              <a:t> </a:t>
            </a:r>
          </a:p>
        </p:txBody>
      </p:sp>
      <p:pic>
        <p:nvPicPr>
          <p:cNvPr id="38" name="Picture 37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181" y="4308585"/>
            <a:ext cx="2219325" cy="2051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10">
            <a:extLst>
              <a:ext uri="{FF2B5EF4-FFF2-40B4-BE49-F238E27FC236}">
                <a16:creationId xmlns:a16="http://schemas.microsoft.com/office/drawing/2014/main" id="{BE58B871-0497-4379-AD3B-623A6A83E3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2441" y="105789"/>
            <a:ext cx="1381125" cy="190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 sz="800" b="1" dirty="0">
              <a:solidFill>
                <a:srgbClr val="FF0000"/>
              </a:solidFill>
              <a:latin typeface="HP001 4H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  <a:ea typeface="HP001"/>
              </a:rPr>
              <a:t>G</a:t>
            </a:r>
            <a:r>
              <a:rPr lang="en-US" sz="7300" b="1" dirty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300173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066521" y="2708042"/>
            <a:ext cx="8901298" cy="144191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Viết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từ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,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câu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ứng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dụng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276" y="533284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14802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119</Words>
  <Application>Microsoft Office PowerPoint</Application>
  <PresentationFormat>Widescreen</PresentationFormat>
  <Paragraphs>60</Paragraphs>
  <Slides>11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Arial</vt:lpstr>
      <vt:lpstr>Calibri</vt:lpstr>
      <vt:lpstr>Calibri Light</vt:lpstr>
      <vt:lpstr>等线</vt:lpstr>
      <vt:lpstr>HP001</vt:lpstr>
      <vt:lpstr>HP001 4 hàng</vt:lpstr>
      <vt:lpstr>HP001 4H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29</cp:revision>
  <dcterms:created xsi:type="dcterms:W3CDTF">2022-02-24T02:58:09Z</dcterms:created>
  <dcterms:modified xsi:type="dcterms:W3CDTF">2022-05-03T01:50:50Z</dcterms:modified>
</cp:coreProperties>
</file>