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5/5/2022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48665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5/5/2022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186931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5/5/2022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94009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7A0A2134-B66F-475C-A742-EE0306F7693E}" type="datetimeFigureOut">
              <a:rPr lang="en-SG" smtClean="0"/>
              <a:t>5/5/2022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9403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0A2134-B66F-475C-A742-EE0306F7693E}" type="datetimeFigureOut">
              <a:rPr lang="en-SG" smtClean="0"/>
              <a:t>5/5/2022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11963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7A0A2134-B66F-475C-A742-EE0306F7693E}" type="datetimeFigureOut">
              <a:rPr lang="en-SG" smtClean="0"/>
              <a:t>5/5/2022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513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7A0A2134-B66F-475C-A742-EE0306F7693E}" type="datetimeFigureOut">
              <a:rPr lang="en-SG" smtClean="0"/>
              <a:t>5/5/2022</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59007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7A0A2134-B66F-475C-A742-EE0306F7693E}" type="datetimeFigureOut">
              <a:rPr lang="en-SG" smtClean="0"/>
              <a:t>5/5/2022</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78671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2134-B66F-475C-A742-EE0306F7693E}" type="datetimeFigureOut">
              <a:rPr lang="en-SG" smtClean="0"/>
              <a:t>5/5/2022</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23823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5/5/2022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302444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0A2134-B66F-475C-A742-EE0306F7693E}" type="datetimeFigureOut">
              <a:rPr lang="en-SG" smtClean="0"/>
              <a:t>5/5/2022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50455CA-079C-4D72-AAFC-9B4DDF561D87}" type="slidenum">
              <a:rPr lang="en-SG" smtClean="0"/>
              <a:t>‹#›</a:t>
            </a:fld>
            <a:endParaRPr lang="en-SG"/>
          </a:p>
        </p:txBody>
      </p:sp>
    </p:spTree>
    <p:extLst>
      <p:ext uri="{BB962C8B-B14F-4D97-AF65-F5344CB8AC3E}">
        <p14:creationId xmlns:p14="http://schemas.microsoft.com/office/powerpoint/2010/main" val="216056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A2134-B66F-475C-A742-EE0306F7693E}" type="datetimeFigureOut">
              <a:rPr lang="en-SG" smtClean="0"/>
              <a:t>5/5/2022</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455CA-079C-4D72-AAFC-9B4DDF561D87}" type="slidenum">
              <a:rPr lang="en-SG" smtClean="0"/>
              <a:t>‹#›</a:t>
            </a:fld>
            <a:endParaRPr lang="en-SG"/>
          </a:p>
        </p:txBody>
      </p:sp>
    </p:spTree>
    <p:extLst>
      <p:ext uri="{BB962C8B-B14F-4D97-AF65-F5344CB8AC3E}">
        <p14:creationId xmlns:p14="http://schemas.microsoft.com/office/powerpoint/2010/main" val="4276030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407" y="1046922"/>
            <a:ext cx="9859617" cy="523220"/>
          </a:xfrm>
          <a:prstGeom prst="rect">
            <a:avLst/>
          </a:prstGeom>
          <a:noFill/>
        </p:spPr>
        <p:txBody>
          <a:bodyPr wrap="square" rtlCol="0">
            <a:spAutoFit/>
          </a:bodyPr>
          <a:lstStyle/>
          <a:p>
            <a:r>
              <a:rPr lang="en-US" sz="2800" dirty="0" smtClean="0">
                <a:solidFill>
                  <a:srgbClr val="FF0000"/>
                </a:solidFill>
                <a:latin typeface="+mj-lt"/>
              </a:rPr>
              <a:t>	</a:t>
            </a:r>
            <a:endParaRPr lang="en-SG" sz="28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03326" y="158642"/>
            <a:ext cx="11218830" cy="6340197"/>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“NGÀY KHAI GIẢNG” ĐẦY CẢM XÚC CỦA CÔ TRÒ 2A1	</a:t>
            </a:r>
          </a:p>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Hôm </a:t>
            </a:r>
            <a:r>
              <a:rPr lang="vi-VN" dirty="0">
                <a:latin typeface="Times New Roman" panose="02020603050405020304" pitchFamily="18" charset="0"/>
                <a:cs typeface="Times New Roman" panose="02020603050405020304" pitchFamily="18" charset="0"/>
              </a:rPr>
              <a:t>nay ngày 06/4/2022, các khối lớp 1,2,3,4,5,6 thuộc 30 quận, huyện, thị xã nói chung, học sinh trường Tiểu học Long Biên nói riêng đã trở lại trường học sau gần một năm tạm dừng đến trường để phòng chống dịch Covid-19 và chuyển sang học trực tuyến. Ngày đầu tiên các em trở lại trường học trong niềm vui sướng, hân hoan vì được gặp lại thầy, cô và bạn bè. Trong quá trình học tập, các em rất thân thiện, gần gũi song vẫn đảm bảo an toàn trong việc phòng, chống dịch bệnh.</a:t>
            </a: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Ngày </a:t>
            </a:r>
            <a:r>
              <a:rPr lang="vi-VN" dirty="0">
                <a:latin typeface="Times New Roman" panose="02020603050405020304" pitchFamily="18" charset="0"/>
                <a:cs typeface="Times New Roman" panose="02020603050405020304" pitchFamily="18" charset="0"/>
              </a:rPr>
              <a:t>đầu trở lại trường, tâm trạng chung hồi hộp và háo hức của học sinh, giáo viên và các bậc phụ huynh thủ đô đã có những tiết học đong đầy cảm xúc. Bước vào tiết học đầu tiên, cô và trò trường </a:t>
            </a:r>
            <a:r>
              <a:rPr lang="en-US" dirty="0" err="1" smtClean="0">
                <a:latin typeface="Times New Roman" panose="02020603050405020304" pitchFamily="18" charset="0"/>
                <a:cs typeface="Times New Roman" panose="02020603050405020304" pitchFamily="18" charset="0"/>
              </a:rPr>
              <a:t>Tiểu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Biên</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đã </a:t>
            </a:r>
            <a:r>
              <a:rPr lang="vi-VN" dirty="0">
                <a:latin typeface="Times New Roman" panose="02020603050405020304" pitchFamily="18" charset="0"/>
                <a:cs typeface="Times New Roman" panose="02020603050405020304" pitchFamily="18" charset="0"/>
              </a:rPr>
              <a:t>dành thời gian trò chuyện, chia sẻ cảm xúc và cùng nhau tháo gỡ vướng mắc trong thời gian học online. Phòng học lớp 2A1 vang tiếng cười giòn tan của các em học sinh, tiếng cô giáo chủ nhiệm dặn dò các trò giữ gìn sức khỏe, cùng nhau nỗ lực vượt qua dịch bệnh</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Buổi </a:t>
            </a:r>
            <a:r>
              <a:rPr lang="vi-VN" dirty="0">
                <a:latin typeface="Times New Roman" panose="02020603050405020304" pitchFamily="18" charset="0"/>
                <a:cs typeface="Times New Roman" panose="02020603050405020304" pitchFamily="18" charset="0"/>
              </a:rPr>
              <a:t>học đầu tiên diễn ra trong không khí sôi nổi, cô và trò cùng nhau chơi trò chơi, </a:t>
            </a:r>
            <a:r>
              <a:rPr lang="en-US" dirty="0" err="1" smtClean="0">
                <a:latin typeface="Times New Roman" panose="02020603050405020304" pitchFamily="18" charset="0"/>
                <a:cs typeface="Times New Roman" panose="02020603050405020304" pitchFamily="18" charset="0"/>
              </a:rPr>
              <a:t>giao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hát</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năm. Cô trò </a:t>
            </a:r>
            <a:r>
              <a:rPr lang="vi-VN" dirty="0" smtClean="0">
                <a:latin typeface="Times New Roman" panose="02020603050405020304" pitchFamily="18" charset="0"/>
                <a:cs typeface="Times New Roman" panose="02020603050405020304" pitchFamily="18" charset="0"/>
              </a:rPr>
              <a:t>2A</a:t>
            </a:r>
            <a:r>
              <a:rPr lang="en-US" dirty="0" smtClean="0">
                <a:latin typeface="Times New Roman" panose="02020603050405020304" pitchFamily="18" charset="0"/>
                <a:cs typeface="Times New Roman" panose="02020603050405020304" pitchFamily="18" charset="0"/>
              </a:rPr>
              <a:t>1</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sẽ cùng nhau chia sẻ, tạo không khí vui mừng, phấn khởi để dần đưa các em quay trở lại học trực tiếp</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Học sinh lớp </a:t>
            </a:r>
            <a:r>
              <a:rPr lang="vi-VN" dirty="0" smtClean="0">
                <a:latin typeface="Times New Roman" panose="02020603050405020304" pitchFamily="18" charset="0"/>
                <a:cs typeface="Times New Roman" panose="02020603050405020304" pitchFamily="18" charset="0"/>
              </a:rPr>
              <a:t>2A</a:t>
            </a:r>
            <a:r>
              <a:rPr lang="en-US" dirty="0" smtClean="0">
                <a:latin typeface="Times New Roman" panose="02020603050405020304" pitchFamily="18" charset="0"/>
                <a:cs typeface="Times New Roman" panose="02020603050405020304" pitchFamily="18" charset="0"/>
              </a:rPr>
              <a:t>1</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cho biết, trong suốt thời gian dài tạm dừng đến trường và ở nhà học trực tuyến, em rất nhớ trường, nhớ thầy cô và bè bạn. Nay được đến trường trở lại, em thấy rất vui và hạnh phúc. "Buổi học đầu tiên trong năm mới diễn ra nhẹ nhàng và tình cảm, tạo cảm giác hứng khởi cho chúng </a:t>
            </a:r>
            <a:r>
              <a:rPr lang="en-US" dirty="0" smtClean="0">
                <a:latin typeface="Times New Roman" panose="02020603050405020304" pitchFamily="18" charset="0"/>
                <a:cs typeface="Times New Roman" panose="02020603050405020304" pitchFamily="18" charset="0"/>
              </a:rPr>
              <a:t>con</a:t>
            </a: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Con</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hy vọng tất cả các bạn sẽ bắt nhịp thật nhanh, chúng </a:t>
            </a:r>
            <a:r>
              <a:rPr lang="en-US" dirty="0" smtClean="0">
                <a:latin typeface="Times New Roman" panose="02020603050405020304" pitchFamily="18" charset="0"/>
                <a:cs typeface="Times New Roman" panose="02020603050405020304" pitchFamily="18" charset="0"/>
              </a:rPr>
              <a:t>con</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học tập tốt. " – </a:t>
            </a:r>
            <a:r>
              <a:rPr lang="en-US" dirty="0" err="1" smtClean="0">
                <a:latin typeface="Times New Roman" panose="02020603050405020304" pitchFamily="18" charset="0"/>
                <a:cs typeface="Times New Roman" panose="02020603050405020304" pitchFamily="18" charset="0"/>
              </a:rPr>
              <a:t>Ngọc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chia </a:t>
            </a:r>
            <a:r>
              <a:rPr lang="vi-VN" dirty="0">
                <a:latin typeface="Times New Roman" panose="02020603050405020304" pitchFamily="18" charset="0"/>
                <a:cs typeface="Times New Roman" panose="02020603050405020304" pitchFamily="18" charset="0"/>
              </a:rPr>
              <a:t>sẻ</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Nhìn </a:t>
            </a:r>
            <a:r>
              <a:rPr lang="vi-VN" dirty="0">
                <a:latin typeface="Times New Roman" panose="02020603050405020304" pitchFamily="18" charset="0"/>
                <a:cs typeface="Times New Roman" panose="02020603050405020304" pitchFamily="18" charset="0"/>
              </a:rPr>
              <a:t>những ánh mắt yêu thương của trẻ thơ, những người làm công tác giáo dục trường Tiểu học </a:t>
            </a:r>
            <a:r>
              <a:rPr lang="en-US" dirty="0" err="1" smtClean="0">
                <a:latin typeface="Times New Roman" panose="02020603050405020304" pitchFamily="18" charset="0"/>
                <a:cs typeface="Times New Roman" panose="02020603050405020304" pitchFamily="18" charset="0"/>
              </a:rPr>
              <a:t>Giang</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Biên </a:t>
            </a:r>
            <a:r>
              <a:rPr lang="vi-VN" dirty="0">
                <a:latin typeface="Times New Roman" panose="02020603050405020304" pitchFamily="18" charset="0"/>
                <a:cs typeface="Times New Roman" panose="02020603050405020304" pitchFamily="18" charset="0"/>
              </a:rPr>
              <a:t>sẽ luôn cố gắng hết mình để đảm bảo an toàn cho các em và tiếp tục ươm những mầm non tương lai cho đất nước. Buổi học đầu tiên, đầy cảm xúc và hứng khởi cho phụ huynh, học sinh và cả thầy cô giáo sau một thời gian dài nghỉ học vì dịch Covid-19 đã tạo tiền đề cho các buổi học tiếp theo, góp phần thắng lợi cho kế hoạch học tập học kỳ II và kế hoạch năm học 2021 - 2022 của nhà trường.</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884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1518110" y="742122"/>
            <a:ext cx="8858341" cy="4982817"/>
          </a:xfrm>
          <a:prstGeom prst="rect">
            <a:avLst/>
          </a:prstGeom>
        </p:spPr>
      </p:pic>
    </p:spTree>
    <p:extLst>
      <p:ext uri="{BB962C8B-B14F-4D97-AF65-F5344CB8AC3E}">
        <p14:creationId xmlns:p14="http://schemas.microsoft.com/office/powerpoint/2010/main" val="394543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838200" y="365125"/>
            <a:ext cx="11092070" cy="6239289"/>
          </a:xfrm>
          <a:prstGeom prst="rect">
            <a:avLst/>
          </a:prstGeom>
        </p:spPr>
      </p:pic>
    </p:spTree>
    <p:extLst>
      <p:ext uri="{BB962C8B-B14F-4D97-AF65-F5344CB8AC3E}">
        <p14:creationId xmlns:p14="http://schemas.microsoft.com/office/powerpoint/2010/main" val="411556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1060173" y="0"/>
            <a:ext cx="8772939" cy="6579704"/>
          </a:xfrm>
          <a:prstGeom prst="rect">
            <a:avLst/>
          </a:prstGeom>
        </p:spPr>
      </p:pic>
    </p:spTree>
    <p:extLst>
      <p:ext uri="{BB962C8B-B14F-4D97-AF65-F5344CB8AC3E}">
        <p14:creationId xmlns:p14="http://schemas.microsoft.com/office/powerpoint/2010/main" val="3441512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4" name="Picture 3"/>
          <p:cNvPicPr>
            <a:picLocks noChangeAspect="1"/>
          </p:cNvPicPr>
          <p:nvPr/>
        </p:nvPicPr>
        <p:blipFill>
          <a:blip r:embed="rId2"/>
          <a:stretch>
            <a:fillRect/>
          </a:stretch>
        </p:blipFill>
        <p:spPr>
          <a:xfrm>
            <a:off x="1272209" y="365124"/>
            <a:ext cx="8070572" cy="6052929"/>
          </a:xfrm>
          <a:prstGeom prst="rect">
            <a:avLst/>
          </a:prstGeom>
        </p:spPr>
      </p:pic>
    </p:spTree>
    <p:extLst>
      <p:ext uri="{BB962C8B-B14F-4D97-AF65-F5344CB8AC3E}">
        <p14:creationId xmlns:p14="http://schemas.microsoft.com/office/powerpoint/2010/main" val="786572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12</Words>
  <Application>Microsoft Office PowerPoint</Application>
  <PresentationFormat>Widescreen</PresentationFormat>
  <Paragraphs>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ltgsvn@outlook.com</dc:creator>
  <cp:lastModifiedBy>ltgsvn@outlook.com</cp:lastModifiedBy>
  <cp:revision>11</cp:revision>
  <dcterms:created xsi:type="dcterms:W3CDTF">2022-03-06T11:18:05Z</dcterms:created>
  <dcterms:modified xsi:type="dcterms:W3CDTF">2022-05-05T01:57:05Z</dcterms:modified>
</cp:coreProperties>
</file>