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Lst>
  <p:notesMasterIdLst>
    <p:notesMasterId r:id="rId10"/>
  </p:notesMasterIdLst>
  <p:sldIdLst>
    <p:sldId id="256" r:id="rId4"/>
    <p:sldId id="515" r:id="rId5"/>
    <p:sldId id="516" r:id="rId6"/>
    <p:sldId id="265" r:id="rId7"/>
    <p:sldId id="3399" r:id="rId8"/>
    <p:sldId id="51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3" d="100"/>
          <a:sy n="73" d="100"/>
        </p:scale>
        <p:origin x="5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4/2/2022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4/2/2022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4/2/2022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4/2/2022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4/2/2022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4/2/2022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4/2/2022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0.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4/2/2022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2022/4/2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2022/4/2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4242298" y="3219427"/>
            <a:ext cx="6804837" cy="923330"/>
          </a:xfrm>
          <a:prstGeom prst="rect">
            <a:avLst/>
          </a:prstGeom>
          <a:noFill/>
        </p:spPr>
        <p:txBody>
          <a:bodyPr wrap="square" rtlCol="0">
            <a:spAutoFit/>
          </a:bodyPr>
          <a:lstStyle/>
          <a:p>
            <a:pPr algn="ctr"/>
            <a:r>
              <a:rPr lang="en-US" sz="5400" dirty="0" err="1"/>
              <a:t>Tiết</a:t>
            </a:r>
            <a:r>
              <a:rPr lang="en-US" sz="5400" dirty="0"/>
              <a:t> 5: </a:t>
            </a:r>
            <a:r>
              <a:rPr lang="en-US" sz="5400" dirty="0" err="1"/>
              <a:t>Luyện</a:t>
            </a:r>
            <a:r>
              <a:rPr lang="en-US" sz="5400" dirty="0"/>
              <a:t> </a:t>
            </a:r>
            <a:r>
              <a:rPr lang="en-US" sz="5400" dirty="0" err="1"/>
              <a:t>viết</a:t>
            </a:r>
            <a:r>
              <a:rPr lang="en-US" sz="5400" dirty="0"/>
              <a:t> </a:t>
            </a:r>
            <a:r>
              <a:rPr lang="en-US" sz="5400" dirty="0" err="1"/>
              <a:t>đoạn</a:t>
            </a:r>
            <a:endParaRPr lang="en-US" sz="5400" dirty="0"/>
          </a:p>
        </p:txBody>
      </p:sp>
    </p:spTree>
    <p:extLst>
      <p:ext uri="{BB962C8B-B14F-4D97-AF65-F5344CB8AC3E}">
        <p14:creationId xmlns:p14="http://schemas.microsoft.com/office/powerpoint/2010/main" val="290721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20210409090849_wm_shs-tieng-viet-2-tap-1">
            <a:extLst>
              <a:ext uri="{FF2B5EF4-FFF2-40B4-BE49-F238E27FC236}">
                <a16:creationId xmlns:a16="http://schemas.microsoft.com/office/drawing/2014/main" id="{190C808D-5240-4A78-9064-E32770BBC59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147454" y="449859"/>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1A2D095-4B89-4D6D-B858-FDCC4894ACF4}"/>
              </a:ext>
            </a:extLst>
          </p:cNvPr>
          <p:cNvSpPr txBox="1"/>
          <p:nvPr/>
        </p:nvSpPr>
        <p:spPr>
          <a:xfrm>
            <a:off x="3075709" y="585644"/>
            <a:ext cx="6937020" cy="1073884"/>
          </a:xfrm>
          <a:prstGeom prst="rect">
            <a:avLst/>
          </a:prstGeom>
          <a:noFill/>
        </p:spPr>
        <p:txBody>
          <a:bodyPr wrap="square" rtlCol="0">
            <a:spAutoFit/>
          </a:bodyPr>
          <a:lstStyle/>
          <a:p>
            <a:pPr defTabSz="1219170">
              <a:lnSpc>
                <a:spcPts val="4000"/>
              </a:lnSpc>
              <a:buClr>
                <a:srgbClr val="000000"/>
              </a:buClr>
            </a:pPr>
            <a:r>
              <a:rPr lang="en-US" sz="3200" b="1" kern="0" dirty="0">
                <a:solidFill>
                  <a:srgbClr val="BAE5E4">
                    <a:lumMod val="50000"/>
                  </a:srgbClr>
                </a:solidFill>
                <a:cs typeface="Arial"/>
                <a:sym typeface="Arial"/>
              </a:rPr>
              <a:t>1. </a:t>
            </a:r>
            <a:r>
              <a:rPr lang="en-US" sz="3200" b="1" kern="0" dirty="0" err="1">
                <a:solidFill>
                  <a:srgbClr val="BAE5E4">
                    <a:lumMod val="50000"/>
                  </a:srgbClr>
                </a:solidFill>
                <a:cs typeface="Arial"/>
                <a:sym typeface="Arial"/>
              </a:rPr>
              <a:t>Kể</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tên</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các</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đồ</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vật</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được</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vẽ</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trong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tranh</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và</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nêu</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công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dụng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của</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chúng</a:t>
            </a:r>
            <a:r>
              <a:rPr lang="en-US" sz="3200" b="1" kern="0" dirty="0">
                <a:solidFill>
                  <a:srgbClr val="BAE5E4">
                    <a:lumMod val="50000"/>
                  </a:srgbClr>
                </a:solidFill>
                <a:cs typeface="Arial"/>
                <a:sym typeface="Arial"/>
              </a:rPr>
              <a:t>.</a:t>
            </a:r>
          </a:p>
        </p:txBody>
      </p:sp>
      <p:pic>
        <p:nvPicPr>
          <p:cNvPr id="14" name="Picture 13">
            <a:extLst>
              <a:ext uri="{FF2B5EF4-FFF2-40B4-BE49-F238E27FC236}">
                <a16:creationId xmlns:a16="http://schemas.microsoft.com/office/drawing/2014/main" id="{DBB20447-9214-40C8-91D6-60F1DA6E26A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2179273" y="1816259"/>
            <a:ext cx="7896721" cy="4102336"/>
          </a:xfrm>
          <a:prstGeom prst="rect">
            <a:avLst/>
          </a:prstGeom>
        </p:spPr>
      </p:pic>
      <p:sp>
        <p:nvSpPr>
          <p:cNvPr id="15" name="Rounded Rectangle 21">
            <a:extLst>
              <a:ext uri="{FF2B5EF4-FFF2-40B4-BE49-F238E27FC236}">
                <a16:creationId xmlns:a16="http://schemas.microsoft.com/office/drawing/2014/main" id="{21CA9CD2-8738-4A06-AF70-E1CCC720C91E}"/>
              </a:ext>
            </a:extLst>
          </p:cNvPr>
          <p:cNvSpPr/>
          <p:nvPr/>
        </p:nvSpPr>
        <p:spPr>
          <a:xfrm>
            <a:off x="2258752" y="3637139"/>
            <a:ext cx="885305"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Ti</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vi</a:t>
            </a:r>
          </a:p>
        </p:txBody>
      </p:sp>
      <p:sp>
        <p:nvSpPr>
          <p:cNvPr id="16" name="Rounded Rectangle 21">
            <a:extLst>
              <a:ext uri="{FF2B5EF4-FFF2-40B4-BE49-F238E27FC236}">
                <a16:creationId xmlns:a16="http://schemas.microsoft.com/office/drawing/2014/main" id="{636FAA94-C16C-42B4-8A6B-EF01306CF809}"/>
              </a:ext>
            </a:extLst>
          </p:cNvPr>
          <p:cNvSpPr/>
          <p:nvPr/>
        </p:nvSpPr>
        <p:spPr>
          <a:xfrm>
            <a:off x="1894027" y="1859161"/>
            <a:ext cx="1614751"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Đồng</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hồ</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7" name="Rounded Rectangle 21">
            <a:extLst>
              <a:ext uri="{FF2B5EF4-FFF2-40B4-BE49-F238E27FC236}">
                <a16:creationId xmlns:a16="http://schemas.microsoft.com/office/drawing/2014/main" id="{FA03F194-0617-4BA8-B2CC-8367280745CF}"/>
              </a:ext>
            </a:extLst>
          </p:cNvPr>
          <p:cNvSpPr/>
          <p:nvPr/>
        </p:nvSpPr>
        <p:spPr>
          <a:xfrm>
            <a:off x="3144056" y="2839025"/>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Quạt</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8" name="Rounded Rectangle 21">
            <a:extLst>
              <a:ext uri="{FF2B5EF4-FFF2-40B4-BE49-F238E27FC236}">
                <a16:creationId xmlns:a16="http://schemas.microsoft.com/office/drawing/2014/main" id="{DFE8B3D3-B5ED-4315-9116-880C50550AEC}"/>
              </a:ext>
            </a:extLst>
          </p:cNvPr>
          <p:cNvSpPr/>
          <p:nvPr/>
        </p:nvSpPr>
        <p:spPr>
          <a:xfrm>
            <a:off x="4617256" y="5415119"/>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Bàn</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9" name="Rounded Rectangle 21">
            <a:extLst>
              <a:ext uri="{FF2B5EF4-FFF2-40B4-BE49-F238E27FC236}">
                <a16:creationId xmlns:a16="http://schemas.microsoft.com/office/drawing/2014/main" id="{322DF135-31A2-442D-90E0-4EBA3D28F1F0}"/>
              </a:ext>
            </a:extLst>
          </p:cNvPr>
          <p:cNvSpPr/>
          <p:nvPr/>
        </p:nvSpPr>
        <p:spPr>
          <a:xfrm>
            <a:off x="4782356" y="4322365"/>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Ghế</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20" name="Rounded Rectangle 21">
            <a:extLst>
              <a:ext uri="{FF2B5EF4-FFF2-40B4-BE49-F238E27FC236}">
                <a16:creationId xmlns:a16="http://schemas.microsoft.com/office/drawing/2014/main" id="{7447596A-BC21-4367-AA68-458B8332487D}"/>
              </a:ext>
            </a:extLst>
          </p:cNvPr>
          <p:cNvSpPr/>
          <p:nvPr/>
        </p:nvSpPr>
        <p:spPr>
          <a:xfrm>
            <a:off x="6096000" y="2925525"/>
            <a:ext cx="1605744"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Máy</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tính</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21" name="Rounded Rectangle 21">
            <a:extLst>
              <a:ext uri="{FF2B5EF4-FFF2-40B4-BE49-F238E27FC236}">
                <a16:creationId xmlns:a16="http://schemas.microsoft.com/office/drawing/2014/main" id="{5173B14E-2708-413C-B3E9-2CC43D32D2FC}"/>
              </a:ext>
            </a:extLst>
          </p:cNvPr>
          <p:cNvSpPr/>
          <p:nvPr/>
        </p:nvSpPr>
        <p:spPr>
          <a:xfrm>
            <a:off x="8136826" y="2710335"/>
            <a:ext cx="1382453"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Tủ</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lạnh</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Tree>
    <p:extLst>
      <p:ext uri="{BB962C8B-B14F-4D97-AF65-F5344CB8AC3E}">
        <p14:creationId xmlns:p14="http://schemas.microsoft.com/office/powerpoint/2010/main" val="170508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9" name="TextBox 28">
            <a:extLst>
              <a:ext uri="{FF2B5EF4-FFF2-40B4-BE49-F238E27FC236}">
                <a16:creationId xmlns:a16="http://schemas.microsoft.com/office/drawing/2014/main" id="{68BA9B96-6D67-4654-B3E2-B8CE8A037511}"/>
              </a:ext>
            </a:extLst>
          </p:cNvPr>
          <p:cNvSpPr txBox="1"/>
          <p:nvPr/>
        </p:nvSpPr>
        <p:spPr>
          <a:xfrm>
            <a:off x="1512227" y="647700"/>
            <a:ext cx="9345047" cy="560923"/>
          </a:xfrm>
          <a:prstGeom prst="rect">
            <a:avLst/>
          </a:prstGeom>
          <a:noFill/>
        </p:spPr>
        <p:txBody>
          <a:bodyPr wrap="square" rtlCol="0">
            <a:spAutoFit/>
          </a:bodyPr>
          <a:lstStyle/>
          <a:p>
            <a:pPr algn="ctr" defTabSz="1219170">
              <a:lnSpc>
                <a:spcPts val="4000"/>
              </a:lnSpc>
              <a:buClr>
                <a:srgbClr val="000000"/>
              </a:buClr>
            </a:pPr>
            <a:r>
              <a:rPr lang="en-US" sz="3200" b="1" kern="0" dirty="0">
                <a:solidFill>
                  <a:srgbClr val="7030A0"/>
                </a:solidFill>
                <a:latin typeface="Arial-Rounded"/>
                <a:ea typeface="Arial-Rounded"/>
                <a:cs typeface="Arial"/>
                <a:sym typeface="Arial"/>
              </a:rPr>
              <a:t>2. </a:t>
            </a:r>
            <a:r>
              <a:rPr lang="en-US" sz="3200" b="1" kern="0" dirty="0" err="1">
                <a:solidFill>
                  <a:srgbClr val="7030A0"/>
                </a:solidFill>
                <a:latin typeface="Arial-Rounded"/>
                <a:ea typeface="Arial-Rounded"/>
                <a:cs typeface="Arial"/>
                <a:sym typeface="Arial"/>
              </a:rPr>
              <a:t>Viết</a:t>
            </a:r>
            <a:r>
              <a:rPr lang="en-US" sz="3200" b="1" kern="0" dirty="0">
                <a:solidFill>
                  <a:srgbClr val="7030A0"/>
                </a:solidFill>
                <a:latin typeface="Arial-Rounded"/>
                <a:ea typeface="Arial-Rounded"/>
                <a:cs typeface="Arial"/>
                <a:sym typeface="Arial"/>
              </a:rPr>
              <a:t> 4 – 5 </a:t>
            </a:r>
            <a:r>
              <a:rPr lang="en-US" sz="3200" b="1" kern="0" dirty="0" err="1">
                <a:solidFill>
                  <a:srgbClr val="7030A0"/>
                </a:solidFill>
                <a:latin typeface="Arial-Rounded"/>
                <a:ea typeface="Arial-Rounded"/>
                <a:cs typeface="Arial"/>
                <a:sym typeface="Arial"/>
              </a:rPr>
              <a:t>câu</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tả</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một</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đồ</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dùng</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trong</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gia</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đình</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em</a:t>
            </a:r>
            <a:r>
              <a:rPr lang="en-US" sz="3200" b="1" kern="0" dirty="0">
                <a:solidFill>
                  <a:srgbClr val="7030A0"/>
                </a:solidFill>
                <a:latin typeface="Arial-Rounded"/>
                <a:ea typeface="Arial-Rounded"/>
                <a:cs typeface="Arial"/>
                <a:sym typeface="Arial"/>
              </a:rPr>
              <a:t>.</a:t>
            </a:r>
          </a:p>
        </p:txBody>
      </p:sp>
      <p:grpSp>
        <p:nvGrpSpPr>
          <p:cNvPr id="30" name="Group 29">
            <a:extLst>
              <a:ext uri="{FF2B5EF4-FFF2-40B4-BE49-F238E27FC236}">
                <a16:creationId xmlns:a16="http://schemas.microsoft.com/office/drawing/2014/main" id="{26E4B6B3-8498-487F-91DE-5B732DB4E760}"/>
              </a:ext>
            </a:extLst>
          </p:cNvPr>
          <p:cNvGrpSpPr/>
          <p:nvPr/>
        </p:nvGrpSpPr>
        <p:grpSpPr>
          <a:xfrm>
            <a:off x="1849104" y="1754538"/>
            <a:ext cx="8484691" cy="3947219"/>
            <a:chOff x="252734" y="1541633"/>
            <a:chExt cx="6363518" cy="2960414"/>
          </a:xfrm>
          <a:solidFill>
            <a:srgbClr val="4472C4">
              <a:lumMod val="60000"/>
              <a:lumOff val="40000"/>
            </a:srgbClr>
          </a:solidFill>
        </p:grpSpPr>
        <p:grpSp>
          <p:nvGrpSpPr>
            <p:cNvPr id="31" name="Group 30">
              <a:extLst>
                <a:ext uri="{FF2B5EF4-FFF2-40B4-BE49-F238E27FC236}">
                  <a16:creationId xmlns:a16="http://schemas.microsoft.com/office/drawing/2014/main" id="{FEFA59AC-ABA9-49A1-845E-EC9C9583643E}"/>
                </a:ext>
              </a:extLst>
            </p:cNvPr>
            <p:cNvGrpSpPr/>
            <p:nvPr/>
          </p:nvGrpSpPr>
          <p:grpSpPr>
            <a:xfrm>
              <a:off x="2244859" y="1541633"/>
              <a:ext cx="2485379" cy="438387"/>
              <a:chOff x="-320660" y="3216573"/>
              <a:chExt cx="2485379" cy="438387"/>
            </a:xfrm>
            <a:grpFill/>
          </p:grpSpPr>
          <p:sp>
            <p:nvSpPr>
              <p:cNvPr id="49" name="Rectangle: Rounded Corners 48">
                <a:extLst>
                  <a:ext uri="{FF2B5EF4-FFF2-40B4-BE49-F238E27FC236}">
                    <a16:creationId xmlns:a16="http://schemas.microsoft.com/office/drawing/2014/main" id="{E6EF0F40-07D2-43DE-B715-DA855A86FF10}"/>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50" name="TextBox 49">
                <a:extLst>
                  <a:ext uri="{FF2B5EF4-FFF2-40B4-BE49-F238E27FC236}">
                    <a16:creationId xmlns:a16="http://schemas.microsoft.com/office/drawing/2014/main" id="{E99FCA2B-FCC5-4B8C-9D74-A2AD16459201}"/>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Tên</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là</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2" name="Group 31">
              <a:extLst>
                <a:ext uri="{FF2B5EF4-FFF2-40B4-BE49-F238E27FC236}">
                  <a16:creationId xmlns:a16="http://schemas.microsoft.com/office/drawing/2014/main" id="{761A9441-9FD5-47D9-93C3-52207AD559DB}"/>
                </a:ext>
              </a:extLst>
            </p:cNvPr>
            <p:cNvGrpSpPr/>
            <p:nvPr/>
          </p:nvGrpSpPr>
          <p:grpSpPr>
            <a:xfrm>
              <a:off x="4760094" y="1904392"/>
              <a:ext cx="1856158" cy="1905826"/>
              <a:chOff x="492702" y="2997853"/>
              <a:chExt cx="1856158" cy="1905826"/>
            </a:xfrm>
            <a:grpFill/>
          </p:grpSpPr>
          <p:sp>
            <p:nvSpPr>
              <p:cNvPr id="47" name="Rectangle: Rounded Corners 46">
                <a:extLst>
                  <a:ext uri="{FF2B5EF4-FFF2-40B4-BE49-F238E27FC236}">
                    <a16:creationId xmlns:a16="http://schemas.microsoft.com/office/drawing/2014/main" id="{9C65D568-C692-4A1C-92DE-62EA3F0F9F36}"/>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8" name="TextBox 47">
                <a:extLst>
                  <a:ext uri="{FF2B5EF4-FFF2-40B4-BE49-F238E27FC236}">
                    <a16:creationId xmlns:a16="http://schemas.microsoft.com/office/drawing/2014/main" id="{1ED76B30-C8FF-411B-B097-48D513867A9C}"/>
                  </a:ext>
                </a:extLst>
              </p:cNvPr>
              <p:cNvSpPr txBox="1"/>
              <p:nvPr/>
            </p:nvSpPr>
            <p:spPr>
              <a:xfrm>
                <a:off x="492702" y="3093117"/>
                <a:ext cx="1856158" cy="1685076"/>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nổi</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bật</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về</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hình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dạng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kích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thước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màu</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sắc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3" name="Group 32">
              <a:extLst>
                <a:ext uri="{FF2B5EF4-FFF2-40B4-BE49-F238E27FC236}">
                  <a16:creationId xmlns:a16="http://schemas.microsoft.com/office/drawing/2014/main" id="{3C67A9F0-5D35-43FA-88D3-DCCDC5FD40B3}"/>
                </a:ext>
              </a:extLst>
            </p:cNvPr>
            <p:cNvGrpSpPr/>
            <p:nvPr/>
          </p:nvGrpSpPr>
          <p:grpSpPr>
            <a:xfrm>
              <a:off x="252734" y="1867082"/>
              <a:ext cx="1774890" cy="2082782"/>
              <a:chOff x="-1501132" y="1212470"/>
              <a:chExt cx="1774890" cy="2082782"/>
            </a:xfrm>
            <a:grpFill/>
          </p:grpSpPr>
          <p:sp>
            <p:nvSpPr>
              <p:cNvPr id="45" name="Rectangle: Rounded Corners 44">
                <a:extLst>
                  <a:ext uri="{FF2B5EF4-FFF2-40B4-BE49-F238E27FC236}">
                    <a16:creationId xmlns:a16="http://schemas.microsoft.com/office/drawing/2014/main" id="{C6245E89-99D9-40CD-9E0A-19D3BCE0B066}"/>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6" name="TextBox 45">
                <a:extLst>
                  <a:ext uri="{FF2B5EF4-FFF2-40B4-BE49-F238E27FC236}">
                    <a16:creationId xmlns:a16="http://schemas.microsoft.com/office/drawing/2014/main" id="{74E0E150-0539-4293-B9A3-53804D0C97DF}"/>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Em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cảm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nghĩ</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khi</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trong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nhà</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mình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4" name="Group 33">
              <a:extLst>
                <a:ext uri="{FF2B5EF4-FFF2-40B4-BE49-F238E27FC236}">
                  <a16:creationId xmlns:a16="http://schemas.microsoft.com/office/drawing/2014/main" id="{057EF1C9-1E0A-4ADE-9761-0486A508EB78}"/>
                </a:ext>
              </a:extLst>
            </p:cNvPr>
            <p:cNvGrpSpPr/>
            <p:nvPr/>
          </p:nvGrpSpPr>
          <p:grpSpPr>
            <a:xfrm>
              <a:off x="2062365" y="2019899"/>
              <a:ext cx="2608714" cy="1532267"/>
              <a:chOff x="2107670" y="1990177"/>
              <a:chExt cx="2608714" cy="1532267"/>
            </a:xfrm>
            <a:grpFill/>
          </p:grpSpPr>
          <p:grpSp>
            <p:nvGrpSpPr>
              <p:cNvPr id="38" name="Group 37">
                <a:extLst>
                  <a:ext uri="{FF2B5EF4-FFF2-40B4-BE49-F238E27FC236}">
                    <a16:creationId xmlns:a16="http://schemas.microsoft.com/office/drawing/2014/main" id="{DB14C013-E09C-49B2-BD7C-ACA81C5FC296}"/>
                  </a:ext>
                </a:extLst>
              </p:cNvPr>
              <p:cNvGrpSpPr/>
              <p:nvPr/>
            </p:nvGrpSpPr>
            <p:grpSpPr>
              <a:xfrm>
                <a:off x="2468034" y="2357053"/>
                <a:ext cx="1896533" cy="821122"/>
                <a:chOff x="2269067" y="2204300"/>
                <a:chExt cx="1896533" cy="821122"/>
              </a:xfrm>
              <a:grpFill/>
            </p:grpSpPr>
            <p:sp>
              <p:nvSpPr>
                <p:cNvPr id="43" name="Oval 42">
                  <a:extLst>
                    <a:ext uri="{FF2B5EF4-FFF2-40B4-BE49-F238E27FC236}">
                      <a16:creationId xmlns:a16="http://schemas.microsoft.com/office/drawing/2014/main" id="{57D0F812-6736-4ACD-A216-151174EED1F5}"/>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4" name="TextBox 43">
                  <a:extLst>
                    <a:ext uri="{FF2B5EF4-FFF2-40B4-BE49-F238E27FC236}">
                      <a16:creationId xmlns:a16="http://schemas.microsoft.com/office/drawing/2014/main" id="{26FD8B4D-C837-41C0-B065-607F4B77F740}"/>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Tả</a:t>
                  </a:r>
                  <a:r>
                    <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endPar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endParaRPr>
                </a:p>
              </p:txBody>
            </p:sp>
          </p:grpSp>
          <p:cxnSp>
            <p:nvCxnSpPr>
              <p:cNvPr id="39" name="Straight Arrow Connector 38">
                <a:extLst>
                  <a:ext uri="{FF2B5EF4-FFF2-40B4-BE49-F238E27FC236}">
                    <a16:creationId xmlns:a16="http://schemas.microsoft.com/office/drawing/2014/main" id="{648551DC-9DEA-4A58-92D0-DD5A25C3DFCE}"/>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0" name="Straight Arrow Connector 39">
                <a:extLst>
                  <a:ext uri="{FF2B5EF4-FFF2-40B4-BE49-F238E27FC236}">
                    <a16:creationId xmlns:a16="http://schemas.microsoft.com/office/drawing/2014/main" id="{4AB45075-F858-4FB7-8643-BB9A9372DC08}"/>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1" name="Straight Arrow Connector 40">
                <a:extLst>
                  <a:ext uri="{FF2B5EF4-FFF2-40B4-BE49-F238E27FC236}">
                    <a16:creationId xmlns:a16="http://schemas.microsoft.com/office/drawing/2014/main" id="{CECB6627-8B82-4E97-89A7-A6EFA9B220AF}"/>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2" name="Straight Arrow Connector 41">
                <a:extLst>
                  <a:ext uri="{FF2B5EF4-FFF2-40B4-BE49-F238E27FC236}">
                    <a16:creationId xmlns:a16="http://schemas.microsoft.com/office/drawing/2014/main" id="{4103A302-6B97-48D1-903D-F3E4FF931AA9}"/>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35" name="Group 34">
              <a:extLst>
                <a:ext uri="{FF2B5EF4-FFF2-40B4-BE49-F238E27FC236}">
                  <a16:creationId xmlns:a16="http://schemas.microsoft.com/office/drawing/2014/main" id="{1B4B9A49-5006-42F1-A37D-5BDB0BCD0663}"/>
                </a:ext>
              </a:extLst>
            </p:cNvPr>
            <p:cNvGrpSpPr/>
            <p:nvPr/>
          </p:nvGrpSpPr>
          <p:grpSpPr>
            <a:xfrm>
              <a:off x="2124847" y="3630836"/>
              <a:ext cx="2635247" cy="871211"/>
              <a:chOff x="-174292" y="3217333"/>
              <a:chExt cx="2635247" cy="871211"/>
            </a:xfrm>
            <a:grpFill/>
          </p:grpSpPr>
          <p:sp>
            <p:nvSpPr>
              <p:cNvPr id="36" name="Rectangle: Rounded Corners 35">
                <a:extLst>
                  <a:ext uri="{FF2B5EF4-FFF2-40B4-BE49-F238E27FC236}">
                    <a16:creationId xmlns:a16="http://schemas.microsoft.com/office/drawing/2014/main" id="{BBCE13C0-CC98-4362-A30D-21A171411EA3}"/>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37" name="TextBox 36">
                <a:extLst>
                  <a:ext uri="{FF2B5EF4-FFF2-40B4-BE49-F238E27FC236}">
                    <a16:creationId xmlns:a16="http://schemas.microsoft.com/office/drawing/2014/main" id="{88D89592-5B70-4E2B-A938-A81820C24CA4}"/>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được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để</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làm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pic>
        <p:nvPicPr>
          <p:cNvPr id="51" name="Picture 50">
            <a:extLst>
              <a:ext uri="{FF2B5EF4-FFF2-40B4-BE49-F238E27FC236}">
                <a16:creationId xmlns:a16="http://schemas.microsoft.com/office/drawing/2014/main" id="{FDA93F92-9AEE-4564-B701-7DA2964F0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90" y="412741"/>
            <a:ext cx="1611298" cy="1510592"/>
          </a:xfrm>
          <a:prstGeom prst="rect">
            <a:avLst/>
          </a:prstGeom>
        </p:spPr>
      </p:pic>
      <p:pic>
        <p:nvPicPr>
          <p:cNvPr id="52" name="Picture 51" descr="A picture containing text, queen, vector graphics&#10;&#10;Description automatically generated">
            <a:extLst>
              <a:ext uri="{FF2B5EF4-FFF2-40B4-BE49-F238E27FC236}">
                <a16:creationId xmlns:a16="http://schemas.microsoft.com/office/drawing/2014/main" id="{1198ADB8-46D9-412E-876B-1684E1848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121" y="4349008"/>
            <a:ext cx="2376187" cy="2376187"/>
          </a:xfrm>
          <a:prstGeom prst="rect">
            <a:avLst/>
          </a:prstGeom>
        </p:spPr>
      </p:pic>
    </p:spTree>
    <p:extLst>
      <p:ext uri="{BB962C8B-B14F-4D97-AF65-F5344CB8AC3E}">
        <p14:creationId xmlns:p14="http://schemas.microsoft.com/office/powerpoint/2010/main" val="395244202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F7F0A2-7687-42FB-B939-A52EC53C70E0}"/>
              </a:ext>
            </a:extLst>
          </p:cNvPr>
          <p:cNvSpPr txBox="1"/>
          <p:nvPr/>
        </p:nvSpPr>
        <p:spPr>
          <a:xfrm>
            <a:off x="1581838" y="1873748"/>
            <a:ext cx="8440757" cy="3970318"/>
          </a:xfrm>
          <a:prstGeom prst="rect">
            <a:avLst/>
          </a:prstGeom>
          <a:noFill/>
        </p:spPr>
        <p:txBody>
          <a:bodyPr wrap="square">
            <a:spAutoFit/>
          </a:bodyPr>
          <a:lstStyle/>
          <a:p>
            <a:pPr indent="457200" algn="just"/>
            <a:r>
              <a:rPr lang="en-US" sz="2800" dirty="0" err="1"/>
              <a:t>Trong</a:t>
            </a:r>
            <a:r>
              <a:rPr lang="en-US" sz="2800" dirty="0"/>
              <a:t> </a:t>
            </a:r>
            <a:r>
              <a:rPr lang="en-US" sz="2800" dirty="0" err="1"/>
              <a:t>góc</a:t>
            </a:r>
            <a:r>
              <a:rPr lang="en-US" sz="2800" dirty="0"/>
              <a:t> </a:t>
            </a:r>
            <a:r>
              <a:rPr lang="en-US" sz="2800" dirty="0" err="1"/>
              <a:t>học</a:t>
            </a:r>
            <a:r>
              <a:rPr lang="en-US" sz="2800" dirty="0"/>
              <a:t> </a:t>
            </a:r>
            <a:r>
              <a:rPr lang="en-US" sz="2800" dirty="0" err="1"/>
              <a:t>tập</a:t>
            </a:r>
            <a:r>
              <a:rPr lang="en-US" sz="2800" dirty="0"/>
              <a:t>, </a:t>
            </a:r>
            <a:r>
              <a:rPr lang="en-US" sz="2800" dirty="0" err="1"/>
              <a:t>đồ</a:t>
            </a:r>
            <a:r>
              <a:rPr lang="en-US" sz="2800" dirty="0"/>
              <a:t> </a:t>
            </a:r>
            <a:r>
              <a:rPr lang="en-US" sz="2800" dirty="0" err="1"/>
              <a:t>vật</a:t>
            </a:r>
            <a:r>
              <a:rPr lang="en-US" sz="2800" dirty="0"/>
              <a:t> </a:t>
            </a:r>
            <a:r>
              <a:rPr lang="en-US" sz="2800" dirty="0" err="1"/>
              <a:t>giúp</a:t>
            </a:r>
            <a:r>
              <a:rPr lang="en-US" sz="2800" dirty="0"/>
              <a:t> </a:t>
            </a:r>
            <a:r>
              <a:rPr lang="en-US" sz="2800" dirty="0" err="1"/>
              <a:t>em</a:t>
            </a:r>
            <a:r>
              <a:rPr lang="en-US" sz="2800" dirty="0"/>
              <a:t> </a:t>
            </a:r>
            <a:r>
              <a:rPr lang="en-US" sz="2800" dirty="0" err="1"/>
              <a:t>có</a:t>
            </a:r>
            <a:r>
              <a:rPr lang="en-US" sz="2800" dirty="0"/>
              <a:t> </a:t>
            </a:r>
            <a:r>
              <a:rPr lang="en-US" sz="2800" dirty="0" err="1"/>
              <a:t>thể</a:t>
            </a:r>
            <a:r>
              <a:rPr lang="en-US" sz="2800" dirty="0"/>
              <a:t> </a:t>
            </a:r>
            <a:r>
              <a:rPr lang="en-US" sz="2800" dirty="0" err="1"/>
              <a:t>học</a:t>
            </a:r>
            <a:r>
              <a:rPr lang="en-US" sz="2800" dirty="0"/>
              <a:t> </a:t>
            </a:r>
            <a:r>
              <a:rPr lang="en-US" sz="2800" dirty="0" err="1"/>
              <a:t>tập</a:t>
            </a:r>
            <a:r>
              <a:rPr lang="en-US" sz="2800" dirty="0"/>
              <a:t> </a:t>
            </a:r>
            <a:r>
              <a:rPr lang="en-US" sz="2800" dirty="0" err="1"/>
              <a:t>ngay</a:t>
            </a:r>
            <a:r>
              <a:rPr lang="en-US" sz="2800" dirty="0"/>
              <a:t> </a:t>
            </a:r>
            <a:r>
              <a:rPr lang="en-US" sz="2800" dirty="0" err="1"/>
              <a:t>cả</a:t>
            </a:r>
            <a:r>
              <a:rPr lang="en-US" sz="2800" dirty="0"/>
              <a:t> </a:t>
            </a:r>
            <a:r>
              <a:rPr lang="en-US" sz="2800" dirty="0" err="1"/>
              <a:t>khi</a:t>
            </a:r>
            <a:r>
              <a:rPr lang="en-US" sz="2800" dirty="0"/>
              <a:t> </a:t>
            </a:r>
            <a:r>
              <a:rPr lang="en-US" sz="2800" dirty="0" err="1"/>
              <a:t>trời</a:t>
            </a:r>
            <a:r>
              <a:rPr lang="en-US" sz="2800" dirty="0"/>
              <a:t> </a:t>
            </a:r>
            <a:r>
              <a:rPr lang="en-US" sz="2800" dirty="0" err="1"/>
              <a:t>tối</a:t>
            </a:r>
            <a:r>
              <a:rPr lang="en-US" sz="2800" dirty="0"/>
              <a:t> </a:t>
            </a:r>
            <a:r>
              <a:rPr lang="en-US" sz="2800" dirty="0" err="1"/>
              <a:t>là</a:t>
            </a:r>
            <a:r>
              <a:rPr lang="en-US" sz="2800" dirty="0"/>
              <a:t> </a:t>
            </a:r>
            <a:r>
              <a:rPr lang="en-US" sz="2800" dirty="0" err="1"/>
              <a:t>chiếc</a:t>
            </a:r>
            <a:r>
              <a:rPr lang="en-US" sz="2800" dirty="0"/>
              <a:t> </a:t>
            </a:r>
            <a:r>
              <a:rPr lang="en-US" sz="2800" dirty="0" err="1"/>
              <a:t>đèn</a:t>
            </a:r>
            <a:r>
              <a:rPr lang="en-US" sz="2800" dirty="0"/>
              <a:t> </a:t>
            </a:r>
            <a:r>
              <a:rPr lang="en-US" sz="2800" dirty="0" err="1"/>
              <a:t>bàn</a:t>
            </a:r>
            <a:r>
              <a:rPr lang="en-US" sz="2800" dirty="0"/>
              <a:t>. </a:t>
            </a:r>
            <a:r>
              <a:rPr lang="vi-VN" sz="2800" dirty="0"/>
              <a:t>Thân đèn uốn cong như một cành hoa được gắn liền với đế đèn. Dưới đế có công tắc và nút vặn điều chỉnh độ sáng của đèn khi sử dụng.</a:t>
            </a:r>
            <a:r>
              <a:rPr lang="en-US" sz="2800" dirty="0"/>
              <a:t> </a:t>
            </a:r>
            <a:r>
              <a:rPr lang="vi-VN" sz="2800" dirty="0"/>
              <a:t>Bố em dặn: không nên để đèn sáng quá sẽ gây chói và hại mắt. Tuổi thơ của em gắn liền với những cuốn sách và ánh đèn. Cái đèn bàn nhỏ bé xinh xinh là người bạn thân của em. Ánh sáng của ngọn đèn sẽ chỉ lối cho em trên con đường </a:t>
            </a:r>
            <a:r>
              <a:rPr lang="vi-VN" sz="2800"/>
              <a:t>tri </a:t>
            </a:r>
            <a:r>
              <a:rPr lang="vi-VN" sz="2800" smtClean="0"/>
              <a:t>thức</a:t>
            </a:r>
            <a:r>
              <a:rPr lang="en-US" sz="2800" smtClean="0"/>
              <a:t>.</a:t>
            </a:r>
            <a:endParaRPr lang="vi-VN" sz="2800" dirty="0"/>
          </a:p>
        </p:txBody>
      </p:sp>
      <p:sp>
        <p:nvSpPr>
          <p:cNvPr id="12" name="TextBox 11">
            <a:extLst>
              <a:ext uri="{FF2B5EF4-FFF2-40B4-BE49-F238E27FC236}">
                <a16:creationId xmlns:a16="http://schemas.microsoft.com/office/drawing/2014/main" id="{D8AF1902-487C-40D9-9C82-30F87340CC15}"/>
              </a:ext>
            </a:extLst>
          </p:cNvPr>
          <p:cNvSpPr txBox="1"/>
          <p:nvPr/>
        </p:nvSpPr>
        <p:spPr>
          <a:xfrm>
            <a:off x="3701668" y="330505"/>
            <a:ext cx="4201098" cy="584775"/>
          </a:xfrm>
          <a:prstGeom prst="rect">
            <a:avLst/>
          </a:prstGeom>
          <a:noFill/>
        </p:spPr>
        <p:txBody>
          <a:bodyPr wrap="square" rtlCol="0">
            <a:spAutoFit/>
          </a:bodyPr>
          <a:lstStyle/>
          <a:p>
            <a:r>
              <a:rPr lang="en-US" sz="3200" dirty="0" err="1">
                <a:solidFill>
                  <a:srgbClr val="FF0000"/>
                </a:solidFill>
              </a:rPr>
              <a:t>Đoạn</a:t>
            </a:r>
            <a:r>
              <a:rPr lang="en-US" sz="3200" dirty="0">
                <a:solidFill>
                  <a:srgbClr val="FF0000"/>
                </a:solidFill>
              </a:rPr>
              <a:t> </a:t>
            </a:r>
            <a:r>
              <a:rPr lang="en-US" sz="3200" dirty="0" err="1">
                <a:solidFill>
                  <a:srgbClr val="FF0000"/>
                </a:solidFill>
              </a:rPr>
              <a:t>văn</a:t>
            </a:r>
            <a:r>
              <a:rPr lang="en-US" sz="3200" dirty="0">
                <a:solidFill>
                  <a:srgbClr val="FF0000"/>
                </a:solidFill>
              </a:rPr>
              <a:t> </a:t>
            </a:r>
            <a:r>
              <a:rPr lang="en-US" sz="3200" dirty="0" err="1">
                <a:solidFill>
                  <a:srgbClr val="FF0000"/>
                </a:solidFill>
              </a:rPr>
              <a:t>tham</a:t>
            </a:r>
            <a:r>
              <a:rPr lang="en-US" sz="3200" dirty="0">
                <a:solidFill>
                  <a:srgbClr val="FF0000"/>
                </a:solidFill>
              </a:rPr>
              <a:t> </a:t>
            </a:r>
            <a:r>
              <a:rPr lang="en-US" sz="3200" dirty="0" err="1">
                <a:solidFill>
                  <a:srgbClr val="FF0000"/>
                </a:solidFill>
              </a:rPr>
              <a:t>khảo</a:t>
            </a:r>
            <a:endParaRPr lang="en-US" sz="3200" dirty="0">
              <a:solidFill>
                <a:srgbClr val="FF0000"/>
              </a:solidFill>
            </a:endParaRPr>
          </a:p>
        </p:txBody>
      </p:sp>
      <p:sp>
        <p:nvSpPr>
          <p:cNvPr id="13" name="TextBox 12">
            <a:extLst>
              <a:ext uri="{FF2B5EF4-FFF2-40B4-BE49-F238E27FC236}">
                <a16:creationId xmlns:a16="http://schemas.microsoft.com/office/drawing/2014/main" id="{7DB5D035-B5FD-402A-AF63-3701DC822560}"/>
              </a:ext>
            </a:extLst>
          </p:cNvPr>
          <p:cNvSpPr txBox="1"/>
          <p:nvPr/>
        </p:nvSpPr>
        <p:spPr>
          <a:xfrm>
            <a:off x="4219460" y="1288973"/>
            <a:ext cx="3404212" cy="584775"/>
          </a:xfrm>
          <a:prstGeom prst="rect">
            <a:avLst/>
          </a:prstGeom>
          <a:noFill/>
        </p:spPr>
        <p:txBody>
          <a:bodyPr wrap="square" rtlCol="0">
            <a:spAutoFit/>
          </a:bodyPr>
          <a:lstStyle/>
          <a:p>
            <a:r>
              <a:rPr lang="en-US" sz="3200" dirty="0" err="1">
                <a:solidFill>
                  <a:schemeClr val="accent5"/>
                </a:solidFill>
              </a:rPr>
              <a:t>Chiếc</a:t>
            </a:r>
            <a:r>
              <a:rPr lang="en-US" sz="3200" dirty="0">
                <a:solidFill>
                  <a:schemeClr val="accent5"/>
                </a:solidFill>
              </a:rPr>
              <a:t> </a:t>
            </a:r>
            <a:r>
              <a:rPr lang="en-US" sz="3200" dirty="0" err="1">
                <a:solidFill>
                  <a:schemeClr val="accent5"/>
                </a:solidFill>
              </a:rPr>
              <a:t>đèn</a:t>
            </a:r>
            <a:r>
              <a:rPr lang="en-US" sz="3200" dirty="0">
                <a:solidFill>
                  <a:schemeClr val="accent5"/>
                </a:solidFill>
              </a:rPr>
              <a:t> </a:t>
            </a:r>
            <a:r>
              <a:rPr lang="en-US" sz="3200" dirty="0" err="1">
                <a:solidFill>
                  <a:schemeClr val="accent5"/>
                </a:solidFill>
              </a:rPr>
              <a:t>bàn</a:t>
            </a:r>
            <a:endParaRPr lang="en-US" sz="3200" dirty="0">
              <a:solidFill>
                <a:schemeClr val="accent5"/>
              </a:solidFill>
            </a:endParaRPr>
          </a:p>
        </p:txBody>
      </p:sp>
    </p:spTree>
    <p:extLst>
      <p:ext uri="{BB962C8B-B14F-4D97-AF65-F5344CB8AC3E}">
        <p14:creationId xmlns:p14="http://schemas.microsoft.com/office/powerpoint/2010/main" val="2390811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232</Words>
  <Application>Microsoft Office PowerPoint</Application>
  <PresentationFormat>Widescreen</PresentationFormat>
  <Paragraphs>20</Paragraphs>
  <Slides>6</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vt:i4>
      </vt:variant>
    </vt:vector>
  </HeadingPairs>
  <TitlesOfParts>
    <vt:vector size="14" baseType="lpstr">
      <vt:lpstr>Arial</vt:lpstr>
      <vt:lpstr>Arial-Rounded</vt:lpstr>
      <vt:lpstr>Calibri</vt:lpstr>
      <vt:lpstr>等线</vt:lpstr>
      <vt:lpstr>黑体</vt:lpstr>
      <vt:lpstr>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44</cp:revision>
  <dcterms:created xsi:type="dcterms:W3CDTF">2021-07-20T01:55:21Z</dcterms:created>
  <dcterms:modified xsi:type="dcterms:W3CDTF">2022-04-02T03:51:46Z</dcterms:modified>
</cp:coreProperties>
</file>