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306" r:id="rId4"/>
    <p:sldId id="257" r:id="rId5"/>
    <p:sldId id="265" r:id="rId6"/>
    <p:sldId id="263" r:id="rId7"/>
    <p:sldId id="260" r:id="rId8"/>
    <p:sldId id="308" r:id="rId9"/>
    <p:sldId id="309" r:id="rId10"/>
    <p:sldId id="310" r:id="rId11"/>
    <p:sldId id="311" r:id="rId12"/>
    <p:sldId id="312" r:id="rId13"/>
    <p:sldId id="314" r:id="rId14"/>
    <p:sldId id="313" r:id="rId15"/>
    <p:sldId id="315" r:id="rId16"/>
    <p:sldId id="316" r:id="rId17"/>
    <p:sldId id="328" r:id="rId18"/>
    <p:sldId id="266" r:id="rId19"/>
  </p:sldIdLst>
  <p:sldSz cx="18288000" cy="10287000"/>
  <p:notesSz cx="6858000" cy="9144000"/>
  <p:embeddedFontLst>
    <p:embeddedFont>
      <p:font typeface="Amatic SC" panose="020B0604020202020204" charset="-79"/>
      <p:regular r:id="rId21"/>
      <p:bold r:id="rId22"/>
    </p:embeddedFont>
    <p:embeddedFont>
      <p:font typeface="Didact Gothic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E2A7DE-3CDE-4FC2-9E2C-C064738AB7B1}">
          <p14:sldIdLst>
            <p14:sldId id="256"/>
            <p14:sldId id="306"/>
            <p14:sldId id="257"/>
            <p14:sldId id="265"/>
            <p14:sldId id="263"/>
            <p14:sldId id="260"/>
            <p14:sldId id="308"/>
            <p14:sldId id="309"/>
            <p14:sldId id="310"/>
            <p14:sldId id="311"/>
            <p14:sldId id="312"/>
            <p14:sldId id="314"/>
            <p14:sldId id="313"/>
            <p14:sldId id="315"/>
            <p14:sldId id="316"/>
            <p14:sldId id="328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D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FD2D7-CFC9-4C2C-9138-DC90EC1B1C1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BA89-3291-4E94-A313-BBC42FA1A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1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75f449325_7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75f449325_7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4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1440100" y="2601600"/>
            <a:ext cx="15407400" cy="6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596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2400"/>
            </a:lvl1pPr>
            <a:lvl2pPr marL="1828800" lvl="1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2743200" lvl="2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3657600" lvl="3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4572000" lvl="4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5486400" lvl="5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6400800" lvl="6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7315200" lvl="7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8229600" lvl="8" indent="-5969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3585000" y="1043150"/>
            <a:ext cx="111180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22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428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0.svg"/><Relationship Id="rId7" Type="http://schemas.openxmlformats.org/officeDocument/2006/relationships/image" Target="../media/image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2.svg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6.svg"/><Relationship Id="rId3" Type="http://schemas.openxmlformats.org/officeDocument/2006/relationships/image" Target="../media/image60.svg"/><Relationship Id="rId7" Type="http://schemas.openxmlformats.org/officeDocument/2006/relationships/image" Target="../media/image19.png"/><Relationship Id="rId12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4.svg"/><Relationship Id="rId5" Type="http://schemas.openxmlformats.org/officeDocument/2006/relationships/image" Target="../media/image6.png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0.svg"/><Relationship Id="rId7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6.svg"/><Relationship Id="rId5" Type="http://schemas.openxmlformats.org/officeDocument/2006/relationships/image" Target="../media/image6.png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0.svg"/><Relationship Id="rId7" Type="http://schemas.openxmlformats.org/officeDocument/2006/relationships/image" Target="../media/image1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8.svg"/><Relationship Id="rId5" Type="http://schemas.openxmlformats.org/officeDocument/2006/relationships/image" Target="../media/image6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4.png"/><Relationship Id="rId5" Type="http://schemas.openxmlformats.org/officeDocument/2006/relationships/image" Target="../media/image19.png"/><Relationship Id="rId10" Type="http://schemas.openxmlformats.org/officeDocument/2006/relationships/image" Target="../media/image53.png"/><Relationship Id="rId4" Type="http://schemas.openxmlformats.org/officeDocument/2006/relationships/image" Target="../media/image18.png"/><Relationship Id="rId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3.svg"/><Relationship Id="rId7" Type="http://schemas.openxmlformats.org/officeDocument/2006/relationships/image" Target="../media/image1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5.svg"/><Relationship Id="rId5" Type="http://schemas.openxmlformats.org/officeDocument/2006/relationships/image" Target="../media/image6.pn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0.svg"/><Relationship Id="rId7" Type="http://schemas.openxmlformats.org/officeDocument/2006/relationships/image" Target="../media/image1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2.svg"/><Relationship Id="rId5" Type="http://schemas.openxmlformats.org/officeDocument/2006/relationships/image" Target="../media/image6.pn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0.png"/><Relationship Id="rId5" Type="http://schemas.openxmlformats.org/officeDocument/2006/relationships/image" Target="../media/image6.png"/><Relationship Id="rId15" Type="http://schemas.openxmlformats.org/officeDocument/2006/relationships/image" Target="../media/image32.sv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sv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41.sv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2.sv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0.svg"/><Relationship Id="rId5" Type="http://schemas.openxmlformats.org/officeDocument/2006/relationships/image" Target="../media/image19.png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6.svg"/><Relationship Id="rId7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58.svg"/><Relationship Id="rId10" Type="http://schemas.openxmlformats.org/officeDocument/2006/relationships/image" Target="../media/image20.png"/><Relationship Id="rId4" Type="http://schemas.openxmlformats.org/officeDocument/2006/relationships/image" Target="../media/image4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300" y="495300"/>
            <a:ext cx="15750431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843346" y="2836299"/>
            <a:ext cx="13986507" cy="3181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13200"/>
              </a:lnSpc>
            </a:pPr>
            <a:r>
              <a:rPr lang="en-US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LẠI VỚI TIẾT HỌC MỚI!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82"/>
          <a:stretch>
            <a:fillRect/>
          </a:stretch>
        </p:blipFill>
        <p:spPr>
          <a:xfrm>
            <a:off x="0" y="4980782"/>
            <a:ext cx="3392053" cy="49198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43927" t="50000"/>
          <a:stretch>
            <a:fillRect/>
          </a:stretch>
        </p:blipFill>
        <p:spPr>
          <a:xfrm>
            <a:off x="16324362" y="9399708"/>
            <a:ext cx="1963638" cy="6303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5327">
            <a:off x="15228379" y="6797248"/>
            <a:ext cx="2177121" cy="30307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7982" y="8627952"/>
            <a:ext cx="1726995" cy="14021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2052"/>
          <a:stretch>
            <a:fillRect/>
          </a:stretch>
        </p:blipFill>
        <p:spPr>
          <a:xfrm>
            <a:off x="13815418" y="685800"/>
            <a:ext cx="4501157" cy="26165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724890" y="839690"/>
            <a:ext cx="3320094" cy="1157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18EB3F-3986-6987-69BC-C1C16B1DE5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3253" y="6655645"/>
            <a:ext cx="10610070" cy="30592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0362" y="1566194"/>
            <a:ext cx="8123275" cy="54913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3" y="3283410"/>
            <a:ext cx="755991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Khổ thơ 1 gợi lại kỉ niệm gì về ngưỡng cửa?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3DEC1651-C96A-D872-171B-45904A0697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173156" y="5407081"/>
            <a:ext cx="4704890" cy="49195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8915318" y="3687594"/>
            <a:ext cx="7853812" cy="418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ợi lại những kỉ niệm quen thuộc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4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0362" y="1566194"/>
            <a:ext cx="8123275" cy="54913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3" y="2712612"/>
            <a:ext cx="7559911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Những hình ảnh nào trong bài thơ nói lên nỗi vất vả của bố mẹ?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9098973" y="2712612"/>
            <a:ext cx="7853812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Hình ảnh bố mẹ lúc nào cũng tất bật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ình ảnh đêm khuya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99F3AE75-B361-9BFA-D088-739FEED06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343495" y="6142182"/>
            <a:ext cx="4629873" cy="41148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A5E46DAA-ED06-692D-D918-FC9A52A0FE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440966" y="6730925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1506" y="1857340"/>
            <a:ext cx="8763000" cy="655518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4" y="3292124"/>
            <a:ext cx="7559911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Hình ảnh nào trong bài thơ thể hiện niềm vui bạn bè gần với ngưỡng cửa?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9277350" y="3465814"/>
            <a:ext cx="7853812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Hình ảnh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“Nơi bạn bè chạy tới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Thường lúc nào cũng vui”.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A5E46DAA-ED06-692D-D918-FC9A52A0F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440966" y="6730925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4350" y="2010581"/>
            <a:ext cx="8763000" cy="469931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4" y="3140144"/>
            <a:ext cx="755991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Bạn hiểu “con đường xa tắp” ở khổ thơ 3 là gì?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11194432" y="2776523"/>
            <a:ext cx="6518749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FE9B3E-E5B2-6EEE-E56A-9B5D6CA9B233}"/>
              </a:ext>
            </a:extLst>
          </p:cNvPr>
          <p:cNvSpPr txBox="1"/>
          <p:nvPr/>
        </p:nvSpPr>
        <p:spPr>
          <a:xfrm>
            <a:off x="11229068" y="4759729"/>
            <a:ext cx="7460965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A9B69-A8ED-0BE8-4AD7-85DA1E8B25FF}"/>
              </a:ext>
            </a:extLst>
          </p:cNvPr>
          <p:cNvSpPr txBox="1"/>
          <p:nvPr/>
        </p:nvSpPr>
        <p:spPr>
          <a:xfrm>
            <a:off x="11242923" y="6441415"/>
            <a:ext cx="669876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8DFD81-053D-35F4-339C-D9C2B0F38E49}"/>
              </a:ext>
            </a:extLst>
          </p:cNvPr>
          <p:cNvSpPr/>
          <p:nvPr/>
        </p:nvSpPr>
        <p:spPr>
          <a:xfrm>
            <a:off x="9634084" y="2982733"/>
            <a:ext cx="1238250" cy="1002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4CCBEE-8691-2676-9B22-63A93D1DDB2E}"/>
              </a:ext>
            </a:extLst>
          </p:cNvPr>
          <p:cNvSpPr/>
          <p:nvPr/>
        </p:nvSpPr>
        <p:spPr>
          <a:xfrm>
            <a:off x="9616766" y="4830438"/>
            <a:ext cx="1238250" cy="1002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723FFB-65BC-46B4-FD2C-C9B177657396}"/>
              </a:ext>
            </a:extLst>
          </p:cNvPr>
          <p:cNvSpPr/>
          <p:nvPr/>
        </p:nvSpPr>
        <p:spPr>
          <a:xfrm>
            <a:off x="9641011" y="6556167"/>
            <a:ext cx="1238250" cy="1002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02EDC14D-144E-C053-9F61-4C2B51EF90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67095" y="5674054"/>
            <a:ext cx="522514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63383" y="8745498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2021966" y="1810756"/>
            <a:ext cx="14676556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Tìm từ ngữ có nghĩa giống các từ ngữ dưới đây: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7F4D32A-5CA4-4161-6C68-38D146CD3C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8930" y="3504052"/>
            <a:ext cx="3757986" cy="2752725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A1DD96B-21BB-DFFB-6245-DE3EC66008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16072" y="3532764"/>
            <a:ext cx="4010891" cy="2937978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EB1AD6DE-E15C-8BD8-1318-0D7ECA8586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163216" y="3604666"/>
            <a:ext cx="4853570" cy="29379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87741B-3205-6AB4-09EE-C7E7A41C2551}"/>
              </a:ext>
            </a:extLst>
          </p:cNvPr>
          <p:cNvSpPr txBox="1"/>
          <p:nvPr/>
        </p:nvSpPr>
        <p:spPr>
          <a:xfrm>
            <a:off x="2514063" y="4182816"/>
            <a:ext cx="2209800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Soi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6A2BC4-9F24-1AC5-D1F0-88275F0B4DA3}"/>
              </a:ext>
            </a:extLst>
          </p:cNvPr>
          <p:cNvSpPr txBox="1"/>
          <p:nvPr/>
        </p:nvSpPr>
        <p:spPr>
          <a:xfrm>
            <a:off x="12643619" y="4563745"/>
            <a:ext cx="4964553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Thời tấm bé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8E6B56-58CB-3714-81D3-1A0BDF99321B}"/>
              </a:ext>
            </a:extLst>
          </p:cNvPr>
          <p:cNvSpPr txBox="1"/>
          <p:nvPr/>
        </p:nvSpPr>
        <p:spPr>
          <a:xfrm>
            <a:off x="7702872" y="4452787"/>
            <a:ext cx="2209800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Xa tắp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28247-11E2-67D1-8E75-CC3AFADE7A65}"/>
              </a:ext>
            </a:extLst>
          </p:cNvPr>
          <p:cNvSpPr txBox="1"/>
          <p:nvPr/>
        </p:nvSpPr>
        <p:spPr>
          <a:xfrm>
            <a:off x="1555334" y="6398256"/>
            <a:ext cx="375798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Rọi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DE6FDF8-38FB-4F2D-45F5-C0051AA8C5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91092" y="6891809"/>
            <a:ext cx="1614872" cy="1120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3C71C7-5156-AA66-EB42-796BAE44E2C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5685758" y="7064169"/>
            <a:ext cx="1614872" cy="11201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C390B1-F2BA-6881-2B37-1EAFAE7C5C7D}"/>
              </a:ext>
            </a:extLst>
          </p:cNvPr>
          <p:cNvSpPr txBox="1"/>
          <p:nvPr/>
        </p:nvSpPr>
        <p:spPr>
          <a:xfrm>
            <a:off x="7265196" y="6495217"/>
            <a:ext cx="375798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899F42F-3FAF-1DF7-5445-78A08B2823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11221686" y="7076832"/>
            <a:ext cx="1614872" cy="11201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0609EE6-28A3-C644-4B7E-B84D88AA12EF}"/>
              </a:ext>
            </a:extLst>
          </p:cNvPr>
          <p:cNvSpPr txBox="1"/>
          <p:nvPr/>
        </p:nvSpPr>
        <p:spPr>
          <a:xfrm>
            <a:off x="13218473" y="6586022"/>
            <a:ext cx="375798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ấu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Thuở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>
            <a:extLst>
              <a:ext uri="{FF2B5EF4-FFF2-40B4-BE49-F238E27FC236}">
                <a16:creationId xmlns:a16="http://schemas.microsoft.com/office/drawing/2014/main" id="{9C41035F-F873-CE50-A8F1-427C8F460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37162" y="2364873"/>
            <a:ext cx="8697522" cy="6370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63383" y="8745498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1447800" y="1260981"/>
            <a:ext cx="1565643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Đặt câu với mỗi từ em vừa tìm được ở bài tập 1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EAC2721-C087-58DA-A903-B4E5C546E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89222" y="2597840"/>
            <a:ext cx="7021122" cy="6283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748EAF-957D-0C51-FB52-5EF0DCA9D347}"/>
              </a:ext>
            </a:extLst>
          </p:cNvPr>
          <p:cNvSpPr txBox="1"/>
          <p:nvPr/>
        </p:nvSpPr>
        <p:spPr>
          <a:xfrm>
            <a:off x="9314883" y="3831384"/>
            <a:ext cx="7286774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Thuở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3030200" y="6819900"/>
            <a:ext cx="25865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5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81C7CD34-EE3A-6C76-95E5-5308DA96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12749" y="7139629"/>
            <a:ext cx="8674185" cy="25046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EE1A67-8322-9B50-8F55-F2DE1B809BC3}"/>
              </a:ext>
            </a:extLst>
          </p:cNvPr>
          <p:cNvSpPr txBox="1"/>
          <p:nvPr/>
        </p:nvSpPr>
        <p:spPr>
          <a:xfrm>
            <a:off x="4800600" y="797396"/>
            <a:ext cx="9298485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727BFF14-2BCD-F7FB-B3C6-50689B62D2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66800" y="2636586"/>
            <a:ext cx="7467600" cy="501382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56328A2-73C2-0220-7559-1679BA38F8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84580">
            <a:off x="9690093" y="2636586"/>
            <a:ext cx="7467600" cy="50138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7DC677-F925-3AD2-104A-BC0F718B7A2F}"/>
              </a:ext>
            </a:extLst>
          </p:cNvPr>
          <p:cNvSpPr txBox="1"/>
          <p:nvPr/>
        </p:nvSpPr>
        <p:spPr>
          <a:xfrm>
            <a:off x="2057400" y="3574476"/>
            <a:ext cx="5852326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lại nội dung của bài học ngày hôm nay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4AC9CE-AC3F-0508-DB3B-947BA1FB72C5}"/>
              </a:ext>
            </a:extLst>
          </p:cNvPr>
          <p:cNvSpPr txBox="1"/>
          <p:nvPr/>
        </p:nvSpPr>
        <p:spPr>
          <a:xfrm>
            <a:off x="10712594" y="3558718"/>
            <a:ext cx="5852326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cho bài mới Bài đọc 2: Cha sẽ luôn ở bên con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60" y="350575"/>
            <a:ext cx="3756389" cy="1920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45753" y="3327938"/>
            <a:ext cx="1208752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538348" y="2271029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ctrTitle"/>
          </p:nvPr>
        </p:nvSpPr>
        <p:spPr>
          <a:xfrm>
            <a:off x="3959424" y="0"/>
            <a:ext cx="11118000" cy="1159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5000">
                <a:solidFill>
                  <a:schemeClr val="accent6"/>
                </a:solidFill>
                <a:latin typeface="+mj-lt"/>
              </a:rPr>
              <a:t>TRÒ CHƠI Ô CHỮ</a:t>
            </a:r>
            <a:endParaRPr sz="5000" dirty="0">
              <a:latin typeface="+mj-lt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9E2230D-E0FA-FF9B-43C5-F588421055F6}"/>
              </a:ext>
            </a:extLst>
          </p:cNvPr>
          <p:cNvGrpSpPr/>
          <p:nvPr/>
        </p:nvGrpSpPr>
        <p:grpSpPr>
          <a:xfrm>
            <a:off x="4067442" y="1501654"/>
            <a:ext cx="5476156" cy="864096"/>
            <a:chOff x="1691680" y="1259545"/>
            <a:chExt cx="2738078" cy="432048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511DB2A-27D8-ADDC-91FB-31C72E431E3A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74298CB-1AF2-85BC-0DF4-1D648EC3AF8F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A831A74-E0B9-1494-1510-6C2E740DB968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5DC0B983-0A87-F8A9-D606-EA1109580CC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Â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501B873-8D7C-2F18-33F7-F5DA0CD0CA4C}"/>
              </a:ext>
            </a:extLst>
          </p:cNvPr>
          <p:cNvGrpSpPr/>
          <p:nvPr/>
        </p:nvGrpSpPr>
        <p:grpSpPr>
          <a:xfrm>
            <a:off x="6885504" y="3514352"/>
            <a:ext cx="4069836" cy="864096"/>
            <a:chOff x="1691680" y="1259545"/>
            <a:chExt cx="2034918" cy="432048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925F1B2-DEFE-E463-53F5-50AF9606F060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T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CAD4F94-95DF-F566-5FAF-DF40B507FAE1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Y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51A791CD-63C8-5FB6-988D-D48727AED31E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A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2D814D-1A5A-C300-D7FB-9A70A936EB7E}"/>
              </a:ext>
            </a:extLst>
          </p:cNvPr>
          <p:cNvGrpSpPr/>
          <p:nvPr/>
        </p:nvGrpSpPr>
        <p:grpSpPr>
          <a:xfrm>
            <a:off x="5479184" y="2547040"/>
            <a:ext cx="4069836" cy="864096"/>
            <a:chOff x="1691680" y="1259545"/>
            <a:chExt cx="2034918" cy="432048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537A80D-DE03-38AC-F875-0EED2B8FFBE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3D90685-A76C-7B9A-383C-4D07A13B6862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B511F9E5-B7DE-E0BC-827A-FE4A252EA3E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Ú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E4368A8-677F-D50C-974F-EBFB0078E04D}"/>
              </a:ext>
            </a:extLst>
          </p:cNvPr>
          <p:cNvGrpSpPr/>
          <p:nvPr/>
        </p:nvGrpSpPr>
        <p:grpSpPr>
          <a:xfrm>
            <a:off x="8252876" y="4499486"/>
            <a:ext cx="4069836" cy="864096"/>
            <a:chOff x="1691680" y="1259545"/>
            <a:chExt cx="2034918" cy="4320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020C35E-1B69-7D0A-5383-3A4687D89F6E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2646A2F-EB0D-8605-9CEB-5EF7F8E9D6E4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9F1015B-77D4-6642-AD4B-D324C869E2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C5CB249-C6A1-43FE-D8C4-2AECAA7643A2}"/>
              </a:ext>
            </a:extLst>
          </p:cNvPr>
          <p:cNvGrpSpPr/>
          <p:nvPr/>
        </p:nvGrpSpPr>
        <p:grpSpPr>
          <a:xfrm>
            <a:off x="8252876" y="6473514"/>
            <a:ext cx="6882476" cy="864096"/>
            <a:chOff x="1691680" y="1259545"/>
            <a:chExt cx="3441238" cy="432048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29CEB55-B76B-492C-E420-51D30E63A5DC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D8F9E032-2537-9D62-CCBD-06085CCF930D}"/>
                </a:ext>
              </a:extLst>
            </p:cNvPr>
            <p:cNvSpPr/>
            <p:nvPr/>
          </p:nvSpPr>
          <p:spPr>
            <a:xfrm>
              <a:off x="448484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C122420-3BB3-8264-108C-75C0DCB7DE53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U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98F11A33-2E26-E5E5-DD26-142D5EE8025B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Ờ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4D2D0B87-BBF4-3C9F-16B4-CFED062733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3124E8D-0DED-8AE6-4850-E87B73DD3F4B}"/>
              </a:ext>
            </a:extLst>
          </p:cNvPr>
          <p:cNvGrpSpPr/>
          <p:nvPr/>
        </p:nvGrpSpPr>
        <p:grpSpPr>
          <a:xfrm>
            <a:off x="6846556" y="7454720"/>
            <a:ext cx="4069836" cy="864096"/>
            <a:chOff x="1691680" y="1259545"/>
            <a:chExt cx="2034918" cy="432048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69F5C97-3629-5AB3-F179-73F05DF5B3F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A49DE10-A6BD-0702-6B19-61566DDDDA72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À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AFD4D35-C2F4-942B-7C68-8BA8762BA8E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H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64E02C4-4BF9-BBE1-CBAF-CFBA9E828B17}"/>
              </a:ext>
            </a:extLst>
          </p:cNvPr>
          <p:cNvGrpSpPr/>
          <p:nvPr/>
        </p:nvGrpSpPr>
        <p:grpSpPr>
          <a:xfrm>
            <a:off x="6885504" y="5492308"/>
            <a:ext cx="2663516" cy="864096"/>
            <a:chOff x="1691680" y="1259545"/>
            <a:chExt cx="1331758" cy="432048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EEFDBB31-AE3F-9ABD-737E-9316DFB6DDCB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V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7B81105-61D9-8130-76DA-EC40DCFCFD02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Ì</a:t>
              </a:r>
            </a:p>
          </p:txBody>
        </p: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892FA901-28F1-CBFF-F556-4877063EE0B6}"/>
              </a:ext>
            </a:extLst>
          </p:cNvPr>
          <p:cNvSpPr txBox="1"/>
          <p:nvPr/>
        </p:nvSpPr>
        <p:spPr>
          <a:xfrm>
            <a:off x="2819216" y="143139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E4C3F7B-D560-833B-F3C4-15C3AADF8FD6}"/>
              </a:ext>
            </a:extLst>
          </p:cNvPr>
          <p:cNvSpPr txBox="1"/>
          <p:nvPr/>
        </p:nvSpPr>
        <p:spPr>
          <a:xfrm>
            <a:off x="4131180" y="243085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2FF39A3-29CA-D5E3-CA3F-C029D64B4465}"/>
              </a:ext>
            </a:extLst>
          </p:cNvPr>
          <p:cNvSpPr txBox="1"/>
          <p:nvPr/>
        </p:nvSpPr>
        <p:spPr>
          <a:xfrm>
            <a:off x="5481178" y="3411136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7623C0E-8D57-716F-F323-0EE04BB8A69E}"/>
              </a:ext>
            </a:extLst>
          </p:cNvPr>
          <p:cNvSpPr txBox="1"/>
          <p:nvPr/>
        </p:nvSpPr>
        <p:spPr>
          <a:xfrm>
            <a:off x="7145044" y="4405804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C016D88-DACA-C47F-8D0A-6923024BDAE2}"/>
              </a:ext>
            </a:extLst>
          </p:cNvPr>
          <p:cNvSpPr txBox="1"/>
          <p:nvPr/>
        </p:nvSpPr>
        <p:spPr>
          <a:xfrm flipH="1">
            <a:off x="5791684" y="5373116"/>
            <a:ext cx="16170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725D5767-D16F-D5FB-9924-212B12BED15D}"/>
              </a:ext>
            </a:extLst>
          </p:cNvPr>
          <p:cNvSpPr txBox="1"/>
          <p:nvPr/>
        </p:nvSpPr>
        <p:spPr>
          <a:xfrm>
            <a:off x="6980926" y="6428508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A2FE0F8-D840-EF8D-46A7-29DF2D305646}"/>
              </a:ext>
            </a:extLst>
          </p:cNvPr>
          <p:cNvSpPr txBox="1"/>
          <p:nvPr/>
        </p:nvSpPr>
        <p:spPr>
          <a:xfrm>
            <a:off x="5800810" y="746739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pic>
        <p:nvPicPr>
          <p:cNvPr id="192" name="Picture 3">
            <a:extLst>
              <a:ext uri="{FF2B5EF4-FFF2-40B4-BE49-F238E27FC236}">
                <a16:creationId xmlns:a16="http://schemas.microsoft.com/office/drawing/2014/main" id="{1831D764-2569-1436-ECBA-1DCB0873E3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78685" y="-23881"/>
            <a:ext cx="2757602" cy="42154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C76D5B-FCB9-5CCB-0700-A0D252EB0729}"/>
              </a:ext>
            </a:extLst>
          </p:cNvPr>
          <p:cNvGrpSpPr/>
          <p:nvPr/>
        </p:nvGrpSpPr>
        <p:grpSpPr>
          <a:xfrm>
            <a:off x="3308888" y="8543561"/>
            <a:ext cx="12558160" cy="1465270"/>
            <a:chOff x="1654444" y="4324671"/>
            <a:chExt cx="6279080" cy="73263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18ACB0C-CD5D-3533-99C2-0F68735AA940}"/>
                </a:ext>
              </a:extLst>
            </p:cNvPr>
            <p:cNvSpPr/>
            <p:nvPr/>
          </p:nvSpPr>
          <p:spPr>
            <a:xfrm>
              <a:off x="1654444" y="4324671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1. Chị ngã em 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40F41-63C1-6992-34A0-1C872254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5250" y="4487109"/>
              <a:ext cx="472212" cy="47221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65CFE-D8D0-8FEB-033D-58185EB4193E}"/>
              </a:ext>
            </a:extLst>
          </p:cNvPr>
          <p:cNvGrpSpPr/>
          <p:nvPr/>
        </p:nvGrpSpPr>
        <p:grpSpPr>
          <a:xfrm>
            <a:off x="3230992" y="8537623"/>
            <a:ext cx="12558160" cy="1465270"/>
            <a:chOff x="1733771" y="4565337"/>
            <a:chExt cx="6279080" cy="732635"/>
          </a:xfrm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55527DE7-75F4-651B-490F-1A11E554022E}"/>
                </a:ext>
              </a:extLst>
            </p:cNvPr>
            <p:cNvSpPr/>
            <p:nvPr/>
          </p:nvSpPr>
          <p:spPr>
            <a:xfrm>
              <a:off x="1733771" y="456533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2. Công cha như       ngất trời</a:t>
              </a:r>
            </a:p>
          </p:txBody>
        </p:sp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72E8B164-0A00-3917-E0D9-AC19F2E7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2090" y="4703999"/>
              <a:ext cx="472212" cy="472212"/>
            </a:xfrm>
            <a:prstGeom prst="rect">
              <a:avLst/>
            </a:prstGeom>
          </p:spPr>
        </p:pic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0348CB8D-4978-05FD-5937-556F4507CD18}"/>
              </a:ext>
            </a:extLst>
          </p:cNvPr>
          <p:cNvGrpSpPr/>
          <p:nvPr/>
        </p:nvGrpSpPr>
        <p:grpSpPr>
          <a:xfrm>
            <a:off x="3230992" y="8489595"/>
            <a:ext cx="12558160" cy="1465270"/>
            <a:chOff x="-338939" y="4752427"/>
            <a:chExt cx="6279080" cy="732635"/>
          </a:xfrm>
        </p:grpSpPr>
        <p:sp>
          <p:nvSpPr>
            <p:cNvPr id="256" name="Rectangle: Rounded Corners 255">
              <a:extLst>
                <a:ext uri="{FF2B5EF4-FFF2-40B4-BE49-F238E27FC236}">
                  <a16:creationId xmlns:a16="http://schemas.microsoft.com/office/drawing/2014/main" id="{CB46B3E9-6B56-FCBE-7F98-E451177F4F3C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3. Anh em như thể chân </a:t>
              </a:r>
            </a:p>
          </p:txBody>
        </p:sp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8DC6501A-FDA1-1241-E5EF-7A21BA9A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5776" y="4890902"/>
              <a:ext cx="472212" cy="472212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D3CC92AF-6102-1C72-8CDF-EABDC7EB868D}"/>
              </a:ext>
            </a:extLst>
          </p:cNvPr>
          <p:cNvGrpSpPr/>
          <p:nvPr/>
        </p:nvGrpSpPr>
        <p:grpSpPr>
          <a:xfrm>
            <a:off x="3230992" y="8478635"/>
            <a:ext cx="12558160" cy="1465270"/>
            <a:chOff x="-338939" y="4752427"/>
            <a:chExt cx="6279080" cy="732635"/>
          </a:xfrm>
        </p:grpSpPr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21CE59ED-0F63-869D-FCC7-6E9B4869E846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4. Không ngoan đối         người ngoài</a:t>
              </a:r>
            </a:p>
          </p:txBody>
        </p:sp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id="{4E2604B3-8303-E295-6BAF-67C41C78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8701" y="4935822"/>
              <a:ext cx="472212" cy="472212"/>
            </a:xfrm>
            <a:prstGeom prst="rect">
              <a:avLst/>
            </a:prstGeom>
          </p:spPr>
        </p:pic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3F4C429E-3AD8-2BAD-BAA2-D19F72440F8E}"/>
              </a:ext>
            </a:extLst>
          </p:cNvPr>
          <p:cNvGrpSpPr/>
          <p:nvPr/>
        </p:nvGrpSpPr>
        <p:grpSpPr>
          <a:xfrm>
            <a:off x="3264518" y="8491839"/>
            <a:ext cx="12558160" cy="1465270"/>
            <a:chOff x="-338939" y="4752427"/>
            <a:chExt cx="6279080" cy="732635"/>
          </a:xfrm>
        </p:grpSpPr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id="{87107E2B-66A8-897F-6613-46107C2FEFE5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5. Đố ai đếm được        sao</a:t>
              </a:r>
            </a:p>
          </p:txBody>
        </p:sp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5C3CBE89-0B52-068F-BF12-B2638DBA3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562" y="4879238"/>
              <a:ext cx="472212" cy="472212"/>
            </a:xfrm>
            <a:prstGeom prst="rect">
              <a:avLst/>
            </a:prstGeom>
          </p:spPr>
        </p:pic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3F101401-80E9-7E55-BA56-0598394510CD}"/>
              </a:ext>
            </a:extLst>
          </p:cNvPr>
          <p:cNvGrpSpPr/>
          <p:nvPr/>
        </p:nvGrpSpPr>
        <p:grpSpPr>
          <a:xfrm>
            <a:off x="3255274" y="8483957"/>
            <a:ext cx="12558160" cy="1465270"/>
            <a:chOff x="-260027" y="4752699"/>
            <a:chExt cx="6279080" cy="732635"/>
          </a:xfrm>
        </p:grpSpPr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id="{A151EF1A-2D6D-45F4-98E7-BC7D7445DD75}"/>
                </a:ext>
              </a:extLst>
            </p:cNvPr>
            <p:cNvSpPr/>
            <p:nvPr/>
          </p:nvSpPr>
          <p:spPr>
            <a:xfrm>
              <a:off x="-260027" y="4752699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6. Con        có tổ, có tông</a:t>
              </a:r>
            </a:p>
          </p:txBody>
        </p:sp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id="{16CF66B0-B27C-6770-C9D8-E2DC7A2CE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0485" y="4919567"/>
              <a:ext cx="472212" cy="472212"/>
            </a:xfrm>
            <a:prstGeom prst="rect">
              <a:avLst/>
            </a:prstGeom>
          </p:spPr>
        </p:pic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8117B9D4-B428-22D0-6CF4-E69804271E81}"/>
              </a:ext>
            </a:extLst>
          </p:cNvPr>
          <p:cNvGrpSpPr/>
          <p:nvPr/>
        </p:nvGrpSpPr>
        <p:grpSpPr>
          <a:xfrm>
            <a:off x="3230992" y="8506121"/>
            <a:ext cx="12558160" cy="1465270"/>
            <a:chOff x="-338939" y="4752427"/>
            <a:chExt cx="6279080" cy="732635"/>
          </a:xfrm>
        </p:grpSpPr>
        <p:sp>
          <p:nvSpPr>
            <p:cNvPr id="274" name="Rectangle: Rounded Corners 273">
              <a:extLst>
                <a:ext uri="{FF2B5EF4-FFF2-40B4-BE49-F238E27FC236}">
                  <a16:creationId xmlns:a16="http://schemas.microsoft.com/office/drawing/2014/main" id="{D2180564-0389-1753-B4FC-1A485268905F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7. Anh em thuận hòa là        có phúc</a:t>
              </a:r>
            </a:p>
          </p:txBody>
        </p:sp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id="{3563442F-0D8E-D1DD-7C71-283B0B44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324" y="4892637"/>
              <a:ext cx="472212" cy="472212"/>
            </a:xfrm>
            <a:prstGeom prst="rect">
              <a:avLst/>
            </a:prstGeom>
          </p:spPr>
        </p:pic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EAEF3597-2189-2199-D1FA-6E3F72BA1171}"/>
              </a:ext>
            </a:extLst>
          </p:cNvPr>
          <p:cNvGrpSpPr/>
          <p:nvPr/>
        </p:nvGrpSpPr>
        <p:grpSpPr>
          <a:xfrm>
            <a:off x="4067442" y="1509914"/>
            <a:ext cx="5476156" cy="864096"/>
            <a:chOff x="1691680" y="1259545"/>
            <a:chExt cx="2738078" cy="432048"/>
          </a:xfrm>
        </p:grpSpPr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71BE923-3BCB-9812-237D-5DA4E498A75F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0BFA80B1-ABED-6C57-81E2-382BCD7C56F0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A27A338A-BAF4-0995-DBB9-E34BFBF4B1DD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0399D0E-06C8-DF14-56EB-D85243C60376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9D93951B-CDFB-EF63-9B75-72CA919DC6BE}"/>
              </a:ext>
            </a:extLst>
          </p:cNvPr>
          <p:cNvGrpSpPr/>
          <p:nvPr/>
        </p:nvGrpSpPr>
        <p:grpSpPr>
          <a:xfrm>
            <a:off x="6885504" y="3522612"/>
            <a:ext cx="4069836" cy="864096"/>
            <a:chOff x="1691680" y="1259545"/>
            <a:chExt cx="2034918" cy="432048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955A08B9-AFAE-BDD8-8375-B2E000803A80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C59A27B6-FC53-6CBE-B41F-035D16D402F0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69D4A49B-6455-48AF-97C4-977306D17A5A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20835C6E-5D6F-EF13-3BCD-79722F38306E}"/>
              </a:ext>
            </a:extLst>
          </p:cNvPr>
          <p:cNvGrpSpPr/>
          <p:nvPr/>
        </p:nvGrpSpPr>
        <p:grpSpPr>
          <a:xfrm>
            <a:off x="5479184" y="2555300"/>
            <a:ext cx="4069836" cy="864096"/>
            <a:chOff x="1691680" y="1259545"/>
            <a:chExt cx="2034918" cy="432048"/>
          </a:xfrm>
        </p:grpSpPr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288F62C0-5D05-1ED8-CECC-154F2969099B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C20064EF-0A83-30C0-18F4-2F83DAD3EC43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5D458F9C-D858-205C-10B0-8A23B5510698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18814A66-5E4C-73FA-D41C-706C275F8900}"/>
              </a:ext>
            </a:extLst>
          </p:cNvPr>
          <p:cNvGrpSpPr/>
          <p:nvPr/>
        </p:nvGrpSpPr>
        <p:grpSpPr>
          <a:xfrm>
            <a:off x="8252876" y="4507746"/>
            <a:ext cx="4069836" cy="864096"/>
            <a:chOff x="1691680" y="1259545"/>
            <a:chExt cx="2034918" cy="432048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E06E38D3-2F28-9E5B-BC61-EDDBE010952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E3C78DD-8EAC-0159-5B47-B9EDF7EFE63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EF61F262-2089-2B62-80BF-04AA7C3DBF74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307BB28A-1838-D385-B6A7-599E0870823D}"/>
              </a:ext>
            </a:extLst>
          </p:cNvPr>
          <p:cNvGrpSpPr/>
          <p:nvPr/>
        </p:nvGrpSpPr>
        <p:grpSpPr>
          <a:xfrm>
            <a:off x="8252876" y="6481774"/>
            <a:ext cx="6882476" cy="864096"/>
            <a:chOff x="1691680" y="1259545"/>
            <a:chExt cx="3441238" cy="432048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9538946E-E2F4-1015-E0D1-09A4721F615F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08F3BD81-8CFB-EB8E-F442-A1EF47FEF226}"/>
                </a:ext>
              </a:extLst>
            </p:cNvPr>
            <p:cNvSpPr/>
            <p:nvPr/>
          </p:nvSpPr>
          <p:spPr>
            <a:xfrm>
              <a:off x="448484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5C8D141-1DA3-467C-3CD2-3048A86C1A7C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A19988FE-204F-9143-FE78-886E3535BE6D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3E10CE55-92EE-37F2-D38B-F746FBDBF6CD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6BED924E-51AD-F45B-B813-03CDF11FB4AC}"/>
              </a:ext>
            </a:extLst>
          </p:cNvPr>
          <p:cNvGrpSpPr/>
          <p:nvPr/>
        </p:nvGrpSpPr>
        <p:grpSpPr>
          <a:xfrm>
            <a:off x="6846556" y="7462980"/>
            <a:ext cx="4069836" cy="864096"/>
            <a:chOff x="1691680" y="1259545"/>
            <a:chExt cx="2034918" cy="432048"/>
          </a:xfrm>
        </p:grpSpPr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6F0CECDD-FC96-1F42-6D04-8145B9EC643C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87BB07D-6B93-62B6-CB04-5D0A749EE55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82F05B7F-54CA-3C05-90E1-93F997ABA9D9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18F73D34-4529-FF36-3CE7-5264AF612119}"/>
              </a:ext>
            </a:extLst>
          </p:cNvPr>
          <p:cNvGrpSpPr/>
          <p:nvPr/>
        </p:nvGrpSpPr>
        <p:grpSpPr>
          <a:xfrm>
            <a:off x="6885504" y="5500568"/>
            <a:ext cx="2663516" cy="864096"/>
            <a:chOff x="1691680" y="1259545"/>
            <a:chExt cx="1331758" cy="432048"/>
          </a:xfrm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FB2BF5A1-183A-B040-5EFE-5DBA21E06576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EFF34BC-F86E-FC00-90D8-7B7B6F308811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22" name="Picture 5">
            <a:extLst>
              <a:ext uri="{FF2B5EF4-FFF2-40B4-BE49-F238E27FC236}">
                <a16:creationId xmlns:a16="http://schemas.microsoft.com/office/drawing/2014/main" id="{B9BB5D82-01EC-A2B1-91D9-0744249BFF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6725" y="4430953"/>
            <a:ext cx="2203406" cy="25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78301" y="1783233"/>
            <a:ext cx="14006577" cy="61969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43071" r="264" b="7281"/>
          <a:stretch>
            <a:fillRect/>
          </a:stretch>
        </p:blipFill>
        <p:spPr>
          <a:xfrm>
            <a:off x="0" y="3698298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98383" y="347272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2978296" y="1407561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47744" y="2691657"/>
            <a:ext cx="12915900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 ẤM GIA ĐÌNH</a:t>
            </a:r>
            <a:endParaRPr lang="en-US" sz="8000" b="1" u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406285F-0375-0AB0-D872-77627CFBDE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21554" y="327469"/>
            <a:ext cx="2892543" cy="288728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6A5A919-9B18-9A7D-29F5-2BEC43AFAEF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67720" y="6156836"/>
            <a:ext cx="5618585" cy="44316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1257300"/>
            <a:ext cx="162306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72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897930" y="3573145"/>
            <a:ext cx="7039449" cy="2256711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9155980" y="3573145"/>
            <a:ext cx="7039449" cy="2256711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5526955" y="5992495"/>
            <a:ext cx="7039449" cy="2256711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2333913" y="3636703"/>
            <a:ext cx="6386083" cy="216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 CỬA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27731" y="636597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534082" y="2547799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65082" y="2940859"/>
            <a:ext cx="1265697" cy="11834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 b="4286"/>
          <a:stretch>
            <a:fillRect/>
          </a:stretch>
        </p:blipFill>
        <p:spPr>
          <a:xfrm>
            <a:off x="16795143" y="8870632"/>
            <a:ext cx="1492857" cy="14163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7091FED0-9D2C-DE28-9C9D-9720DBC27EB1}"/>
              </a:ext>
            </a:extLst>
          </p:cNvPr>
          <p:cNvSpPr txBox="1"/>
          <p:nvPr/>
        </p:nvSpPr>
        <p:spPr>
          <a:xfrm>
            <a:off x="9278507" y="3636703"/>
            <a:ext cx="6386083" cy="216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CHỮ E, Ê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ABFCE664-7A45-E8D6-9079-A14B339AE144}"/>
              </a:ext>
            </a:extLst>
          </p:cNvPr>
          <p:cNvSpPr txBox="1"/>
          <p:nvPr/>
        </p:nvSpPr>
        <p:spPr>
          <a:xfrm>
            <a:off x="5497155" y="6578336"/>
            <a:ext cx="7099047" cy="101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NÓI VÀ NGHE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03BEFCF-1B86-09D1-0EAB-C42F34231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98" y="1883198"/>
            <a:ext cx="6784791" cy="72315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81181" y="506698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406CCD99-DF00-90CF-35C3-B6995B88C1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285829" y="1349398"/>
            <a:ext cx="7642389" cy="48692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8751895" y="3050602"/>
            <a:ext cx="7034025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Bức tranh vẽ điều gì?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58625A-7CD8-EEA1-3658-6B4209E9ADFF}"/>
              </a:ext>
            </a:extLst>
          </p:cNvPr>
          <p:cNvSpPr txBox="1"/>
          <p:nvPr/>
        </p:nvSpPr>
        <p:spPr>
          <a:xfrm>
            <a:off x="7540812" y="6366458"/>
            <a:ext cx="8926122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14E2FA-ED6A-CC5B-08D6-BFD4FF8953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5512365" y="7575429"/>
            <a:ext cx="2095538" cy="145356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1D561495-0895-7430-7A3D-77433F290D6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333219" y="1349398"/>
            <a:ext cx="3180085" cy="1453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0813" y="525640"/>
            <a:ext cx="14634775" cy="79210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08796" y="4256972"/>
            <a:ext cx="14270408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>
                <a:latin typeface="Arial" panose="020B0604020202020204" pitchFamily="34" charset="0"/>
                <a:cs typeface="Arial" panose="020B0604020202020204" pitchFamily="34" charset="0"/>
              </a:rPr>
              <a:t>BÀI ĐỌC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NGƯỠNG CỬA</a:t>
            </a:r>
            <a:endParaRPr lang="en-US" sz="7200" b="1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5CD5038-70EC-2B9A-1AF1-695144F10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05817" y="1617229"/>
            <a:ext cx="12755017" cy="8055129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BC16314E-8B45-AE82-9405-4D106B87C6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2352504" flipH="1">
            <a:off x="362073" y="8088225"/>
            <a:ext cx="3320094" cy="1157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F2A20B-55C9-DC91-08E0-233BA56665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843294" y="1816295"/>
            <a:ext cx="4531010" cy="80551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2346338" y="2913831"/>
            <a:ext cx="8974268" cy="572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>
                <a:latin typeface="Arial" panose="020B060402020202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>
                <a:latin typeface="Arial" panose="020B0604020202020204" pitchFamily="34" charset="0"/>
                <a:cs typeface="Arial" panose="020B0604020202020204" pitchFamily="34" charset="0"/>
              </a:rPr>
              <a:t>Đọc chậm rãi ở câu cuối. 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Ngắt nhịp đúng giữa các dòng thơ</a:t>
            </a:r>
          </a:p>
        </p:txBody>
      </p:sp>
    </p:spTree>
    <p:extLst>
      <p:ext uri="{BB962C8B-B14F-4D97-AF65-F5344CB8AC3E}">
        <p14:creationId xmlns:p14="http://schemas.microsoft.com/office/powerpoint/2010/main" val="2765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D327D0-DC84-D98D-8E92-3B0C7CEA17EB}"/>
              </a:ext>
            </a:extLst>
          </p:cNvPr>
          <p:cNvSpPr/>
          <p:nvPr/>
        </p:nvSpPr>
        <p:spPr>
          <a:xfrm>
            <a:off x="1881699" y="2861594"/>
            <a:ext cx="4419600" cy="14535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thích từ khó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2049009" y="3036429"/>
            <a:ext cx="4359262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Ngưỡng cửa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FE6209-D3ED-7F7F-2CBE-0A7C9B9839BF}"/>
              </a:ext>
            </a:extLst>
          </p:cNvPr>
          <p:cNvSpPr/>
          <p:nvPr/>
        </p:nvSpPr>
        <p:spPr>
          <a:xfrm>
            <a:off x="1542696" y="5602305"/>
            <a:ext cx="5097605" cy="14535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39451-9F20-7951-1DFA-46D209F2D96F}"/>
              </a:ext>
            </a:extLst>
          </p:cNvPr>
          <p:cNvSpPr txBox="1"/>
          <p:nvPr/>
        </p:nvSpPr>
        <p:spPr>
          <a:xfrm>
            <a:off x="1671440" y="5777140"/>
            <a:ext cx="5095617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Dắt vòng đi men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C926D-E892-AA10-8776-D89CCA91D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079" y="2449900"/>
            <a:ext cx="920380" cy="920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237" y="5159886"/>
            <a:ext cx="920576" cy="920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8686800" y="2531128"/>
            <a:ext cx="929848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hanh dưới của khung cửa ra vào, thường chỉ có ở nhà gỗ, nhà tranh.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F8318-3EB1-770A-BFED-85D777B1B904}"/>
              </a:ext>
            </a:extLst>
          </p:cNvPr>
          <p:cNvSpPr txBox="1"/>
          <p:nvPr/>
        </p:nvSpPr>
        <p:spPr>
          <a:xfrm>
            <a:off x="8686800" y="5216958"/>
            <a:ext cx="929848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 mẹ, ông bà hoặc anh chị cho bé bám vào tay để men theo tập đi.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22CC6C-F6FC-ABD1-4A43-45CFE2851A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6767057" y="2937304"/>
            <a:ext cx="2095538" cy="14535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F7E5B2-5F1E-C6D1-0422-D7A8E20C50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6767057" y="5480942"/>
            <a:ext cx="2095538" cy="14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19" grpId="0"/>
      <p:bldP spid="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051506" y="2084371"/>
            <a:ext cx="10017294" cy="7470404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03E4A698-0ADD-E5D9-5F72-ADDE5404A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2715" y="3970170"/>
            <a:ext cx="6162323" cy="55846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đọc bài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8531988" y="2993723"/>
            <a:ext cx="8144763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dẫn: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đúng các thanh điệu của tiếng.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được giọng điệu của bài thơ.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ral Pattern by Slidesgo">
  <a:themeElements>
    <a:clrScheme name="Simple Light">
      <a:dk1>
        <a:srgbClr val="F8F5F1"/>
      </a:dk1>
      <a:lt1>
        <a:srgbClr val="324055"/>
      </a:lt1>
      <a:dk2>
        <a:srgbClr val="09537E"/>
      </a:dk2>
      <a:lt2>
        <a:srgbClr val="7A99A1"/>
      </a:lt2>
      <a:accent1>
        <a:srgbClr val="349390"/>
      </a:accent1>
      <a:accent2>
        <a:srgbClr val="1F847F"/>
      </a:accent2>
      <a:accent3>
        <a:srgbClr val="F8B687"/>
      </a:accent3>
      <a:accent4>
        <a:srgbClr val="EF9E67"/>
      </a:accent4>
      <a:accent5>
        <a:srgbClr val="EB6352"/>
      </a:accent5>
      <a:accent6>
        <a:srgbClr val="E2473B"/>
      </a:accent6>
      <a:hlink>
        <a:srgbClr val="3240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528</Words>
  <Application>Microsoft Office PowerPoint</Application>
  <PresentationFormat>Custom</PresentationFormat>
  <Paragraphs>108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Amatic SC</vt:lpstr>
      <vt:lpstr>Muli</vt:lpstr>
      <vt:lpstr>Wingdings</vt:lpstr>
      <vt:lpstr>Didact Gothic</vt:lpstr>
      <vt:lpstr>Calibri</vt:lpstr>
      <vt:lpstr>Office Theme</vt:lpstr>
      <vt:lpstr>Floral Pattern by Slidesgo</vt:lpstr>
      <vt:lpstr>PowerPoint Presentation</vt:lpstr>
      <vt:lpstr>TRÒ CHƠI Ô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 Cute Watercolor Book Report Presentation</dc:title>
  <cp:lastModifiedBy>3A1_THGB</cp:lastModifiedBy>
  <cp:revision>4</cp:revision>
  <dcterms:created xsi:type="dcterms:W3CDTF">2006-08-16T00:00:00Z</dcterms:created>
  <dcterms:modified xsi:type="dcterms:W3CDTF">2022-10-19T05:21:20Z</dcterms:modified>
  <dc:identifier>DAFFbko8S6g</dc:identifier>
</cp:coreProperties>
</file>