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6" r:id="rId4"/>
    <p:sldId id="259" r:id="rId5"/>
    <p:sldId id="25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7800B-C17E-47CF-ABB4-672BDB3AC876}">
          <p14:sldIdLst>
            <p14:sldId id="256"/>
            <p14:sldId id="267"/>
            <p14:sldId id="266"/>
            <p14:sldId id="259"/>
            <p14:sldId id="25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B8A"/>
    <a:srgbClr val="FBC048"/>
    <a:srgbClr val="D5CF3E"/>
    <a:srgbClr val="FFF99D"/>
    <a:srgbClr val="00AF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126C0-686D-4066-A4CD-B59397019FB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9531-D409-4BF7-85B3-2030F4A3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8.svg"/><Relationship Id="rId7" Type="http://schemas.openxmlformats.org/officeDocument/2006/relationships/image" Target="../media/image2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9.png"/><Relationship Id="rId5" Type="http://schemas.openxmlformats.org/officeDocument/2006/relationships/image" Target="../media/image20.sv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22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2.svg"/><Relationship Id="rId5" Type="http://schemas.openxmlformats.org/officeDocument/2006/relationships/image" Target="../media/image20.sv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8.svg"/><Relationship Id="rId3" Type="http://schemas.openxmlformats.org/officeDocument/2006/relationships/image" Target="../media/image46.svg"/><Relationship Id="rId7" Type="http://schemas.openxmlformats.org/officeDocument/2006/relationships/image" Target="../media/image22.sv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4.svg"/><Relationship Id="rId5" Type="http://schemas.openxmlformats.org/officeDocument/2006/relationships/image" Target="../media/image20.svg"/><Relationship Id="rId15" Type="http://schemas.openxmlformats.org/officeDocument/2006/relationships/image" Target="../media/image50.sv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2.sv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svg"/><Relationship Id="rId7" Type="http://schemas.openxmlformats.org/officeDocument/2006/relationships/image" Target="../media/image2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image" Target="../media/image34.svg"/><Relationship Id="rId7" Type="http://schemas.openxmlformats.org/officeDocument/2006/relationships/image" Target="../media/image22.svg"/><Relationship Id="rId12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20.sv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D8482F85-ED10-3089-9CC5-FD0066EDB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49200" y="4889179"/>
            <a:ext cx="5638800" cy="51364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763026" y="7876791"/>
            <a:ext cx="19814052" cy="67615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76972" y="-500796"/>
            <a:ext cx="3767080" cy="29999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65494" y="278705"/>
            <a:ext cx="3767080" cy="1968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49AF39-D8EA-D7D8-91B5-EA65065E9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99" y="4396326"/>
            <a:ext cx="7010401" cy="3838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1F117A-9F7C-F028-CFEC-A01D5883D0F4}"/>
              </a:ext>
            </a:extLst>
          </p:cNvPr>
          <p:cNvSpPr txBox="1"/>
          <p:nvPr/>
        </p:nvSpPr>
        <p:spPr>
          <a:xfrm>
            <a:off x="2171700" y="1695055"/>
            <a:ext cx="139446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>
            <a:extLst>
              <a:ext uri="{FF2B5EF4-FFF2-40B4-BE49-F238E27FC236}">
                <a16:creationId xmlns:a16="http://schemas.microsoft.com/office/drawing/2014/main" id="{FCD54011-7DB8-5909-4033-FB99C5F82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17618" y="3259130"/>
            <a:ext cx="3841451" cy="5363281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10F3E-566A-D030-8503-7B62588122D4}"/>
              </a:ext>
            </a:extLst>
          </p:cNvPr>
          <p:cNvSpPr txBox="1"/>
          <p:nvPr/>
        </p:nvSpPr>
        <p:spPr>
          <a:xfrm>
            <a:off x="2198915" y="589338"/>
            <a:ext cx="13890171" cy="2498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làm gì để chăm sóc bà? Câu thơ nào cho bạn biết điều đó?</a:t>
            </a:r>
            <a:endParaRPr lang="en-US" sz="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0A917-504C-6DE2-5757-AED825079066}"/>
              </a:ext>
            </a:extLst>
          </p:cNvPr>
          <p:cNvSpPr txBox="1"/>
          <p:nvPr/>
        </p:nvSpPr>
        <p:spPr>
          <a:xfrm>
            <a:off x="3543741" y="3404014"/>
            <a:ext cx="12268200" cy="411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Bạn nhỏ quạt cho bà mình ngủ.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Câu thơ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7">
              <a:lnSpc>
                <a:spcPct val="150000"/>
              </a:lnSpc>
            </a:pP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Bàn tay bé nhỏ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>
              <a:lnSpc>
                <a:spcPct val="150000"/>
              </a:lnSpc>
            </a:pP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Vẫy quạt thật đều 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D13C0-28EB-292A-8365-DC2A735657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1172"/>
          <a:stretch/>
        </p:blipFill>
        <p:spPr>
          <a:xfrm>
            <a:off x="1002812" y="4588333"/>
            <a:ext cx="2848738" cy="1615945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CF0294D2-CB16-8AE8-1FED-6388A01B64A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69927" y="155177"/>
            <a:ext cx="2179025" cy="16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10F3E-566A-D030-8503-7B62588122D4}"/>
              </a:ext>
            </a:extLst>
          </p:cNvPr>
          <p:cNvSpPr txBox="1"/>
          <p:nvPr/>
        </p:nvSpPr>
        <p:spPr>
          <a:xfrm>
            <a:off x="2448952" y="902305"/>
            <a:ext cx="13890171" cy="2498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những từ ngữ tả cảnh yên tĩnh trong nhà, ngoài vườn?</a:t>
            </a:r>
            <a:endParaRPr lang="en-US" sz="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ADFEB096-34C7-75B4-61E3-AC9FFFFF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596" y="3123200"/>
            <a:ext cx="4896779" cy="5744022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0A917-504C-6DE2-5757-AED825079066}"/>
              </a:ext>
            </a:extLst>
          </p:cNvPr>
          <p:cNvSpPr txBox="1"/>
          <p:nvPr/>
        </p:nvSpPr>
        <p:spPr>
          <a:xfrm>
            <a:off x="4984992" y="4016845"/>
            <a:ext cx="12268200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Từ ngữ tả cảnh yên tĩnh trong nhà, ngoài vườn là ngấn nắng thiu thiu; cốc chén nằm im, hoa cam hoa bưởi chín lặng trong vườn.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CF0294D2-CB16-8AE8-1FED-6388A01B64A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69927" y="155177"/>
            <a:ext cx="2179025" cy="16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E5FD3A0B-9897-1A1A-BA58-212509959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3377" y="-223746"/>
            <a:ext cx="9546772" cy="4996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10F3E-566A-D030-8503-7B62588122D4}"/>
              </a:ext>
            </a:extLst>
          </p:cNvPr>
          <p:cNvSpPr txBox="1"/>
          <p:nvPr/>
        </p:nvSpPr>
        <p:spPr>
          <a:xfrm>
            <a:off x="-174171" y="898104"/>
            <a:ext cx="10124048" cy="24982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mơ thấy gì? Vì sao có thể đoán biết như vậy?</a:t>
            </a:r>
            <a:endParaRPr lang="en-US" sz="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0A917-504C-6DE2-5757-AED825079066}"/>
              </a:ext>
            </a:extLst>
          </p:cNvPr>
          <p:cNvSpPr txBox="1"/>
          <p:nvPr/>
        </p:nvSpPr>
        <p:spPr>
          <a:xfrm>
            <a:off x="4657089" y="4213710"/>
            <a:ext cx="13069631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Bà mơ thấy cháu đang quạt, đưa hương thơm vào nhà. Vì trong giấc ngủ, bà ngửi thấy hương thơm của hoa cam, hoa khế ttrong vườn.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3">
            <a:extLst>
              <a:ext uri="{FF2B5EF4-FFF2-40B4-BE49-F238E27FC236}">
                <a16:creationId xmlns:a16="http://schemas.microsoft.com/office/drawing/2014/main" id="{73FC82B6-589A-36E2-D0B0-865EF32711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3377" y="3991521"/>
            <a:ext cx="3621024" cy="41148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2AF63CF1-6F7F-66EB-53C0-2A31D83F8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12147" y="458655"/>
            <a:ext cx="2181916" cy="18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161052D-62E5-D41E-39E9-121EC642E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657" y="27214"/>
            <a:ext cx="11310257" cy="6047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10F3E-566A-D030-8503-7B62588122D4}"/>
              </a:ext>
            </a:extLst>
          </p:cNvPr>
          <p:cNvSpPr txBox="1"/>
          <p:nvPr/>
        </p:nvSpPr>
        <p:spPr>
          <a:xfrm>
            <a:off x="561280" y="986703"/>
            <a:ext cx="10124048" cy="377521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bài thơ, em thấy tình cảm của người cháu đối với người bà như thế nào?</a:t>
            </a:r>
            <a:endParaRPr lang="en-US" sz="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0A917-504C-6DE2-5757-AED825079066}"/>
              </a:ext>
            </a:extLst>
          </p:cNvPr>
          <p:cNvSpPr txBox="1"/>
          <p:nvPr/>
        </p:nvSpPr>
        <p:spPr>
          <a:xfrm>
            <a:off x="8540925" y="4401308"/>
            <a:ext cx="9820079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Qua bài thơ, em thấy người cháu rất hiếu thảo, biết yêu thương và chăm sóc người bà của mình.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2AF63CF1-6F7F-66EB-53C0-2A31D83F8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12147" y="458655"/>
            <a:ext cx="2181916" cy="1838265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708792C6-087F-90CC-CB3F-A2413236AB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7269772" y="4505023"/>
            <a:ext cx="1249382" cy="913293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977D52F4-75FE-30E0-7096-605893B6B1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07323" y="6530705"/>
            <a:ext cx="1280988" cy="885046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38E77CB5-7763-6F0A-796E-9386A0687A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1879" y="5332027"/>
            <a:ext cx="7851039" cy="32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10F3E-566A-D030-8503-7B62588122D4}"/>
              </a:ext>
            </a:extLst>
          </p:cNvPr>
          <p:cNvSpPr txBox="1"/>
          <p:nvPr/>
        </p:nvSpPr>
        <p:spPr>
          <a:xfrm>
            <a:off x="4081976" y="380612"/>
            <a:ext cx="10124048" cy="122132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2818" y="8408694"/>
            <a:ext cx="5159163" cy="1895624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31172" y="8256238"/>
            <a:ext cx="5159163" cy="189562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8287411"/>
            <a:ext cx="5159163" cy="18956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0A917-504C-6DE2-5757-AED825079066}"/>
              </a:ext>
            </a:extLst>
          </p:cNvPr>
          <p:cNvSpPr txBox="1"/>
          <p:nvPr/>
        </p:nvSpPr>
        <p:spPr>
          <a:xfrm>
            <a:off x="1627554" y="1670599"/>
            <a:ext cx="15008204" cy="34078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Dựa theo nội dung bài thơ, hãy viết một câu nói về việc bạn nhỏ (hoặc ngấn nắng, cốc chén) đã làm để bà được ngủ ngon.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8616401"/>
            <a:ext cx="5159163" cy="1895624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2AF63CF1-6F7F-66EB-53C0-2A31D83F8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44800" y="380612"/>
            <a:ext cx="2181916" cy="1838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6D3C46-1291-A538-0DF0-28FA47818A2A}"/>
              </a:ext>
            </a:extLst>
          </p:cNvPr>
          <p:cNvSpPr txBox="1"/>
          <p:nvPr/>
        </p:nvSpPr>
        <p:spPr>
          <a:xfrm>
            <a:off x="3200400" y="5308474"/>
            <a:ext cx="112776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Cốc chén nằm im trên bàn để bà ngon giấc. 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524AD8-625B-984A-4496-A6BFDFB9697B}"/>
              </a:ext>
            </a:extLst>
          </p:cNvPr>
          <p:cNvSpPr/>
          <p:nvPr/>
        </p:nvSpPr>
        <p:spPr>
          <a:xfrm>
            <a:off x="1174014" y="5958389"/>
            <a:ext cx="1491343" cy="133542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4A945-483A-0E6C-9E40-6935C1DD4669}"/>
              </a:ext>
            </a:extLst>
          </p:cNvPr>
          <p:cNvSpPr txBox="1"/>
          <p:nvPr/>
        </p:nvSpPr>
        <p:spPr>
          <a:xfrm>
            <a:off x="3709554" y="6237643"/>
            <a:ext cx="7644246" cy="100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Thuộc kiểu câu Ai làm gì. 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>
            <a:extLst>
              <a:ext uri="{FF2B5EF4-FFF2-40B4-BE49-F238E27FC236}">
                <a16:creationId xmlns:a16="http://schemas.microsoft.com/office/drawing/2014/main" id="{C927FE0E-579C-24EB-3C7A-25517A11C566}"/>
              </a:ext>
            </a:extLst>
          </p:cNvPr>
          <p:cNvSpPr/>
          <p:nvPr/>
        </p:nvSpPr>
        <p:spPr>
          <a:xfrm>
            <a:off x="12577067" y="4151940"/>
            <a:ext cx="5562601" cy="258149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70B5A00-493B-EEB9-43FA-8DB589380350}"/>
              </a:ext>
            </a:extLst>
          </p:cNvPr>
          <p:cNvSpPr/>
          <p:nvPr/>
        </p:nvSpPr>
        <p:spPr>
          <a:xfrm>
            <a:off x="6519240" y="4541704"/>
            <a:ext cx="5562601" cy="258149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3282D3A-E64F-D7BD-A60D-419FE529ABEE}"/>
              </a:ext>
            </a:extLst>
          </p:cNvPr>
          <p:cNvSpPr/>
          <p:nvPr/>
        </p:nvSpPr>
        <p:spPr>
          <a:xfrm>
            <a:off x="330059" y="4166856"/>
            <a:ext cx="5562601" cy="258149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9594040"/>
            <a:ext cx="8153400" cy="2290803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72400" y="8211886"/>
            <a:ext cx="11076709" cy="2799013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2818" y="8593393"/>
            <a:ext cx="5159163" cy="17109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31172" y="8440937"/>
            <a:ext cx="5159163" cy="17109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8472110"/>
            <a:ext cx="5159163" cy="1710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0A917-504C-6DE2-5757-AED825079066}"/>
              </a:ext>
            </a:extLst>
          </p:cNvPr>
          <p:cNvSpPr txBox="1"/>
          <p:nvPr/>
        </p:nvSpPr>
        <p:spPr>
          <a:xfrm>
            <a:off x="1394405" y="4562728"/>
            <a:ext cx="3565264" cy="13332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làm gì?</a:t>
            </a:r>
            <a:endParaRPr lang="en-US" sz="5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8801100"/>
            <a:ext cx="5159163" cy="1710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6D3C46-1291-A538-0DF0-28FA47818A2A}"/>
              </a:ext>
            </a:extLst>
          </p:cNvPr>
          <p:cNvSpPr txBox="1"/>
          <p:nvPr/>
        </p:nvSpPr>
        <p:spPr>
          <a:xfrm>
            <a:off x="2427181" y="750944"/>
            <a:ext cx="14249400" cy="24982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5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các câu các em mới đặt, xác định chúng thuộc kiểu câu gì trong các loại câu sau đây: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010F2-08C4-ABB5-DDF1-320C66932DBC}"/>
              </a:ext>
            </a:extLst>
          </p:cNvPr>
          <p:cNvSpPr txBox="1"/>
          <p:nvPr/>
        </p:nvSpPr>
        <p:spPr>
          <a:xfrm>
            <a:off x="7589660" y="5029427"/>
            <a:ext cx="4492181" cy="13332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thế nào?</a:t>
            </a:r>
            <a:endParaRPr lang="en-US" sz="5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99613-78D2-7A33-0FE3-97ACDF94BC4A}"/>
              </a:ext>
            </a:extLst>
          </p:cNvPr>
          <p:cNvSpPr txBox="1"/>
          <p:nvPr/>
        </p:nvSpPr>
        <p:spPr>
          <a:xfrm>
            <a:off x="14194109" y="4541126"/>
            <a:ext cx="3565264" cy="13332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 gì?</a:t>
            </a:r>
            <a:endParaRPr lang="en-US" sz="5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40006" y="7876791"/>
            <a:ext cx="2214380" cy="2410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2597" y="-592977"/>
            <a:ext cx="4072705" cy="32433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065494" y="278705"/>
            <a:ext cx="3767080" cy="196829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565952C-8401-A3F4-AE24-42F6D183EA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72427"/>
          <a:stretch/>
        </p:blipFill>
        <p:spPr>
          <a:xfrm>
            <a:off x="3256843" y="6425467"/>
            <a:ext cx="11698114" cy="3892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91986A-3D68-7452-E899-DABCF7E3346B}"/>
              </a:ext>
            </a:extLst>
          </p:cNvPr>
          <p:cNvSpPr txBox="1"/>
          <p:nvPr/>
        </p:nvSpPr>
        <p:spPr>
          <a:xfrm>
            <a:off x="1104900" y="1860992"/>
            <a:ext cx="16078200" cy="349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XIN CHÀO</a:t>
            </a:r>
            <a:r>
              <a:rPr kumimoji="0" lang="vi-VN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TẠM BIỆT CÁC EM!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baseline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CÁC</a:t>
            </a:r>
            <a:r>
              <a:rPr lang="vi-VN" sz="6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VÀO TIẾT HỌC TIẾP THEO!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026" y="7876791"/>
            <a:ext cx="19814052" cy="67615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0782" y="50623"/>
            <a:ext cx="3767080" cy="29999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65494" y="278705"/>
            <a:ext cx="3767080" cy="19682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1F117A-9F7C-F028-CFEC-A01D5883D0F4}"/>
              </a:ext>
            </a:extLst>
          </p:cNvPr>
          <p:cNvSpPr txBox="1"/>
          <p:nvPr/>
        </p:nvSpPr>
        <p:spPr>
          <a:xfrm>
            <a:off x="2171700" y="2579305"/>
            <a:ext cx="139446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BÀI 4: MÁI ẤM GIA ĐÌNH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(tiếp)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D9339-ACB5-3A76-94C7-CBBFDBF840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997194">
            <a:off x="32703" y="5370943"/>
            <a:ext cx="7027310" cy="531440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D45B4F6-0B5E-0FC5-BDA4-21ADFA214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963400" y="5819391"/>
            <a:ext cx="60735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6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026" y="7876791"/>
            <a:ext cx="19814052" cy="67615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82597" y="-592977"/>
            <a:ext cx="4072705" cy="32433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65494" y="278705"/>
            <a:ext cx="3767080" cy="19682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856018" y="317030"/>
            <a:ext cx="8276065" cy="1228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CB597F05-795C-606B-7742-03F98656FAA1}"/>
              </a:ext>
            </a:extLst>
          </p:cNvPr>
          <p:cNvSpPr/>
          <p:nvPr/>
        </p:nvSpPr>
        <p:spPr>
          <a:xfrm>
            <a:off x="3279730" y="2247004"/>
            <a:ext cx="10744200" cy="161292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81DF03B6-1BAF-5CA9-10A2-2A6156EEAE58}"/>
              </a:ext>
            </a:extLst>
          </p:cNvPr>
          <p:cNvSpPr/>
          <p:nvPr/>
        </p:nvSpPr>
        <p:spPr>
          <a:xfrm>
            <a:off x="3279730" y="4279900"/>
            <a:ext cx="10744200" cy="161292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C053302C-6C79-D314-DE71-63875EF14DA9}"/>
              </a:ext>
            </a:extLst>
          </p:cNvPr>
          <p:cNvSpPr/>
          <p:nvPr/>
        </p:nvSpPr>
        <p:spPr>
          <a:xfrm>
            <a:off x="3390108" y="2400300"/>
            <a:ext cx="1486692" cy="1328560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8BC1673C-659D-B540-E910-5B3168D147EB}"/>
              </a:ext>
            </a:extLst>
          </p:cNvPr>
          <p:cNvSpPr/>
          <p:nvPr/>
        </p:nvSpPr>
        <p:spPr>
          <a:xfrm>
            <a:off x="3390108" y="4450240"/>
            <a:ext cx="1486692" cy="1328560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6A938360-3AB9-111B-9651-7FAA765E05BF}"/>
              </a:ext>
            </a:extLst>
          </p:cNvPr>
          <p:cNvSpPr/>
          <p:nvPr/>
        </p:nvSpPr>
        <p:spPr>
          <a:xfrm>
            <a:off x="3327763" y="6443863"/>
            <a:ext cx="10744200" cy="161292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47C3F089-6C3B-A2B2-623F-05D11AF97B63}"/>
              </a:ext>
            </a:extLst>
          </p:cNvPr>
          <p:cNvSpPr/>
          <p:nvPr/>
        </p:nvSpPr>
        <p:spPr>
          <a:xfrm>
            <a:off x="3472691" y="6618378"/>
            <a:ext cx="1486692" cy="1328560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EBDD86-650B-30D5-EFF2-8CF3BF6F7CB2}"/>
              </a:ext>
            </a:extLst>
          </p:cNvPr>
          <p:cNvSpPr txBox="1"/>
          <p:nvPr/>
        </p:nvSpPr>
        <p:spPr>
          <a:xfrm>
            <a:off x="5046518" y="2624717"/>
            <a:ext cx="88076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3: </a:t>
            </a:r>
            <a:r>
              <a:rPr lang="en-US" sz="5500">
                <a:latin typeface="Arial" panose="020B0604020202020204" pitchFamily="34" charset="0"/>
                <a:cs typeface="Arial" panose="020B0604020202020204" pitchFamily="34" charset="0"/>
              </a:rPr>
              <a:t>Quạt cho bà ngủ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DC0157-D924-FA66-C67D-CE38665FA14E}"/>
              </a:ext>
            </a:extLst>
          </p:cNvPr>
          <p:cNvSpPr txBox="1"/>
          <p:nvPr/>
        </p:nvSpPr>
        <p:spPr>
          <a:xfrm>
            <a:off x="5106507" y="4617001"/>
            <a:ext cx="88076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3: </a:t>
            </a:r>
            <a:r>
              <a:rPr lang="en-US" sz="5500">
                <a:latin typeface="Arial" panose="020B0604020202020204" pitchFamily="34" charset="0"/>
                <a:cs typeface="Arial" panose="020B0604020202020204" pitchFamily="34" charset="0"/>
              </a:rPr>
              <a:t>Chính tả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7754BB-C7C7-6CD8-6B04-415C94328B31}"/>
              </a:ext>
            </a:extLst>
          </p:cNvPr>
          <p:cNvSpPr txBox="1"/>
          <p:nvPr/>
        </p:nvSpPr>
        <p:spPr>
          <a:xfrm>
            <a:off x="5216236" y="6809471"/>
            <a:ext cx="88076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nói và nghe</a:t>
            </a:r>
            <a:endParaRPr lang="en-US" sz="5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464F4121-91B5-E77D-C3D6-D1FF7E12C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35344" y="4617001"/>
            <a:ext cx="6232416" cy="5835099"/>
          </a:xfrm>
          <a:prstGeom prst="rect">
            <a:avLst/>
          </a:prstGeom>
        </p:spPr>
      </p:pic>
      <p:pic>
        <p:nvPicPr>
          <p:cNvPr id="39" name="Picture 7">
            <a:extLst>
              <a:ext uri="{FF2B5EF4-FFF2-40B4-BE49-F238E27FC236}">
                <a16:creationId xmlns:a16="http://schemas.microsoft.com/office/drawing/2014/main" id="{5474B941-216A-2ABD-B2E5-D461D08B85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4636" y="6727486"/>
            <a:ext cx="3698805" cy="32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3">
            <a:extLst>
              <a:ext uri="{FF2B5EF4-FFF2-40B4-BE49-F238E27FC236}">
                <a16:creationId xmlns:a16="http://schemas.microsoft.com/office/drawing/2014/main" id="{B3A39E01-37B7-E967-63C8-AE5262454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6322" y="3317776"/>
            <a:ext cx="5671277" cy="5408981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080F70EA-39E3-6431-DAB7-C42A056CE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67600" y="344152"/>
            <a:ext cx="9525000" cy="6137820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5082DD-96C6-9000-78E5-DC348DD0F165}"/>
              </a:ext>
            </a:extLst>
          </p:cNvPr>
          <p:cNvSpPr txBox="1"/>
          <p:nvPr/>
        </p:nvSpPr>
        <p:spPr>
          <a:xfrm>
            <a:off x="990600" y="571500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BA0C06-33D3-B466-2A95-4FFDFA20C8CF}"/>
              </a:ext>
            </a:extLst>
          </p:cNvPr>
          <p:cNvSpPr txBox="1"/>
          <p:nvPr/>
        </p:nvSpPr>
        <p:spPr>
          <a:xfrm>
            <a:off x="7781266" y="1769109"/>
            <a:ext cx="8897667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Kể những việc em đã làm hằng ngày khiến cho ông bà, bố mẹ vui lòng. </a:t>
            </a:r>
            <a:endParaRPr lang="en-US" sz="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82597" y="-592977"/>
            <a:ext cx="4072705" cy="32433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65494" y="278705"/>
            <a:ext cx="3767080" cy="1968299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AC8254E-FBD2-7C06-59FE-F9831260F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6042" y="1638300"/>
            <a:ext cx="14835915" cy="802993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8DB683-A84A-616A-4C2B-806686D20086}"/>
              </a:ext>
            </a:extLst>
          </p:cNvPr>
          <p:cNvSpPr txBox="1"/>
          <p:nvPr/>
        </p:nvSpPr>
        <p:spPr>
          <a:xfrm>
            <a:off x="4648200" y="5372100"/>
            <a:ext cx="83820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BÀI ĐỌC 3: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QUẠT CHO BÀ NGỦ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>
            <a:extLst>
              <a:ext uri="{FF2B5EF4-FFF2-40B4-BE49-F238E27FC236}">
                <a16:creationId xmlns:a16="http://schemas.microsoft.com/office/drawing/2014/main" id="{146C4CFF-1239-73B4-29F7-7C9DC190F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462"/>
          <a:stretch/>
        </p:blipFill>
        <p:spPr>
          <a:xfrm>
            <a:off x="461968" y="1002387"/>
            <a:ext cx="2729021" cy="760395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DBA0C06-33D3-B466-2A95-4FFDFA20C8CF}"/>
              </a:ext>
            </a:extLst>
          </p:cNvPr>
          <p:cNvSpPr txBox="1"/>
          <p:nvPr/>
        </p:nvSpPr>
        <p:spPr>
          <a:xfrm>
            <a:off x="3190989" y="2098032"/>
            <a:ext cx="12699346" cy="57063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Giọng đọc trong bài: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500">
                <a:latin typeface="Arial" panose="020B0604020202020204" pitchFamily="34" charset="0"/>
                <a:cs typeface="Arial" panose="020B0604020202020204" pitchFamily="34" charset="0"/>
              </a:rPr>
              <a:t>Giọng nhẹ nhàng, tình cảm.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500">
                <a:latin typeface="Arial" panose="020B0604020202020204" pitchFamily="34" charset="0"/>
                <a:cs typeface="Arial" panose="020B0604020202020204" pitchFamily="34" charset="0"/>
              </a:rPr>
              <a:t>Nhấn giọng, gây ấn tượng với những từ ngữ gợi tả, từ ngữ chỉ hành động.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500">
                <a:latin typeface="Arial" panose="020B0604020202020204" pitchFamily="34" charset="0"/>
                <a:cs typeface="Arial" panose="020B0604020202020204" pitchFamily="34" charset="0"/>
              </a:rPr>
              <a:t>Giọng đọc chậm rãi ở câu cuối.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5082DD-96C6-9000-78E5-DC348DD0F165}"/>
              </a:ext>
            </a:extLst>
          </p:cNvPr>
          <p:cNvSpPr txBox="1"/>
          <p:nvPr/>
        </p:nvSpPr>
        <p:spPr>
          <a:xfrm>
            <a:off x="990600" y="57150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ĐỌC THÀNH TIẾNG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EA558D6A-F469-5981-4563-8F15762839F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54200" y="469662"/>
            <a:ext cx="2035989" cy="23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DBA0C06-33D3-B466-2A95-4FFDFA20C8CF}"/>
              </a:ext>
            </a:extLst>
          </p:cNvPr>
          <p:cNvSpPr txBox="1"/>
          <p:nvPr/>
        </p:nvSpPr>
        <p:spPr>
          <a:xfrm>
            <a:off x="2091166" y="2072943"/>
            <a:ext cx="3680108" cy="12213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 Ngấn nắng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5082DD-96C6-9000-78E5-DC348DD0F165}"/>
              </a:ext>
            </a:extLst>
          </p:cNvPr>
          <p:cNvSpPr txBox="1"/>
          <p:nvPr/>
        </p:nvSpPr>
        <p:spPr>
          <a:xfrm>
            <a:off x="5630037" y="52919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thích một số từ khó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137D5-124E-7644-DE0F-A388733A1A5A}"/>
              </a:ext>
            </a:extLst>
          </p:cNvPr>
          <p:cNvSpPr txBox="1"/>
          <p:nvPr/>
        </p:nvSpPr>
        <p:spPr>
          <a:xfrm>
            <a:off x="2091166" y="4056426"/>
            <a:ext cx="3590811" cy="12213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  Thiu thiu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42E61-29E9-790B-E9F3-D4D1E8D320A6}"/>
              </a:ext>
            </a:extLst>
          </p:cNvPr>
          <p:cNvSpPr txBox="1"/>
          <p:nvPr/>
        </p:nvSpPr>
        <p:spPr>
          <a:xfrm>
            <a:off x="2180463" y="5906817"/>
            <a:ext cx="3590811" cy="12213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   Lim dim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39BC1-B94E-AE4B-3808-0971B60079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1172"/>
          <a:stretch/>
        </p:blipFill>
        <p:spPr>
          <a:xfrm>
            <a:off x="6142862" y="2225446"/>
            <a:ext cx="2848738" cy="1615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2FDAB-5164-A54F-E1CB-6C511A2A86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1172"/>
          <a:stretch/>
        </p:blipFill>
        <p:spPr>
          <a:xfrm>
            <a:off x="6142862" y="4050674"/>
            <a:ext cx="2848738" cy="1615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6D8B4A-65D4-3737-742D-B3305F1D86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1172"/>
          <a:stretch/>
        </p:blipFill>
        <p:spPr>
          <a:xfrm>
            <a:off x="6219062" y="5910413"/>
            <a:ext cx="2848738" cy="1615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2CE1C-887B-76CC-B979-A57AD3F14F11}"/>
              </a:ext>
            </a:extLst>
          </p:cNvPr>
          <p:cNvSpPr txBox="1"/>
          <p:nvPr/>
        </p:nvSpPr>
        <p:spPr>
          <a:xfrm>
            <a:off x="8724084" y="2009218"/>
            <a:ext cx="789546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vệt nắng in dấu thành đường nét trên tường.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A54B09-57B4-C15E-F9DD-56B4866067D6}"/>
              </a:ext>
            </a:extLst>
          </p:cNvPr>
          <p:cNvSpPr txBox="1"/>
          <p:nvPr/>
        </p:nvSpPr>
        <p:spPr>
          <a:xfrm>
            <a:off x="8836071" y="4426858"/>
            <a:ext cx="789546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 mới ngủ, chưa ngủ say.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192A3-46E1-00BF-5BF3-58C0AEC0FB49}"/>
              </a:ext>
            </a:extLst>
          </p:cNvPr>
          <p:cNvSpPr txBox="1"/>
          <p:nvPr/>
        </p:nvSpPr>
        <p:spPr>
          <a:xfrm>
            <a:off x="8991600" y="6022267"/>
            <a:ext cx="835266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nhắm chưa khít, còn hơi hé mở.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tar ">
            <a:extLst>
              <a:ext uri="{FF2B5EF4-FFF2-40B4-BE49-F238E27FC236}">
                <a16:creationId xmlns:a16="http://schemas.microsoft.com/office/drawing/2014/main" id="{52C4D2CE-2553-1F85-0440-4B6A698F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00" y="1650780"/>
            <a:ext cx="844325" cy="8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tar ">
            <a:extLst>
              <a:ext uri="{FF2B5EF4-FFF2-40B4-BE49-F238E27FC236}">
                <a16:creationId xmlns:a16="http://schemas.microsoft.com/office/drawing/2014/main" id="{7DA9C66A-B8A8-D738-9279-FEE7489E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00" y="3751470"/>
            <a:ext cx="844325" cy="8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tar ">
            <a:extLst>
              <a:ext uri="{FF2B5EF4-FFF2-40B4-BE49-F238E27FC236}">
                <a16:creationId xmlns:a16="http://schemas.microsoft.com/office/drawing/2014/main" id="{DA8638C9-D4BB-77A8-9D01-BB7BCFB6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86" y="5664650"/>
            <a:ext cx="844325" cy="8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/>
      <p:bldP spid="13" grpId="0" animBg="1"/>
      <p:bldP spid="15" grpId="0" animBg="1"/>
      <p:bldP spid="4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CA9800-F372-15BC-7158-D055B0D5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876" y="1861457"/>
            <a:ext cx="7842176" cy="5741336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5082DD-96C6-9000-78E5-DC348DD0F165}"/>
              </a:ext>
            </a:extLst>
          </p:cNvPr>
          <p:cNvSpPr txBox="1"/>
          <p:nvPr/>
        </p:nvSpPr>
        <p:spPr>
          <a:xfrm>
            <a:off x="5486400" y="57150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đọc bài thơ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10F3E-566A-D030-8503-7B62588122D4}"/>
              </a:ext>
            </a:extLst>
          </p:cNvPr>
          <p:cNvSpPr txBox="1"/>
          <p:nvPr/>
        </p:nvSpPr>
        <p:spPr>
          <a:xfrm>
            <a:off x="891671" y="1543442"/>
            <a:ext cx="8925340" cy="619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Đọc lần lượt từng khổ thơ.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Nhấn giọng ở các từ chỉ cảm xúc, hoạt động.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Phát âm đúng thanh điệu của các tiếng.</a:t>
            </a:r>
          </a:p>
        </p:txBody>
      </p:sp>
    </p:spTree>
    <p:extLst>
      <p:ext uri="{BB962C8B-B14F-4D97-AF65-F5344CB8AC3E}">
        <p14:creationId xmlns:p14="http://schemas.microsoft.com/office/powerpoint/2010/main" val="29633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CF72B5C4-E4AF-4AE7-6B1A-26D51D04D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9743" y="2606736"/>
            <a:ext cx="9546772" cy="499605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2097BFBC-4749-89DE-B0A5-114370B7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8267700"/>
            <a:ext cx="8153400" cy="361714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507E18A-E7C3-98A1-C440-2C3B069D4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72400" y="6591300"/>
            <a:ext cx="11076709" cy="44196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2FCDE8AC-41DA-52D8-2435-B0364D0D8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" y="7810500"/>
            <a:ext cx="5159163" cy="270152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CBB677-8971-441C-0E51-2B99C84E5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2818" y="7602793"/>
            <a:ext cx="5159163" cy="270152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B0167AA-AF7F-730D-CA02-60C622131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31172" y="7450337"/>
            <a:ext cx="5159163" cy="2701525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A2A29812-42C1-5C40-DA8E-AC9808670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78200" y="7481510"/>
            <a:ext cx="5159163" cy="27015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5082DD-96C6-9000-78E5-DC348DD0F165}"/>
              </a:ext>
            </a:extLst>
          </p:cNvPr>
          <p:cNvSpPr txBox="1"/>
          <p:nvPr/>
        </p:nvSpPr>
        <p:spPr>
          <a:xfrm>
            <a:off x="1295400" y="57150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ĐỌC HIỂU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10F3E-566A-D030-8503-7B62588122D4}"/>
              </a:ext>
            </a:extLst>
          </p:cNvPr>
          <p:cNvSpPr txBox="1"/>
          <p:nvPr/>
        </p:nvSpPr>
        <p:spPr>
          <a:xfrm>
            <a:off x="-21771" y="3943472"/>
            <a:ext cx="9448800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bạn nhỏ trong bài thơ mong chích chòe đừng hót?</a:t>
            </a:r>
            <a:endParaRPr lang="en-US" sz="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0A917-504C-6DE2-5757-AED825079066}"/>
              </a:ext>
            </a:extLst>
          </p:cNvPr>
          <p:cNvSpPr txBox="1"/>
          <p:nvPr/>
        </p:nvSpPr>
        <p:spPr>
          <a:xfrm>
            <a:off x="10474123" y="3316211"/>
            <a:ext cx="7349664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Vì bà của bạn nhỏ đang ốm, bạn muốn giữ yên lặng cho bà ngủ.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C17B7228-5553-4E46-AA3E-0270456CDC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9700" y="1545930"/>
            <a:ext cx="3513660" cy="1986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ED13C0-28EB-292A-8365-DC2A735657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1172"/>
          <a:stretch/>
        </p:blipFill>
        <p:spPr>
          <a:xfrm>
            <a:off x="8927612" y="4081792"/>
            <a:ext cx="2848738" cy="161594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16266ADE-B775-10AF-07D6-E64C9409B8E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069136" y="451834"/>
            <a:ext cx="1956121" cy="22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507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Parts of the Human Body Child Presentation</dc:title>
  <cp:lastModifiedBy>DELL</cp:lastModifiedBy>
  <cp:revision>5</cp:revision>
  <dcterms:created xsi:type="dcterms:W3CDTF">2006-08-16T00:00:00Z</dcterms:created>
  <dcterms:modified xsi:type="dcterms:W3CDTF">2022-10-23T08:08:55Z</dcterms:modified>
  <dc:identifier>DAFIJ_uRfeU</dc:identifier>
</cp:coreProperties>
</file>