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81" r:id="rId2"/>
    <p:sldId id="282" r:id="rId3"/>
    <p:sldId id="283" r:id="rId4"/>
    <p:sldId id="284" r:id="rId5"/>
    <p:sldId id="285" r:id="rId6"/>
    <p:sldId id="289" r:id="rId7"/>
    <p:sldId id="276" r:id="rId8"/>
    <p:sldId id="291" r:id="rId9"/>
    <p:sldId id="268" r:id="rId10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99"/>
    <a:srgbClr val="88DFE8"/>
    <a:srgbClr val="FFCC29"/>
    <a:srgbClr val="FFDB6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835" y="58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11/20/2022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HỌC GIANG BIÊN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496219" y="4343401"/>
            <a:ext cx="13500099" cy="242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vi-VN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GIẢI BÀI TOÁN CÓ ĐẾN HAI 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vi-VN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TÍNH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vi-VN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T1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2672" y="6919537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14080" y="687562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601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923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AEFD58-60AC-B2D4-3604-1DA085B3DF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6910" y="1470455"/>
            <a:ext cx="6562954" cy="3139645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2418785F-540A-F537-4ED6-8B8FB85FF19F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D3425CE-E7D9-4F01-E94B-67D8CAFD9D3C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030C65D-A118-D8D7-8D54-8D057C934E3A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B94A097-E486-7729-8B44-F727157F5570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7417D67-7FED-9E68-0A51-1AFA71C54D5B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Text Box 14">
            <a:extLst>
              <a:ext uri="{FF2B5EF4-FFF2-40B4-BE49-F238E27FC236}">
                <a16:creationId xmlns:a16="http://schemas.microsoft.com/office/drawing/2014/main" id="{A36B4F2E-4978-C747-D38A-BEAD8615E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919" y="898134"/>
            <a:ext cx="9753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40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: GIẢI BÀI TOÁN CÓ ĐẾN HAI BƯỚC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 (T1)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8E4BEF5-6ADC-2DDB-5A34-8EAC817C881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8938" y="4610100"/>
            <a:ext cx="15087600" cy="150390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B40C6CC-1729-BB33-8EDB-7FA81AEE5F06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75719" y="5801939"/>
            <a:ext cx="4482509" cy="3429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9C030370-1638-923E-18A8-C0E69B1516E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53548" y="6133050"/>
            <a:ext cx="4647171" cy="2541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51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EE65825-6D13-8C36-5F0A-BC95F2FCCCA6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DCD078BF-1FAF-4569-DCF3-C8BB0B9B86F8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870BBE0-236C-C776-BB62-6701A543BFC7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E9964B8-2FDF-36BD-563B-6CC275BC7E13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DC249EE3-F48B-C292-65C6-B318BFC1F2CF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>
            <a:extLst>
              <a:ext uri="{FF2B5EF4-FFF2-40B4-BE49-F238E27FC236}">
                <a16:creationId xmlns:a16="http://schemas.microsoft.com/office/drawing/2014/main" id="{B89CB3DC-DED6-0596-114C-B3563A2164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919" y="898134"/>
            <a:ext cx="9753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40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: GIẢI BÀI TOÁN CÓ ĐẾN HAI PHÉP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 (T1)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77D5C2-8920-C45F-8A88-5F05F0A88F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719" y="1474112"/>
            <a:ext cx="15849600" cy="172628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B6B2B48-53A3-B25A-EF30-6908216B0B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5042" y="3200400"/>
            <a:ext cx="2371790" cy="89547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820A13A-7329-2F76-654E-AB11AAF6651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-1041" t="4277" r="-780"/>
          <a:stretch/>
        </p:blipFill>
        <p:spPr>
          <a:xfrm>
            <a:off x="1852681" y="4095872"/>
            <a:ext cx="6285638" cy="409337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A518501-B616-F018-D16C-53F18E31A4C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76519" y="3743777"/>
            <a:ext cx="6340696" cy="5400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033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CE95255-3698-6FE0-81F7-EA04AF811A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919" y="1493118"/>
            <a:ext cx="15544800" cy="137160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3F06ABB5-3374-2A8C-DA5C-1178EFEE0288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87E430F-EE5F-C0D8-B6A5-AC5BF914E7E2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ADA4C5-7364-4A5C-7989-EACE42051250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E6724F-56A7-1914-0087-13737FC42094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84589FB7-7AA4-905E-4B8D-9628683743FD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Text Box 14">
            <a:extLst>
              <a:ext uri="{FF2B5EF4-FFF2-40B4-BE49-F238E27FC236}">
                <a16:creationId xmlns:a16="http://schemas.microsoft.com/office/drawing/2014/main" id="{4CC20BCD-DBD9-574A-BFE6-E4CC6379F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919" y="898134"/>
            <a:ext cx="9753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40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: GIẢI BÀI TOÁN CÓ ĐẾN HAI PHÉP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 (T1)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8F85E0-08E7-6E2E-5EBE-087591D863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888" y="2743200"/>
            <a:ext cx="1957458" cy="878113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C0A8D181-D10F-BBF5-C042-EF6F10B2D038}"/>
              </a:ext>
            </a:extLst>
          </p:cNvPr>
          <p:cNvSpPr txBox="1"/>
          <p:nvPr/>
        </p:nvSpPr>
        <p:spPr>
          <a:xfrm>
            <a:off x="4071144" y="3434720"/>
            <a:ext cx="8134350" cy="4421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u="sng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t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rước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vi-VN" sz="36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ố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1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r">
              <a:lnSpc>
                <a:spcPct val="150000"/>
              </a:lnSpc>
            </a:pP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1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0757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CE95255-3698-6FE0-81F7-EA04AF811A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919" y="1493118"/>
            <a:ext cx="15544800" cy="137160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3F06ABB5-3374-2A8C-DA5C-1178EFEE0288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287E430F-EE5F-C0D8-B6A5-AC5BF914E7E2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6ADA4C5-7364-4A5C-7989-EACE42051250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28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E6724F-56A7-1914-0087-13737FC42094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84589FB7-7AA4-905E-4B8D-9628683743FD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Text Box 14">
            <a:extLst>
              <a:ext uri="{FF2B5EF4-FFF2-40B4-BE49-F238E27FC236}">
                <a16:creationId xmlns:a16="http://schemas.microsoft.com/office/drawing/2014/main" id="{4CC20BCD-DBD9-574A-BFE6-E4CC6379F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919" y="898134"/>
            <a:ext cx="9753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40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: GIẢI BÀI TOÁN CÓ ĐẾN HAI PHÉP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 (T1)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A653312-D9CB-B7E6-AF6F-E0116F172460}"/>
              </a:ext>
            </a:extLst>
          </p:cNvPr>
          <p:cNvSpPr txBox="1"/>
          <p:nvPr/>
        </p:nvSpPr>
        <p:spPr>
          <a:xfrm>
            <a:off x="3213511" y="3505202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C0C6336-0EEA-B281-0F11-4A1B30B5323F}"/>
              </a:ext>
            </a:extLst>
          </p:cNvPr>
          <p:cNvSpPr txBox="1"/>
          <p:nvPr/>
        </p:nvSpPr>
        <p:spPr>
          <a:xfrm>
            <a:off x="274560" y="4453529"/>
            <a:ext cx="670559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vi-VN" sz="3600" dirty="0">
                <a:latin typeface="Arial" pitchFamily="34" charset="0"/>
                <a:cs typeface="Arial" pitchFamily="34" charset="0"/>
              </a:rPr>
              <a:t>Hàng sau:</a:t>
            </a:r>
            <a:endParaRPr lang="en-US" sz="36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vi-VN" sz="3600" dirty="0">
                <a:latin typeface="Arial" pitchFamily="34" charset="0"/>
                <a:cs typeface="Arial" pitchFamily="34" charset="0"/>
              </a:rPr>
              <a:t>Hàng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trước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BE8ABF-6595-E4AD-BF74-187500E142DD}"/>
              </a:ext>
            </a:extLst>
          </p:cNvPr>
          <p:cNvSpPr txBox="1"/>
          <p:nvPr/>
        </p:nvSpPr>
        <p:spPr>
          <a:xfrm>
            <a:off x="9458402" y="3193265"/>
            <a:ext cx="6158102" cy="4421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u="sng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t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rước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vi-VN" sz="36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ố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1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r">
              <a:lnSpc>
                <a:spcPct val="150000"/>
              </a:lnSpc>
            </a:pP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Đáp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1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12BAAB9-F970-DBED-AA15-FBE624ED4C42}"/>
              </a:ext>
            </a:extLst>
          </p:cNvPr>
          <p:cNvCxnSpPr/>
          <p:nvPr/>
        </p:nvCxnSpPr>
        <p:spPr>
          <a:xfrm>
            <a:off x="2934401" y="4800600"/>
            <a:ext cx="3200400" cy="0"/>
          </a:xfrm>
          <a:prstGeom prst="line">
            <a:avLst/>
          </a:prstGeom>
          <a:ln w="5715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014776A-034E-FCD8-0467-F26B360355D6}"/>
              </a:ext>
            </a:extLst>
          </p:cNvPr>
          <p:cNvCxnSpPr/>
          <p:nvPr/>
        </p:nvCxnSpPr>
        <p:spPr>
          <a:xfrm>
            <a:off x="2934401" y="5638469"/>
            <a:ext cx="3200400" cy="0"/>
          </a:xfrm>
          <a:prstGeom prst="line">
            <a:avLst/>
          </a:prstGeom>
          <a:ln w="5715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919A2C2-D0DC-B861-68C5-7FE3C4A80C8F}"/>
              </a:ext>
            </a:extLst>
          </p:cNvPr>
          <p:cNvCxnSpPr>
            <a:cxnSpLocks/>
          </p:cNvCxnSpPr>
          <p:nvPr/>
        </p:nvCxnSpPr>
        <p:spPr>
          <a:xfrm>
            <a:off x="6059631" y="5638469"/>
            <a:ext cx="14478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0" name="Right Brace 19">
            <a:extLst>
              <a:ext uri="{FF2B5EF4-FFF2-40B4-BE49-F238E27FC236}">
                <a16:creationId xmlns:a16="http://schemas.microsoft.com/office/drawing/2014/main" id="{0ACE7017-209D-85CB-77D9-744147B66F2B}"/>
              </a:ext>
            </a:extLst>
          </p:cNvPr>
          <p:cNvSpPr/>
          <p:nvPr/>
        </p:nvSpPr>
        <p:spPr>
          <a:xfrm>
            <a:off x="7302821" y="4151534"/>
            <a:ext cx="990600" cy="16335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1F3BC25-E10A-4E98-647A-C63E4F2248D0}"/>
              </a:ext>
            </a:extLst>
          </p:cNvPr>
          <p:cNvSpPr txBox="1"/>
          <p:nvPr/>
        </p:nvSpPr>
        <p:spPr>
          <a:xfrm>
            <a:off x="4027068" y="4246603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5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bạn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A4955D9-30BA-DC55-B0E1-E40779C52844}"/>
              </a:ext>
            </a:extLst>
          </p:cNvPr>
          <p:cNvSpPr txBox="1"/>
          <p:nvPr/>
        </p:nvSpPr>
        <p:spPr>
          <a:xfrm>
            <a:off x="6271476" y="5052048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2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bạn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9118594-81C1-FB13-A8A7-89BBCC9A284D}"/>
              </a:ext>
            </a:extLst>
          </p:cNvPr>
          <p:cNvCxnSpPr/>
          <p:nvPr/>
        </p:nvCxnSpPr>
        <p:spPr>
          <a:xfrm>
            <a:off x="7453549" y="5451235"/>
            <a:ext cx="0" cy="381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603BD10-17F7-4A31-8E80-5A53E41464C2}"/>
              </a:ext>
            </a:extLst>
          </p:cNvPr>
          <p:cNvCxnSpPr/>
          <p:nvPr/>
        </p:nvCxnSpPr>
        <p:spPr>
          <a:xfrm>
            <a:off x="6059631" y="5387439"/>
            <a:ext cx="0" cy="381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D2A9001-B31E-8C27-87DB-AE5674D7B70E}"/>
              </a:ext>
            </a:extLst>
          </p:cNvPr>
          <p:cNvCxnSpPr/>
          <p:nvPr/>
        </p:nvCxnSpPr>
        <p:spPr>
          <a:xfrm>
            <a:off x="2934401" y="5404095"/>
            <a:ext cx="0" cy="381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7413FD7-8198-BCD6-E637-68E3182D4912}"/>
              </a:ext>
            </a:extLst>
          </p:cNvPr>
          <p:cNvCxnSpPr/>
          <p:nvPr/>
        </p:nvCxnSpPr>
        <p:spPr>
          <a:xfrm>
            <a:off x="6134801" y="4610100"/>
            <a:ext cx="0" cy="381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C5DD47C-8BB0-D1C0-D49A-ECDF2A6A4E82}"/>
              </a:ext>
            </a:extLst>
          </p:cNvPr>
          <p:cNvCxnSpPr/>
          <p:nvPr/>
        </p:nvCxnSpPr>
        <p:spPr>
          <a:xfrm>
            <a:off x="2934401" y="4610100"/>
            <a:ext cx="0" cy="381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4D543ED-E8CC-3829-F261-B576232FBD39}"/>
              </a:ext>
            </a:extLst>
          </p:cNvPr>
          <p:cNvCxnSpPr/>
          <p:nvPr/>
        </p:nvCxnSpPr>
        <p:spPr>
          <a:xfrm>
            <a:off x="3718715" y="2178918"/>
            <a:ext cx="32004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C2CE86D-9442-B37D-ACC5-25A51A004D2E}"/>
              </a:ext>
            </a:extLst>
          </p:cNvPr>
          <p:cNvCxnSpPr>
            <a:cxnSpLocks/>
          </p:cNvCxnSpPr>
          <p:nvPr/>
        </p:nvCxnSpPr>
        <p:spPr>
          <a:xfrm>
            <a:off x="9035457" y="2178918"/>
            <a:ext cx="626566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59F96E7-91F4-59D0-E11D-2B4465459062}"/>
              </a:ext>
            </a:extLst>
          </p:cNvPr>
          <p:cNvCxnSpPr>
            <a:cxnSpLocks/>
          </p:cNvCxnSpPr>
          <p:nvPr/>
        </p:nvCxnSpPr>
        <p:spPr>
          <a:xfrm>
            <a:off x="518315" y="2743200"/>
            <a:ext cx="137160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4DD8382-3B2F-C650-4631-4B1EFC020EC8}"/>
              </a:ext>
            </a:extLst>
          </p:cNvPr>
          <p:cNvCxnSpPr>
            <a:cxnSpLocks/>
          </p:cNvCxnSpPr>
          <p:nvPr/>
        </p:nvCxnSpPr>
        <p:spPr>
          <a:xfrm>
            <a:off x="2769795" y="2710141"/>
            <a:ext cx="7197324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169D81E-5503-82A1-249A-D3B90C26EF7A}"/>
              </a:ext>
            </a:extLst>
          </p:cNvPr>
          <p:cNvSpPr txBox="1"/>
          <p:nvPr/>
        </p:nvSpPr>
        <p:spPr>
          <a:xfrm>
            <a:off x="8398056" y="4821215"/>
            <a:ext cx="955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?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bạn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37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7" grpId="0"/>
      <p:bldP spid="20" grpId="0" animBg="1"/>
      <p:bldP spid="21" grpId="0"/>
      <p:bldP spid="22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48D8C4B-E99D-A91A-E817-5582AAD50AA8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CC1A3B0-5EF8-1227-2460-2578625654A7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07FE324-CF4F-A21E-35C9-E3EEC264C373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6AADB8A-4BD9-0924-0DFD-3AB478140A89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02EB7E8-1BB7-1AFD-7099-A828DD175410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>
            <a:extLst>
              <a:ext uri="{FF2B5EF4-FFF2-40B4-BE49-F238E27FC236}">
                <a16:creationId xmlns:a16="http://schemas.microsoft.com/office/drawing/2014/main" id="{B01F4442-AA68-B10D-96A5-7DCE05F1C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919" y="898134"/>
            <a:ext cx="9753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40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: GIẢI BÀI TOÁN CÓ ĐẾN HAI PHÉP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 (T1)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8D0801-CF01-0AD3-711D-2FE5C3E09D3E}"/>
              </a:ext>
            </a:extLst>
          </p:cNvPr>
          <p:cNvSpPr txBox="1"/>
          <p:nvPr/>
        </p:nvSpPr>
        <p:spPr>
          <a:xfrm>
            <a:off x="3152470" y="3505202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4A0E4B-042A-D878-A868-D47F8BA82CA8}"/>
              </a:ext>
            </a:extLst>
          </p:cNvPr>
          <p:cNvSpPr txBox="1"/>
          <p:nvPr/>
        </p:nvSpPr>
        <p:spPr>
          <a:xfrm>
            <a:off x="267597" y="4433770"/>
            <a:ext cx="670559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 err="1">
                <a:latin typeface="Arial" pitchFamily="34" charset="0"/>
                <a:cs typeface="Arial" pitchFamily="34" charset="0"/>
              </a:rPr>
              <a:t>Bể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1: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vi-VN" sz="3600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3600">
                <a:latin typeface="Arial" pitchFamily="34" charset="0"/>
                <a:cs typeface="Arial" pitchFamily="34" charset="0"/>
              </a:rPr>
              <a:t>ể 2: 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23255E3-4761-D0AB-CA0D-D2C8376F7B14}"/>
              </a:ext>
            </a:extLst>
          </p:cNvPr>
          <p:cNvCxnSpPr>
            <a:cxnSpLocks/>
          </p:cNvCxnSpPr>
          <p:nvPr/>
        </p:nvCxnSpPr>
        <p:spPr>
          <a:xfrm>
            <a:off x="4556919" y="2057400"/>
            <a:ext cx="289663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DD3970E-E4D3-B87A-4A26-F7D6A4B87E8E}"/>
              </a:ext>
            </a:extLst>
          </p:cNvPr>
          <p:cNvCxnSpPr>
            <a:cxnSpLocks/>
          </p:cNvCxnSpPr>
          <p:nvPr/>
        </p:nvCxnSpPr>
        <p:spPr>
          <a:xfrm>
            <a:off x="10670380" y="2133600"/>
            <a:ext cx="470693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E75C732-0617-5C31-FAC2-02F7F57E0DA7}"/>
              </a:ext>
            </a:extLst>
          </p:cNvPr>
          <p:cNvCxnSpPr>
            <a:cxnSpLocks/>
          </p:cNvCxnSpPr>
          <p:nvPr/>
        </p:nvCxnSpPr>
        <p:spPr>
          <a:xfrm>
            <a:off x="1966119" y="2590800"/>
            <a:ext cx="73648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A5F6187-5B7D-2C65-1AF1-A9BECC61F473}"/>
              </a:ext>
            </a:extLst>
          </p:cNvPr>
          <p:cNvCxnSpPr>
            <a:cxnSpLocks/>
          </p:cNvCxnSpPr>
          <p:nvPr/>
        </p:nvCxnSpPr>
        <p:spPr>
          <a:xfrm>
            <a:off x="137319" y="2590800"/>
            <a:ext cx="10668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5BD7E05-1DC5-D1C0-145B-E4F43EA2C736}"/>
              </a:ext>
            </a:extLst>
          </p:cNvPr>
          <p:cNvSpPr txBox="1"/>
          <p:nvPr/>
        </p:nvSpPr>
        <p:spPr>
          <a:xfrm>
            <a:off x="82599" y="1510184"/>
            <a:ext cx="1550212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600" i="0" dirty="0">
                <a:effectLst/>
              </a:rPr>
              <a:t> 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1: 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Bể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5 con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cá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ngựa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bể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hai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hơn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bể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thứ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 con.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hai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bể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bao nhiêu con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cá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ngựa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vi-VN" sz="3600" i="0" dirty="0">
              <a:effectLst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0E3034-1BA2-8613-8C6D-A02ACA8ADF44}"/>
              </a:ext>
            </a:extLst>
          </p:cNvPr>
          <p:cNvSpPr txBox="1"/>
          <p:nvPr/>
        </p:nvSpPr>
        <p:spPr>
          <a:xfrm>
            <a:off x="9044719" y="3067023"/>
            <a:ext cx="6865996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u="sng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vi-VN" sz="3600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vi-VN" sz="3600" i="0" dirty="0" err="1">
                <a:effectLst/>
              </a:rPr>
              <a:t>Bể</a:t>
            </a:r>
            <a:r>
              <a:rPr lang="vi-VN" sz="3600" i="0" dirty="0">
                <a:effectLst/>
              </a:rPr>
              <a:t> </a:t>
            </a:r>
            <a:r>
              <a:rPr lang="vi-VN" sz="3600" i="0" dirty="0" err="1">
                <a:effectLst/>
              </a:rPr>
              <a:t>thứ</a:t>
            </a:r>
            <a:r>
              <a:rPr lang="vi-VN" sz="3600" i="0" dirty="0">
                <a:effectLst/>
              </a:rPr>
              <a:t> hai </a:t>
            </a:r>
            <a:r>
              <a:rPr lang="vi-VN" sz="3600" i="0" dirty="0" err="1">
                <a:effectLst/>
              </a:rPr>
              <a:t>có</a:t>
            </a:r>
            <a:r>
              <a:rPr lang="vi-VN" sz="3600" i="0" dirty="0">
                <a:effectLst/>
              </a:rPr>
              <a:t> </a:t>
            </a:r>
            <a:r>
              <a:rPr lang="vi-VN" sz="3600" i="0" dirty="0" err="1">
                <a:effectLst/>
              </a:rPr>
              <a:t>số</a:t>
            </a:r>
            <a:r>
              <a:rPr lang="vi-VN" sz="3600" i="0" dirty="0">
                <a:effectLst/>
              </a:rPr>
              <a:t> con </a:t>
            </a:r>
            <a:r>
              <a:rPr lang="vi-VN" sz="3600" i="0" dirty="0" err="1">
                <a:effectLst/>
              </a:rPr>
              <a:t>cá</a:t>
            </a:r>
            <a:r>
              <a:rPr lang="vi-VN" sz="3600" i="0" dirty="0">
                <a:effectLst/>
              </a:rPr>
              <a:t> </a:t>
            </a:r>
            <a:r>
              <a:rPr lang="vi-VN" sz="3600" i="0" dirty="0" err="1">
                <a:effectLst/>
              </a:rPr>
              <a:t>ngựa</a:t>
            </a:r>
            <a:r>
              <a:rPr lang="vi-VN" sz="3600" i="0" dirty="0">
                <a:effectLst/>
              </a:rPr>
              <a:t> </a:t>
            </a:r>
            <a:r>
              <a:rPr lang="vi-VN" sz="3600" i="0" dirty="0" err="1">
                <a:effectLst/>
              </a:rPr>
              <a:t>là</a:t>
            </a:r>
            <a:r>
              <a:rPr lang="vi-VN" sz="3600" i="0" dirty="0">
                <a:effectLst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i="0" dirty="0">
                <a:effectLst/>
              </a:rPr>
              <a:t>5 + 3 = 8 (con)</a:t>
            </a:r>
          </a:p>
          <a:p>
            <a:pPr algn="just">
              <a:lnSpc>
                <a:spcPct val="150000"/>
              </a:lnSpc>
            </a:pPr>
            <a:r>
              <a:rPr lang="vi-VN" sz="3600" i="0" dirty="0" err="1">
                <a:effectLst/>
              </a:rPr>
              <a:t>Cả</a:t>
            </a:r>
            <a:r>
              <a:rPr lang="vi-VN" sz="3600" i="0" dirty="0">
                <a:effectLst/>
              </a:rPr>
              <a:t> hai </a:t>
            </a:r>
            <a:r>
              <a:rPr lang="vi-VN" sz="3600" i="0" dirty="0" err="1">
                <a:effectLst/>
              </a:rPr>
              <a:t>bể</a:t>
            </a:r>
            <a:r>
              <a:rPr lang="vi-VN" sz="3600" i="0" dirty="0">
                <a:effectLst/>
              </a:rPr>
              <a:t> </a:t>
            </a:r>
            <a:r>
              <a:rPr lang="vi-VN" sz="3600" i="0" dirty="0" err="1">
                <a:effectLst/>
              </a:rPr>
              <a:t>có</a:t>
            </a:r>
            <a:r>
              <a:rPr lang="vi-VN" sz="3600" i="0" dirty="0">
                <a:effectLst/>
              </a:rPr>
              <a:t> </a:t>
            </a:r>
            <a:r>
              <a:rPr lang="vi-VN" sz="3600" i="0" dirty="0" err="1">
                <a:effectLst/>
              </a:rPr>
              <a:t>số</a:t>
            </a:r>
            <a:r>
              <a:rPr lang="vi-VN" sz="3600" i="0" dirty="0">
                <a:effectLst/>
              </a:rPr>
              <a:t> con </a:t>
            </a:r>
            <a:r>
              <a:rPr lang="vi-VN" sz="3600" i="0" dirty="0" err="1">
                <a:effectLst/>
              </a:rPr>
              <a:t>cá</a:t>
            </a:r>
            <a:r>
              <a:rPr lang="vi-VN" sz="3600" i="0" dirty="0">
                <a:effectLst/>
              </a:rPr>
              <a:t> </a:t>
            </a:r>
            <a:r>
              <a:rPr lang="vi-VN" sz="3600" i="0" dirty="0" err="1">
                <a:effectLst/>
              </a:rPr>
              <a:t>ngựa</a:t>
            </a:r>
            <a:r>
              <a:rPr lang="vi-VN" sz="3600" i="0" dirty="0">
                <a:effectLst/>
              </a:rPr>
              <a:t> </a:t>
            </a:r>
            <a:r>
              <a:rPr lang="vi-VN" sz="3600" i="0" dirty="0" err="1">
                <a:effectLst/>
              </a:rPr>
              <a:t>là</a:t>
            </a:r>
            <a:r>
              <a:rPr lang="vi-VN" sz="3600" i="0" dirty="0">
                <a:effectLst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i="0" dirty="0">
                <a:effectLst/>
              </a:rPr>
              <a:t>5 + 8 = 13 (con)</a:t>
            </a:r>
            <a:endParaRPr lang="en-US" sz="3600" i="0" dirty="0">
              <a:effectLst/>
            </a:endParaRPr>
          </a:p>
          <a:p>
            <a:pPr algn="ctr">
              <a:lnSpc>
                <a:spcPct val="150000"/>
              </a:lnSpc>
            </a:pPr>
            <a:r>
              <a:rPr lang="vi-VN" sz="3600" i="0" dirty="0">
                <a:effectLst/>
              </a:rPr>
              <a:t>Đáp số: 13 con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A66A674-DF80-014A-E571-2739860A8899}"/>
              </a:ext>
            </a:extLst>
          </p:cNvPr>
          <p:cNvCxnSpPr/>
          <p:nvPr/>
        </p:nvCxnSpPr>
        <p:spPr>
          <a:xfrm>
            <a:off x="1661319" y="4800600"/>
            <a:ext cx="3200400" cy="0"/>
          </a:xfrm>
          <a:prstGeom prst="line">
            <a:avLst/>
          </a:prstGeom>
          <a:ln w="5715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89EB19-5CAA-B446-E7C6-B4651B4628AB}"/>
              </a:ext>
            </a:extLst>
          </p:cNvPr>
          <p:cNvCxnSpPr/>
          <p:nvPr/>
        </p:nvCxnSpPr>
        <p:spPr>
          <a:xfrm>
            <a:off x="1661319" y="5638469"/>
            <a:ext cx="3200400" cy="0"/>
          </a:xfrm>
          <a:prstGeom prst="line">
            <a:avLst/>
          </a:prstGeom>
          <a:ln w="5715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D9115C2-3038-BE96-AD53-AA7E2126FE17}"/>
              </a:ext>
            </a:extLst>
          </p:cNvPr>
          <p:cNvCxnSpPr>
            <a:cxnSpLocks/>
          </p:cNvCxnSpPr>
          <p:nvPr/>
        </p:nvCxnSpPr>
        <p:spPr>
          <a:xfrm>
            <a:off x="4786549" y="5638469"/>
            <a:ext cx="14478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" name="Right Brace 10">
            <a:extLst>
              <a:ext uri="{FF2B5EF4-FFF2-40B4-BE49-F238E27FC236}">
                <a16:creationId xmlns:a16="http://schemas.microsoft.com/office/drawing/2014/main" id="{2AB0BE1C-A8C4-3AA5-9CCD-92317F7C77EC}"/>
              </a:ext>
            </a:extLst>
          </p:cNvPr>
          <p:cNvSpPr/>
          <p:nvPr/>
        </p:nvSpPr>
        <p:spPr>
          <a:xfrm>
            <a:off x="6446191" y="4151534"/>
            <a:ext cx="574147" cy="1633562"/>
          </a:xfrm>
          <a:prstGeom prst="rightBrace">
            <a:avLst>
              <a:gd name="adj1" fmla="val 8333"/>
              <a:gd name="adj2" fmla="val 4360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737AB2-C9FB-635B-2640-B0C1DDA438EA}"/>
              </a:ext>
            </a:extLst>
          </p:cNvPr>
          <p:cNvSpPr txBox="1"/>
          <p:nvPr/>
        </p:nvSpPr>
        <p:spPr>
          <a:xfrm>
            <a:off x="2753985" y="4246603"/>
            <a:ext cx="14130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5 con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cá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02ECC10-0108-1229-1EB8-FF4380640B77}"/>
              </a:ext>
            </a:extLst>
          </p:cNvPr>
          <p:cNvSpPr txBox="1"/>
          <p:nvPr/>
        </p:nvSpPr>
        <p:spPr>
          <a:xfrm>
            <a:off x="4998393" y="5052048"/>
            <a:ext cx="16508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3 con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cá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04EB016D-5F5A-3E11-ED7C-E574927C41D2}"/>
              </a:ext>
            </a:extLst>
          </p:cNvPr>
          <p:cNvCxnSpPr/>
          <p:nvPr/>
        </p:nvCxnSpPr>
        <p:spPr>
          <a:xfrm>
            <a:off x="4786549" y="5387439"/>
            <a:ext cx="0" cy="381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29BC34A-E077-83C5-5194-9275140065DA}"/>
              </a:ext>
            </a:extLst>
          </p:cNvPr>
          <p:cNvCxnSpPr/>
          <p:nvPr/>
        </p:nvCxnSpPr>
        <p:spPr>
          <a:xfrm>
            <a:off x="1661319" y="5404095"/>
            <a:ext cx="0" cy="381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87E43B4-F4A3-AC79-B7EA-28AB32380EC2}"/>
              </a:ext>
            </a:extLst>
          </p:cNvPr>
          <p:cNvCxnSpPr/>
          <p:nvPr/>
        </p:nvCxnSpPr>
        <p:spPr>
          <a:xfrm>
            <a:off x="4861719" y="4610100"/>
            <a:ext cx="0" cy="381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D8FA2E5-279E-0C4C-8D80-E38451D752C1}"/>
              </a:ext>
            </a:extLst>
          </p:cNvPr>
          <p:cNvCxnSpPr/>
          <p:nvPr/>
        </p:nvCxnSpPr>
        <p:spPr>
          <a:xfrm>
            <a:off x="1661319" y="4610100"/>
            <a:ext cx="0" cy="381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5CBDD50E-336C-4BA1-D5ED-16A9EA68842B}"/>
              </a:ext>
            </a:extLst>
          </p:cNvPr>
          <p:cNvSpPr txBox="1"/>
          <p:nvPr/>
        </p:nvSpPr>
        <p:spPr>
          <a:xfrm>
            <a:off x="7124974" y="4821215"/>
            <a:ext cx="1417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? Con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cá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280BE65-B3CA-775E-F48B-D3F6DE28B5E3}"/>
              </a:ext>
            </a:extLst>
          </p:cNvPr>
          <p:cNvCxnSpPr/>
          <p:nvPr/>
        </p:nvCxnSpPr>
        <p:spPr>
          <a:xfrm>
            <a:off x="6234349" y="5387439"/>
            <a:ext cx="0" cy="381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2138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0" grpId="0"/>
      <p:bldP spid="11" grpId="0" animBg="1"/>
      <p:bldP spid="19" grpId="0"/>
      <p:bldP spid="21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48D8C4B-E99D-A91A-E817-5582AAD50AA8}"/>
              </a:ext>
            </a:extLst>
          </p:cNvPr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CC1A3B0-5EF8-1227-2460-2578625654A7}"/>
                </a:ext>
              </a:extLst>
            </p:cNvPr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07FE324-CF4F-A21E-35C9-E3EEC264C373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6AADB8A-4BD9-0924-0DFD-3AB478140A89}"/>
                  </a:ext>
                </a:extLst>
              </p:cNvPr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02EB7E8-1BB7-1AFD-7099-A828DD175410}"/>
                </a:ext>
              </a:extLst>
            </p:cNvPr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>
            <a:extLst>
              <a:ext uri="{FF2B5EF4-FFF2-40B4-BE49-F238E27FC236}">
                <a16:creationId xmlns:a16="http://schemas.microsoft.com/office/drawing/2014/main" id="{B01F4442-AA68-B10D-96A5-7DCE05F1C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919" y="898134"/>
            <a:ext cx="9753600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 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40</a:t>
            </a:r>
            <a:r>
              <a:rPr lang="en-US" sz="2800" b="1" dirty="0">
                <a:solidFill>
                  <a:srgbClr val="0000CC"/>
                </a:solidFill>
                <a:latin typeface="Times New Roman" pitchFamily="18" charset="0"/>
              </a:rPr>
              <a:t>: GIẢI BÀI TOÁN CÓ ĐẾN HAI PHÉP TÍNH</a:t>
            </a:r>
            <a:r>
              <a:rPr lang="vi-VN" sz="2800" b="1" dirty="0">
                <a:solidFill>
                  <a:srgbClr val="0000CC"/>
                </a:solidFill>
                <a:latin typeface="Times New Roman" pitchFamily="18" charset="0"/>
              </a:rPr>
              <a:t>  (T1)</a:t>
            </a:r>
            <a:endParaRPr lang="en-US" sz="2800" b="1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E8D0801-CF01-0AD3-711D-2FE5C3E09D3E}"/>
              </a:ext>
            </a:extLst>
          </p:cNvPr>
          <p:cNvSpPr txBox="1"/>
          <p:nvPr/>
        </p:nvSpPr>
        <p:spPr>
          <a:xfrm>
            <a:off x="3152470" y="3505202"/>
            <a:ext cx="1749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u="sng" dirty="0" err="1">
                <a:latin typeface="Arial" pitchFamily="34" charset="0"/>
                <a:cs typeface="Arial" pitchFamily="34" charset="0"/>
              </a:rPr>
              <a:t>Tóm</a:t>
            </a:r>
            <a:r>
              <a:rPr lang="en-US" sz="3600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u="sng" dirty="0" err="1">
                <a:latin typeface="Arial" pitchFamily="34" charset="0"/>
                <a:cs typeface="Arial" pitchFamily="34" charset="0"/>
              </a:rPr>
              <a:t>tắt</a:t>
            </a:r>
            <a:endParaRPr lang="en-US" sz="3600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44A0E4B-042A-D878-A868-D47F8BA82CA8}"/>
              </a:ext>
            </a:extLst>
          </p:cNvPr>
          <p:cNvSpPr txBox="1"/>
          <p:nvPr/>
        </p:nvSpPr>
        <p:spPr>
          <a:xfrm>
            <a:off x="224960" y="4484429"/>
            <a:ext cx="108192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Anh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600" dirty="0" err="1">
                <a:latin typeface="Arial" pitchFamily="34" charset="0"/>
                <a:cs typeface="Arial" pitchFamily="34" charset="0"/>
              </a:rPr>
              <a:t>Em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23255E3-4761-D0AB-CA0D-D2C8376F7B14}"/>
              </a:ext>
            </a:extLst>
          </p:cNvPr>
          <p:cNvCxnSpPr>
            <a:cxnSpLocks/>
          </p:cNvCxnSpPr>
          <p:nvPr/>
        </p:nvCxnSpPr>
        <p:spPr>
          <a:xfrm>
            <a:off x="4427542" y="1988460"/>
            <a:ext cx="289663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DD3970E-E4D3-B87A-4A26-F7D6A4B87E8E}"/>
              </a:ext>
            </a:extLst>
          </p:cNvPr>
          <p:cNvCxnSpPr>
            <a:cxnSpLocks/>
          </p:cNvCxnSpPr>
          <p:nvPr/>
        </p:nvCxnSpPr>
        <p:spPr>
          <a:xfrm>
            <a:off x="11262519" y="1981200"/>
            <a:ext cx="4038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E75C732-0617-5C31-FAC2-02F7F57E0DA7}"/>
              </a:ext>
            </a:extLst>
          </p:cNvPr>
          <p:cNvCxnSpPr>
            <a:cxnSpLocks/>
          </p:cNvCxnSpPr>
          <p:nvPr/>
        </p:nvCxnSpPr>
        <p:spPr>
          <a:xfrm>
            <a:off x="1306887" y="2588625"/>
            <a:ext cx="888883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A0E3034-1BA2-8613-8C6D-A02ACA8ADF44}"/>
              </a:ext>
            </a:extLst>
          </p:cNvPr>
          <p:cNvSpPr txBox="1"/>
          <p:nvPr/>
        </p:nvSpPr>
        <p:spPr>
          <a:xfrm>
            <a:off x="7642633" y="2982324"/>
            <a:ext cx="8888832" cy="5806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u="sng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vi-VN" sz="3600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u="sng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vi-VN" sz="3600" i="0" u="sng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Em sưu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ốc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35 – 16 = 19 (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hai anh em sưu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ốc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35 + 19 = 54 (vỏ)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Đáp số: 54 vỏ ốc.</a:t>
            </a:r>
          </a:p>
          <a:p>
            <a:pPr algn="ctr">
              <a:lnSpc>
                <a:spcPct val="150000"/>
              </a:lnSpc>
            </a:pPr>
            <a:endParaRPr lang="en-US" sz="3600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A6A5132-C1D9-7422-C4ED-BE2A6D84B5A1}"/>
              </a:ext>
            </a:extLst>
          </p:cNvPr>
          <p:cNvSpPr txBox="1"/>
          <p:nvPr/>
        </p:nvSpPr>
        <p:spPr>
          <a:xfrm>
            <a:off x="365923" y="1388296"/>
            <a:ext cx="1567443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2: Anh sưu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35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ốc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, em sưu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ít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hơn anh 16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ốc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hai anh em sưu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bao nhiêu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vỏ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dirty="0" err="1">
                <a:latin typeface="Arial" panose="020B0604020202020204" pitchFamily="34" charset="0"/>
                <a:cs typeface="Arial" panose="020B0604020202020204" pitchFamily="34" charset="0"/>
              </a:rPr>
              <a:t>ốc</a:t>
            </a:r>
            <a:r>
              <a:rPr lang="vi-VN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19BD8A-6A93-AA4B-754B-61F1CC57E0A8}"/>
              </a:ext>
            </a:extLst>
          </p:cNvPr>
          <p:cNvCxnSpPr>
            <a:cxnSpLocks/>
          </p:cNvCxnSpPr>
          <p:nvPr/>
        </p:nvCxnSpPr>
        <p:spPr>
          <a:xfrm>
            <a:off x="1204119" y="4800600"/>
            <a:ext cx="4724400" cy="0"/>
          </a:xfrm>
          <a:prstGeom prst="line">
            <a:avLst/>
          </a:prstGeom>
          <a:ln w="5715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C9D5AD2-F311-A14A-649C-B59E844CB594}"/>
              </a:ext>
            </a:extLst>
          </p:cNvPr>
          <p:cNvCxnSpPr/>
          <p:nvPr/>
        </p:nvCxnSpPr>
        <p:spPr>
          <a:xfrm>
            <a:off x="5928519" y="4572000"/>
            <a:ext cx="0" cy="381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58F61D-6ECF-0756-5598-3605EE901E8D}"/>
              </a:ext>
            </a:extLst>
          </p:cNvPr>
          <p:cNvCxnSpPr/>
          <p:nvPr/>
        </p:nvCxnSpPr>
        <p:spPr>
          <a:xfrm>
            <a:off x="1204119" y="4610100"/>
            <a:ext cx="0" cy="381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A33D8CC-9F85-CBEC-BA99-3D37C5B90F41}"/>
              </a:ext>
            </a:extLst>
          </p:cNvPr>
          <p:cNvCxnSpPr/>
          <p:nvPr/>
        </p:nvCxnSpPr>
        <p:spPr>
          <a:xfrm>
            <a:off x="1204119" y="5638800"/>
            <a:ext cx="3200400" cy="0"/>
          </a:xfrm>
          <a:prstGeom prst="line">
            <a:avLst/>
          </a:prstGeom>
          <a:ln w="57150"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9BE4747-B99D-2175-87E4-0BF33BC3CFBD}"/>
              </a:ext>
            </a:extLst>
          </p:cNvPr>
          <p:cNvCxnSpPr/>
          <p:nvPr/>
        </p:nvCxnSpPr>
        <p:spPr>
          <a:xfrm>
            <a:off x="4404519" y="5448300"/>
            <a:ext cx="0" cy="381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3F624370-1127-BDA7-91E9-64C016AFC05A}"/>
              </a:ext>
            </a:extLst>
          </p:cNvPr>
          <p:cNvCxnSpPr/>
          <p:nvPr/>
        </p:nvCxnSpPr>
        <p:spPr>
          <a:xfrm>
            <a:off x="1204119" y="5448300"/>
            <a:ext cx="0" cy="381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ight Brace 22">
            <a:extLst>
              <a:ext uri="{FF2B5EF4-FFF2-40B4-BE49-F238E27FC236}">
                <a16:creationId xmlns:a16="http://schemas.microsoft.com/office/drawing/2014/main" id="{592F6756-44D7-2F92-16D3-44A34EC35D19}"/>
              </a:ext>
            </a:extLst>
          </p:cNvPr>
          <p:cNvSpPr/>
          <p:nvPr/>
        </p:nvSpPr>
        <p:spPr>
          <a:xfrm rot="5400000">
            <a:off x="4853555" y="4476105"/>
            <a:ext cx="574147" cy="1370244"/>
          </a:xfrm>
          <a:prstGeom prst="rightBrace">
            <a:avLst>
              <a:gd name="adj1" fmla="val 8333"/>
              <a:gd name="adj2" fmla="val 4360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E42A1A6-0051-9C23-68DC-B8E9FB64CE7D}"/>
              </a:ext>
            </a:extLst>
          </p:cNvPr>
          <p:cNvCxnSpPr>
            <a:cxnSpLocks/>
          </p:cNvCxnSpPr>
          <p:nvPr/>
        </p:nvCxnSpPr>
        <p:spPr>
          <a:xfrm>
            <a:off x="4436947" y="4817216"/>
            <a:ext cx="14478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B7F0CCA-E767-1166-7624-6AAA46E1D8D3}"/>
              </a:ext>
            </a:extLst>
          </p:cNvPr>
          <p:cNvCxnSpPr/>
          <p:nvPr/>
        </p:nvCxnSpPr>
        <p:spPr>
          <a:xfrm>
            <a:off x="4409945" y="4626716"/>
            <a:ext cx="0" cy="3810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B4A08E4B-1427-81C6-454F-B561F959FEB2}"/>
              </a:ext>
            </a:extLst>
          </p:cNvPr>
          <p:cNvSpPr txBox="1"/>
          <p:nvPr/>
        </p:nvSpPr>
        <p:spPr>
          <a:xfrm>
            <a:off x="2883824" y="4063426"/>
            <a:ext cx="175667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35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vỏ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ốc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141B47A-0394-5265-5E86-821F1035BBD1}"/>
              </a:ext>
            </a:extLst>
          </p:cNvPr>
          <p:cNvSpPr txBox="1"/>
          <p:nvPr/>
        </p:nvSpPr>
        <p:spPr>
          <a:xfrm>
            <a:off x="4505342" y="5206425"/>
            <a:ext cx="175667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Arial" pitchFamily="34" charset="0"/>
                <a:cs typeface="Arial" pitchFamily="34" charset="0"/>
              </a:rPr>
              <a:t>16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vỏ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>
                <a:latin typeface="Arial" pitchFamily="34" charset="0"/>
                <a:cs typeface="Arial" pitchFamily="34" charset="0"/>
              </a:rPr>
              <a:t>ốc</a:t>
            </a:r>
            <a:endParaRPr lang="en-US" dirty="0"/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id="{DD518224-DAA4-A163-7310-84A9BC8EF40D}"/>
              </a:ext>
            </a:extLst>
          </p:cNvPr>
          <p:cNvSpPr/>
          <p:nvPr/>
        </p:nvSpPr>
        <p:spPr>
          <a:xfrm>
            <a:off x="6080919" y="4151534"/>
            <a:ext cx="574147" cy="1633562"/>
          </a:xfrm>
          <a:prstGeom prst="rightBrace">
            <a:avLst>
              <a:gd name="adj1" fmla="val 8333"/>
              <a:gd name="adj2" fmla="val 4360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03E477E-C303-7271-D059-1F7C58A471B2}"/>
              </a:ext>
            </a:extLst>
          </p:cNvPr>
          <p:cNvSpPr txBox="1"/>
          <p:nvPr/>
        </p:nvSpPr>
        <p:spPr>
          <a:xfrm>
            <a:off x="6414412" y="4790333"/>
            <a:ext cx="1228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?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Vỏ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ốc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615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0" grpId="0"/>
      <p:bldP spid="23" grpId="0" animBg="1"/>
      <p:bldP spid="27" grpId="0"/>
      <p:bldP spid="28" grpId="0"/>
      <p:bldP spid="29" grpId="0" animBg="1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1574</TotalTime>
  <Words>478</Words>
  <Application>Microsoft Office PowerPoint</Application>
  <PresentationFormat>Custom</PresentationFormat>
  <Paragraphs>70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DELL</cp:lastModifiedBy>
  <cp:revision>226</cp:revision>
  <dcterms:created xsi:type="dcterms:W3CDTF">2022-07-10T01:37:20Z</dcterms:created>
  <dcterms:modified xsi:type="dcterms:W3CDTF">2022-11-20T16:39:21Z</dcterms:modified>
</cp:coreProperties>
</file>