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447" r:id="rId2"/>
    <p:sldId id="448" r:id="rId3"/>
    <p:sldId id="420" r:id="rId4"/>
    <p:sldId id="444" r:id="rId5"/>
    <p:sldId id="446" r:id="rId6"/>
    <p:sldId id="449" r:id="rId7"/>
    <p:sldId id="258" r:id="rId8"/>
    <p:sldId id="260" r:id="rId9"/>
    <p:sldId id="262" r:id="rId10"/>
    <p:sldId id="272" r:id="rId11"/>
    <p:sldId id="273" r:id="rId12"/>
    <p:sldId id="274" r:id="rId13"/>
    <p:sldId id="275" r:id="rId14"/>
    <p:sldId id="265" r:id="rId15"/>
    <p:sldId id="267" r:id="rId16"/>
    <p:sldId id="26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6863-4CFE-4D6C-85D6-3AF0C1C7672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30A06-B0C0-4A9C-8F68-3BE2FD36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103AB2A-CD45-4698-B323-6FA5F77200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03833E-2B94-47A4-AD3C-899F1949DA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FF86F99-1A1E-4527-A1C9-BD3D66FD2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8AC72751-DED3-4B1F-9105-B0FB74F6690C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A06-B0C0-4A9C-8F68-3BE2FD364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A06-B0C0-4A9C-8F68-3BE2FD364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A06-B0C0-4A9C-8F68-3BE2FD364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A06-B0C0-4A9C-8F68-3BE2FD364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A06-B0C0-4A9C-8F68-3BE2FD3645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686-724F-4DEE-B2B5-3B158BFB9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4E3FB-7885-492F-B2B6-9C31FEE63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20E50-11F5-446E-A2D9-767652B8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65DDC-9F84-4182-9CC1-C6FF1639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FF1F0-6534-4CF2-AA88-FEB3F3D0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882B-89A2-4974-BA7C-EC074EED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D447-FE61-4B82-88F0-13CBFF6E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D0EB4-FF7A-4459-8A1B-2096431D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7B09-8164-4232-A3B7-80E073F0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FE8D-D9D0-4A89-8AFF-0E40440D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A2D27-58BA-4BEF-A733-CE1B3ABC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F4E32-6970-4CE6-90F9-55FDB163B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665D-9C9D-4B9E-AD7C-57C3CBC5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CEF23-2B02-4E71-ACEA-AB7E57A4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40A4-1DEA-47CC-B7D4-CC7B3E62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6803-FD7A-4CF5-8DED-C6BB82A3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633-E262-4678-9D3B-C62177DC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4F16-ECA8-4FC4-967C-E1D445165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C0AB4-D837-4ED5-92BB-7A03A87B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4232-5B52-46ED-81B6-6E02AFB1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CE48-9573-4394-84E9-47E2EF90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340C-ACDA-41C9-BF78-E8227712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B908D-DF92-4938-82CB-9AE91C8D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EC63-806A-46AA-BA70-7258284D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9D882-A7AA-4913-8B93-02EAE3B3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6D6B7-7549-494E-A1BE-8F9E413E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364B-E3EB-4ACF-8C28-0F8FFB0B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A623C-0A7E-4272-B363-FB16B29BF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CC98A-DBE7-4113-A1A3-31577B9F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B4244-2C9B-4C67-8A3F-F7600BFF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41F1C-3974-445F-A1B0-47EF5818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4C092-52A2-4195-81AB-50E32929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0C00-CE7A-4186-96EA-A6D2AEA3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9C631-95F4-4071-9B3A-ECF13C61D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D0B72-2AC4-40E6-A595-10FC1FC36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F2B0F-B9CB-4CA5-9CBE-C654FBE7C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E741C-F13A-43BC-98AB-5313ECA3F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E7B24-D916-444F-A467-CD687E5D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E1B6C-2A14-4ACE-ABC5-6BB0A064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8E9C-5012-4941-9A08-FC421F12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8927-7D68-4CEE-B740-3D193EEF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0B84D-9856-48C3-9DBD-4FFF3079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78765-19D8-4B30-8084-539505E9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86288-F4B3-48C9-B9C2-9BE0B0B8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3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DF437-D1BF-4D28-9758-70D2F06E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1FFC-8639-4881-982D-D2401009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FBF0D-154F-46BD-BE7E-F995F847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A9E9-7C8F-46ED-BD6C-3ED788D2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CD39-EABC-4062-81FE-89AB6BFCB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240D7-BD32-4EE1-8986-3DC0EB313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FCE55-D312-4384-ABE8-C115298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3B0C-AF84-478B-B0AA-C7DBC565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1352D-D4F6-4610-90BC-3876B22E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AC44-4B4D-4D52-9035-F0934CDF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3E9D7-6960-4DFE-B23E-09170F89C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3855F-FFE8-4078-8F32-EBCA91630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7C2AD-2C92-404A-865A-C45686E2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B5F5-A786-403B-81B6-587062F7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9D4AC-B705-4BCE-A11A-27CD278D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B0058-CE5B-45C7-96C7-E84BD0B8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2419-1F39-4E08-908C-C1D5AE48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5B55-2F3B-4375-831E-755EB4E0A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FA5A-8B03-4D0C-8212-81B056A5314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E1307-4FA7-406A-AF93-75B60FC85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DAE90-3690-4655-BBC8-53FFEE301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47ED-0C77-478A-B609-ACD096EE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B256F-F439-4F4C-B028-EAA1C5C2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3200402"/>
            <a:ext cx="6858001" cy="13258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B0FDF-13B8-4C22-BB1D-CE905FE4A28C}"/>
              </a:ext>
            </a:extLst>
          </p:cNvPr>
          <p:cNvSpPr txBox="1"/>
          <p:nvPr/>
        </p:nvSpPr>
        <p:spPr>
          <a:xfrm>
            <a:off x="1085850" y="1752600"/>
            <a:ext cx="100203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VL Sofia Pro Soft" panose="020B0000000000000000" pitchFamily="34" charset="0"/>
              </a:rPr>
              <a:t>ĐẠO ĐỨC</a:t>
            </a:r>
          </a:p>
          <a:p>
            <a:pPr algn="ctr"/>
            <a:r>
              <a:rPr lang="en-US" sz="6000" dirty="0" err="1">
                <a:solidFill>
                  <a:schemeClr val="tx2">
                    <a:lumMod val="50000"/>
                  </a:schemeClr>
                </a:solidFill>
                <a:latin typeface="VL Sofia Pro Soft" panose="020B0000000000000000" pitchFamily="34" charset="0"/>
              </a:rPr>
              <a:t>Bài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VL Sofia Pro Soft" panose="020B0000000000000000" pitchFamily="34" charset="0"/>
              </a:rPr>
              <a:t> 11:</a:t>
            </a:r>
          </a:p>
          <a:p>
            <a:pPr algn="ctr"/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VL Sofia Pro Soft" panose="020B0000000000000000" pitchFamily="34" charset="0"/>
              </a:rPr>
              <a:t>TÔN TRỌNG ĐÁM TANG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VL Sofia Pro Sof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12854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7346"/>
            <a:ext cx="6090806" cy="525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1600200"/>
            <a:ext cx="4876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64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473" y="228600"/>
            <a:ext cx="882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19812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3915"/>
            <a:ext cx="639981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6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81000"/>
            <a:ext cx="1089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2667000"/>
            <a:ext cx="2873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5555"/>
            <a:ext cx="579893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82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81000"/>
            <a:ext cx="1120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917" y="2598003"/>
            <a:ext cx="2231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629400" cy="49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4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0" y="4572000"/>
            <a:ext cx="2819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11790"/>
            <a:ext cx="5464629" cy="3515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616"/>
            <a:ext cx="4343400" cy="350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6357257" cy="3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52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7800" y="5958242"/>
            <a:ext cx="2819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33313"/>
            <a:ext cx="5861684" cy="5611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6632323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" b="25000"/>
          <a:stretch/>
        </p:blipFill>
        <p:spPr>
          <a:xfrm>
            <a:off x="1600200" y="1285724"/>
            <a:ext cx="7088973" cy="5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5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48A49-0335-46BE-8DC5-99A87EC6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85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luận</a:t>
            </a:r>
            <a:r>
              <a:rPr lang="en-US" sz="48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chung</a:t>
            </a:r>
            <a:endParaRPr lang="en-US" sz="4800" b="1" dirty="0">
              <a:solidFill>
                <a:schemeClr val="tx2"/>
              </a:solidFill>
              <a:latin typeface="VL Sofia Pro Soft" panose="020B00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CB4F0-EC06-4F05-9BC8-41A456A71597}"/>
              </a:ext>
            </a:extLst>
          </p:cNvPr>
          <p:cNvSpPr txBox="1"/>
          <p:nvPr/>
        </p:nvSpPr>
        <p:spPr>
          <a:xfrm>
            <a:off x="1676400" y="2175102"/>
            <a:ext cx="8991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phải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tôn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trọng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đám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tang,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xúc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đến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tang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lễ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biểu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nếp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sống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hóa</a:t>
            </a:r>
            <a:r>
              <a:rPr lang="en-US" sz="48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364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1" y="990600"/>
            <a:ext cx="8113645" cy="37338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CHÁO CÁC EM</a:t>
            </a:r>
          </a:p>
        </p:txBody>
      </p:sp>
      <p:pic>
        <p:nvPicPr>
          <p:cNvPr id="6" name="Picture 5" descr="0017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69577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15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g tục tang ma của người Việt xưa và nay - Văn hóa tâm linh">
            <a:extLst>
              <a:ext uri="{FF2B5EF4-FFF2-40B4-BE49-F238E27FC236}">
                <a16:creationId xmlns:a16="http://schemas.microsoft.com/office/drawing/2014/main" id="{3DD680E8-3962-46FC-9437-F00E97785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b="8000"/>
          <a:stretch/>
        </p:blipFill>
        <p:spPr bwMode="auto">
          <a:xfrm>
            <a:off x="5715000" y="1371600"/>
            <a:ext cx="5928674" cy="44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BDDF4-4034-4E6A-B957-B7537752CF49}"/>
              </a:ext>
            </a:extLst>
          </p:cNvPr>
          <p:cNvSpPr txBox="1"/>
          <p:nvPr/>
        </p:nvSpPr>
        <p:spPr>
          <a:xfrm>
            <a:off x="381000" y="204897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Đám</a:t>
            </a:r>
            <a:r>
              <a:rPr lang="en-US" sz="4800" b="1" dirty="0"/>
              <a:t> tang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gì</a:t>
            </a:r>
            <a:r>
              <a:rPr lang="en-US" sz="4800" b="1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16DB2-9419-4BBE-9672-F7D498331206}"/>
              </a:ext>
            </a:extLst>
          </p:cNvPr>
          <p:cNvSpPr txBox="1"/>
          <p:nvPr/>
        </p:nvSpPr>
        <p:spPr>
          <a:xfrm>
            <a:off x="381000" y="1403808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Đám</a:t>
            </a:r>
            <a:r>
              <a:rPr lang="en-US" sz="4400" dirty="0"/>
              <a:t> tang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nghi</a:t>
            </a:r>
            <a:r>
              <a:rPr lang="en-US" sz="4400" dirty="0"/>
              <a:t> </a:t>
            </a:r>
            <a:r>
              <a:rPr lang="en-US" sz="4400" dirty="0" err="1"/>
              <a:t>lễ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 </a:t>
            </a:r>
            <a:r>
              <a:rPr lang="en-US" sz="4400" dirty="0" err="1"/>
              <a:t>đưa</a:t>
            </a:r>
            <a:r>
              <a:rPr lang="en-US" sz="4400" dirty="0"/>
              <a:t> </a:t>
            </a:r>
            <a:r>
              <a:rPr lang="en-US" sz="4400" dirty="0" err="1"/>
              <a:t>tiễn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khuất</a:t>
            </a:r>
            <a:r>
              <a:rPr lang="en-US" sz="4400" dirty="0"/>
              <a:t> (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chết</a:t>
            </a:r>
            <a:r>
              <a:rPr lang="en-US" sz="4400" dirty="0"/>
              <a:t>)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nơi</a:t>
            </a:r>
            <a:r>
              <a:rPr lang="en-US" sz="4400" dirty="0"/>
              <a:t> an </a:t>
            </a:r>
            <a:r>
              <a:rPr lang="en-US" sz="4400" dirty="0" err="1"/>
              <a:t>nghỉ</a:t>
            </a:r>
            <a:r>
              <a:rPr lang="en-US" sz="4400" dirty="0"/>
              <a:t> </a:t>
            </a:r>
            <a:r>
              <a:rPr lang="en-US" sz="4400" dirty="0" err="1"/>
              <a:t>cuối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1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>
            <a:extLst>
              <a:ext uri="{FF2B5EF4-FFF2-40B4-BE49-F238E27FC236}">
                <a16:creationId xmlns:a16="http://schemas.microsoft.com/office/drawing/2014/main" id="{915AB41C-D3DC-44E4-A3E5-C4CCD9FB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7190"/>
            <a:ext cx="7674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</a:p>
        </p:txBody>
      </p:sp>
      <p:sp>
        <p:nvSpPr>
          <p:cNvPr id="7172" name="Text Box 13">
            <a:extLst>
              <a:ext uri="{FF2B5EF4-FFF2-40B4-BE49-F238E27FC236}">
                <a16:creationId xmlns:a16="http://schemas.microsoft.com/office/drawing/2014/main" id="{309A9A44-A632-4B15-842A-14D3340F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7252"/>
            <a:ext cx="68580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vi-VN" sz="195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C6AD6-DB8B-4E90-8C01-8C5D40CE8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49667"/>
            <a:ext cx="9144000" cy="4943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>
            <a:extLst>
              <a:ext uri="{FF2B5EF4-FFF2-40B4-BE49-F238E27FC236}">
                <a16:creationId xmlns:a16="http://schemas.microsoft.com/office/drawing/2014/main" id="{D106D647-E464-46CD-BAFC-038A596A2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68" y="697572"/>
            <a:ext cx="5035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1F384A5A-613D-4D30-B692-384A7DF6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04" y="1425273"/>
            <a:ext cx="111890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ECC5CF9D-F42B-4E31-9696-1C074767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14" y="2786350"/>
            <a:ext cx="114286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DC227630-A1A6-4306-ACB8-211019A6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68" y="4147427"/>
            <a:ext cx="11585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F1B02969-6D9D-4CD1-9474-AEB13E27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96" y="4901763"/>
            <a:ext cx="114286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6783054-4E7E-4692-A757-E199AB0F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3805"/>
            <a:ext cx="6647260" cy="45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016" tIns="20006" rIns="40016" bIns="200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ĐÁM 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id="{7FFD48A7-4C13-46F4-B06C-3337A6574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88" y="810292"/>
            <a:ext cx="11272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7F163EE7-9369-45BD-A840-73BCD7F39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47" y="1719271"/>
            <a:ext cx="110815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  <a:endParaRPr lang="en-US" alt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0709D7DB-9241-49B6-94B4-47C340CB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88" y="3048000"/>
            <a:ext cx="110751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FE5164CE-1E4F-454A-8BC4-CCD009A5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47" y="4376729"/>
            <a:ext cx="110815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6783054-4E7E-4692-A757-E199AB0F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442" y="268243"/>
            <a:ext cx="6647260" cy="5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016" tIns="20006" rIns="40016" bIns="200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  <a:endParaRPr lang="en-US" alt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9AF63-632C-4162-BA58-16D80266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E41C7-843A-4566-9F74-0D17798EEADE}"/>
              </a:ext>
            </a:extLst>
          </p:cNvPr>
          <p:cNvSpPr txBox="1"/>
          <p:nvPr/>
        </p:nvSpPr>
        <p:spPr>
          <a:xfrm>
            <a:off x="952500" y="1752600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  </a:t>
            </a:r>
            <a:r>
              <a:rPr lang="en-US" sz="4800" b="1" dirty="0" err="1">
                <a:solidFill>
                  <a:schemeClr val="bg1"/>
                </a:solidFill>
              </a:rPr>
              <a:t>Đám</a:t>
            </a:r>
            <a:r>
              <a:rPr lang="en-US" sz="4800" b="1" dirty="0">
                <a:solidFill>
                  <a:schemeClr val="bg1"/>
                </a:solidFill>
              </a:rPr>
              <a:t> tang </a:t>
            </a:r>
            <a:r>
              <a:rPr lang="en-US" sz="4800" b="1" dirty="0" err="1">
                <a:solidFill>
                  <a:schemeClr val="bg1"/>
                </a:solidFill>
              </a:rPr>
              <a:t>là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nghi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lễ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chôn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cất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người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đã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khuất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đây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là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một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sự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kiện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đau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buồn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đối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với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người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thân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trong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gia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đình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họ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vì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thế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chúng</a:t>
            </a:r>
            <a:r>
              <a:rPr lang="en-US" sz="4800" b="1" dirty="0">
                <a:solidFill>
                  <a:schemeClr val="bg1"/>
                </a:solidFill>
              </a:rPr>
              <a:t> ta </a:t>
            </a:r>
            <a:r>
              <a:rPr lang="en-US" sz="4800" b="1" dirty="0" err="1">
                <a:solidFill>
                  <a:schemeClr val="bg1"/>
                </a:solidFill>
              </a:rPr>
              <a:t>cần</a:t>
            </a:r>
            <a:r>
              <a:rPr lang="en-US" sz="4800" b="1" dirty="0">
                <a:solidFill>
                  <a:schemeClr val="bg1"/>
                </a:solidFill>
              </a:rPr>
              <a:t> chia </a:t>
            </a:r>
            <a:r>
              <a:rPr lang="en-US" sz="4800" b="1" dirty="0" err="1">
                <a:solidFill>
                  <a:schemeClr val="bg1"/>
                </a:solidFill>
              </a:rPr>
              <a:t>sẻ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nỗi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buồn</a:t>
            </a:r>
            <a:r>
              <a:rPr lang="en-US" sz="4800" b="1" dirty="0">
                <a:solidFill>
                  <a:schemeClr val="bg1"/>
                </a:solidFill>
              </a:rPr>
              <a:t> và </a:t>
            </a:r>
            <a:r>
              <a:rPr lang="en-US" sz="4800" b="1" dirty="0" err="1">
                <a:solidFill>
                  <a:schemeClr val="bg1"/>
                </a:solidFill>
              </a:rPr>
              <a:t>lịch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sự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nghiêm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túc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tôn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trọng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không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khí</a:t>
            </a:r>
            <a:r>
              <a:rPr lang="en-US" sz="4800" b="1" dirty="0">
                <a:solidFill>
                  <a:schemeClr val="bg1"/>
                </a:solidFill>
              </a:rPr>
              <a:t> tang </a:t>
            </a:r>
            <a:r>
              <a:rPr lang="en-US" sz="4800" b="1" dirty="0" err="1">
                <a:solidFill>
                  <a:schemeClr val="bg1"/>
                </a:solidFill>
              </a:rPr>
              <a:t>lễ</a:t>
            </a:r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32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B707F89-0640-431C-92C3-8B65AB59A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52"/>
            <a:ext cx="12649200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701787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9058" y="3033918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260" y="419200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1260" y="48643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74" y="322194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674" y="389431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7674" y="456668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206" y="3041986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616" y="4169626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8638" y="4921412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217" y="3216899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4764" y="4578966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7030" y="3886699"/>
            <a:ext cx="609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556180"/>
            <a:ext cx="2781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44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anose="02020603050405020304" pitchFamily="18" charset="0"/>
              </a:rPr>
              <a:t> 1</a:t>
            </a:r>
            <a:endParaRPr lang="en-US" sz="4400" b="1" dirty="0">
              <a:solidFill>
                <a:schemeClr val="tx2"/>
              </a:solidFill>
              <a:latin typeface="VL Sofia Pro Soft" panose="020B00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350" y="3181561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8638" y="4267539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8350" y="5013744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7030" y="3288842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4286" y="3962038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4286" y="4640678"/>
            <a:ext cx="609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845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56" y="381000"/>
            <a:ext cx="1145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tán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?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03330"/>
              </p:ext>
            </p:extLst>
          </p:nvPr>
        </p:nvGraphicFramePr>
        <p:xfrm>
          <a:off x="1033021" y="1434858"/>
          <a:ext cx="10549379" cy="473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6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Tán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64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tang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quen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2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b,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tang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tang.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64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tang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44579" y="2667000"/>
            <a:ext cx="914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0" y="3829265"/>
            <a:ext cx="914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5408030"/>
            <a:ext cx="914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1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435" y="519326"/>
            <a:ext cx="1135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tx2"/>
                </a:solidFill>
                <a:latin typeface="VL Sofia Pro Soft" panose="020B0000000000000000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435" y="1981200"/>
            <a:ext cx="1124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435" y="3096490"/>
            <a:ext cx="1124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5" y="3889413"/>
            <a:ext cx="1124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435" y="4663681"/>
            <a:ext cx="1124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160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695</Words>
  <Application>Microsoft Office PowerPoint</Application>
  <PresentationFormat>Widescreen</PresentationFormat>
  <Paragraphs>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VL Sofia Pro 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</cp:lastModifiedBy>
  <cp:revision>47</cp:revision>
  <dcterms:created xsi:type="dcterms:W3CDTF">2019-02-27T13:19:34Z</dcterms:created>
  <dcterms:modified xsi:type="dcterms:W3CDTF">2022-02-14T07:56:17Z</dcterms:modified>
</cp:coreProperties>
</file>