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72" r:id="rId3"/>
    <p:sldId id="260" r:id="rId4"/>
    <p:sldId id="270" r:id="rId5"/>
    <p:sldId id="262" r:id="rId6"/>
    <p:sldId id="263" r:id="rId7"/>
    <p:sldId id="264" r:id="rId8"/>
    <p:sldId id="265" r:id="rId9"/>
    <p:sldId id="266" r:id="rId10"/>
    <p:sldId id="267" r:id="rId11"/>
    <p:sldId id="273" r:id="rId12"/>
    <p:sldId id="268" r:id="rId13"/>
    <p:sldId id="269"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E8B6"/>
    <a:srgbClr val="CCFF33"/>
    <a:srgbClr val="D60093"/>
    <a:srgbClr val="FFCCFF"/>
    <a:srgbClr val="FFCC00"/>
    <a:srgbClr val="66117D"/>
    <a:srgbClr val="FF33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292" autoAdjust="0"/>
  </p:normalViewPr>
  <p:slideViewPr>
    <p:cSldViewPr>
      <p:cViewPr varScale="1">
        <p:scale>
          <a:sx n="74" d="100"/>
          <a:sy n="74" d="100"/>
        </p:scale>
        <p:origin x="1714"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EF56672-390A-40D6-92D7-97BEC34210A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3CD2E93-870A-4E8C-8C11-78F601EB140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F3D7ED9-074E-42B0-85A0-227908637F00}"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8"/>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4FCBD30-7957-4015-B39F-A2020C2C586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96DD14E6-F761-41DA-8EB1-AFB7C80EFAE5}"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2569468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E65FB5C-17C1-4EFD-A13E-E7B1F33EAC87}"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4347189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30B33A2-CC43-46D6-8326-843D072A3A56}"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336773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3F0B9B6-BF2A-443A-AEC9-3C0131F46D8B}"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56334075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8"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9"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F743BED-35D5-4018-B46E-B74EEEC8BE9E}"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00003587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11592FA-58B4-481D-AB3E-C394C207BF88}"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7163066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3"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4"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103324DA-30E0-48AC-A2A4-5A4CE2AD7824}"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378151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47B16BA-E16C-4586-8F39-AFDAFB863C5B}" type="slidenum">
              <a:rPr lang="en-US"/>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4031328-3CAB-4B8E-80CC-263A42404B90}"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781828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7"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F380FD3C-471A-49D5-8EA8-2B47D9E57436}"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7555515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A873C47-A672-40D8-BF86-698AE6E021A9}"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63287099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5" name="Footer Placeholder 4"/>
          <p:cNvSpPr>
            <a:spLocks noGrp="1"/>
          </p:cNvSpPr>
          <p:nvPr>
            <p:ph type="ftr" sz="quarter" idx="11"/>
          </p:nvPr>
        </p:nvSpPr>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
        <p:nvSpPr>
          <p:cNvPr id="6" name="Slide Number Placeholder 5"/>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D374C67-F29D-45C6-8CA6-4447852B876F}" type="slidenum">
              <a:rPr kumimoji="0" lang="en-US" sz="1200" b="0" i="0" u="none" strike="noStrike" kern="1200" cap="none" spc="0" normalizeH="0" baseline="0" noProof="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8241365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E079B39-5D95-4EEC-AF96-F4E10DA74D6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11B91EF-45ED-418B-81BB-D085BB96B6D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15E2C052-3946-4E2C-AACC-A6971AFBE4B3}"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40AE6DC7-C81D-42D4-B1DC-062065B041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747AC87-F993-488B-9EDC-1C4DB0C239C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B79EB24-5CC0-4C6D-AF08-50E6FC5005B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BC3B686-8FE5-4BD1-97DC-EBA409CBE50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B2980911-6A3D-42EB-9AE0-1C808A3592F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Tahoma" pitchFamily="34" charset="0"/>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prstClr val="black">
                  <a:tint val="75000"/>
                </a:prstClr>
              </a:solidFill>
              <a:effectLst/>
              <a:uLnTx/>
              <a:uFillTx/>
              <a:latin typeface="Tahoma" pitchFamily="34" charset="0"/>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0" fontAlgn="base" latinLnBrk="0" hangingPunct="0">
              <a:lnSpc>
                <a:spcPct val="100000"/>
              </a:lnSpc>
              <a:spcBef>
                <a:spcPct val="0"/>
              </a:spcBef>
              <a:spcAft>
                <a:spcPct val="0"/>
              </a:spcAft>
              <a:buClrTx/>
              <a:buSzTx/>
              <a:buFontTx/>
              <a:buNone/>
              <a:tabLst/>
              <a:defRPr/>
            </a:pPr>
            <a:fld id="{D1AA5EB6-0422-4625-93A9-5893B2924876}" type="slidenum">
              <a:rPr kumimoji="0" lang="en-US" sz="1200" b="0" i="0" u="none" strike="noStrike" kern="1200" cap="none" spc="0" normalizeH="0" baseline="0" noProof="0">
                <a:ln>
                  <a:noFill/>
                </a:ln>
                <a:solidFill>
                  <a:prstClr val="black">
                    <a:tint val="75000"/>
                  </a:prstClr>
                </a:solidFill>
                <a:effectLst/>
                <a:uLnTx/>
                <a:uFillTx/>
                <a:latin typeface="Tahoma" pitchFamily="34" charset="0"/>
                <a:ea typeface="+mn-ea"/>
                <a:cs typeface="+mn-cs"/>
              </a:rPr>
              <a:pPr marL="0" marR="0" lvl="0" indent="0" algn="r" defTabSz="914400" rtl="0" eaLnBrk="0" fontAlgn="base" latinLnBrk="0" hangingPunct="0">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prstClr val="black">
                  <a:tint val="75000"/>
                </a:prstClr>
              </a:solidFill>
              <a:effectLst/>
              <a:uLnTx/>
              <a:uFillTx/>
              <a:latin typeface="Tahoma" pitchFamily="34" charset="0"/>
              <a:ea typeface="+mn-ea"/>
              <a:cs typeface="+mn-cs"/>
            </a:endParaRPr>
          </a:p>
        </p:txBody>
      </p:sp>
    </p:spTree>
    <p:extLst>
      <p:ext uri="{BB962C8B-B14F-4D97-AF65-F5344CB8AC3E}">
        <p14:creationId xmlns:p14="http://schemas.microsoft.com/office/powerpoint/2010/main" val="158971117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2" name="TextBox 1"/>
          <p:cNvSpPr txBox="1"/>
          <p:nvPr/>
        </p:nvSpPr>
        <p:spPr>
          <a:xfrm>
            <a:off x="2362200" y="528935"/>
            <a:ext cx="60198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rPr>
              <a:t>TRƯỜNG TIỂU </a:t>
            </a:r>
            <a:r>
              <a:rPr kumimoji="0" lang="en-US" sz="2400" b="1" i="0" u="none" strike="noStrike" kern="1200" cap="none" spc="0" normalizeH="0" baseline="0" noProof="0">
                <a:ln>
                  <a:noFill/>
                </a:ln>
                <a:solidFill>
                  <a:srgbClr val="FF0000"/>
                </a:solidFill>
                <a:effectLst/>
                <a:uLnTx/>
                <a:uFillTx/>
                <a:latin typeface="Times New Roman" pitchFamily="18" charset="0"/>
                <a:ea typeface="+mn-ea"/>
                <a:cs typeface="Times New Roman" pitchFamily="18" charset="0"/>
              </a:rPr>
              <a:t>HỌC GIANG BIÊN</a:t>
            </a:r>
            <a:endParaRPr kumimoji="0" lang="en-US" sz="2400" b="1" i="0" u="none" strike="noStrike" kern="1200" cap="none" spc="0" normalizeH="0" baseline="0" noProof="0" dirty="0">
              <a:ln>
                <a:noFill/>
              </a:ln>
              <a:solidFill>
                <a:srgbClr val="FF0000"/>
              </a:solidFill>
              <a:effectLst/>
              <a:uLnTx/>
              <a:uFillTx/>
              <a:latin typeface="Times New Roman" pitchFamily="18" charset="0"/>
              <a:ea typeface="+mn-ea"/>
              <a:cs typeface="Times New Roman" pitchFamily="18" charset="0"/>
            </a:endParaRPr>
          </a:p>
        </p:txBody>
      </p:sp>
      <p:sp>
        <p:nvSpPr>
          <p:cNvPr id="3" name="TextBox 2"/>
          <p:cNvSpPr txBox="1"/>
          <p:nvPr/>
        </p:nvSpPr>
        <p:spPr>
          <a:xfrm>
            <a:off x="1447800" y="1519535"/>
            <a:ext cx="63246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Tập</a:t>
            </a:r>
            <a:r>
              <a:rPr kumimoji="0" lang="en-US" sz="2400" b="1" i="0" u="none" strike="noStrike" kern="1200" cap="none" spc="0" normalizeH="0" noProof="0">
                <a:ln>
                  <a:noFill/>
                </a:ln>
                <a:solidFill>
                  <a:prstClr val="black"/>
                </a:solidFill>
                <a:effectLst/>
                <a:uLnTx/>
                <a:uFillTx/>
                <a:latin typeface="Times New Roman" pitchFamily="18" charset="0"/>
                <a:ea typeface="+mn-ea"/>
                <a:cs typeface="Times New Roman" pitchFamily="18" charset="0"/>
              </a:rPr>
              <a:t> đọc - Kể chuyện</a:t>
            </a:r>
            <a:endParaRPr kumimoji="0" lang="en-US" sz="2400" b="1" i="0" u="none" strike="noStrike" kern="1200" cap="none" spc="0" normalizeH="0" baseline="0" noProof="0" dirty="0">
              <a:ln>
                <a:noFill/>
              </a:ln>
              <a:solidFill>
                <a:prstClr val="black"/>
              </a:solidFill>
              <a:effectLst/>
              <a:uLnTx/>
              <a:uFillTx/>
              <a:latin typeface="Times New Roman" pitchFamily="18" charset="0"/>
              <a:ea typeface="+mn-ea"/>
              <a:cs typeface="Times New Roman" pitchFamily="18" charset="0"/>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3200" b="1" dirty="0" err="1">
                <a:solidFill>
                  <a:srgbClr val="FF0000"/>
                </a:solidFill>
                <a:latin typeface="Times New Roman" pitchFamily="18" charset="0"/>
                <a:cs typeface="Times New Roman" pitchFamily="18" charset="0"/>
              </a:rPr>
              <a:t>Nhà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bác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học</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và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bà</a:t>
            </a:r>
            <a:r>
              <a:rPr lang="en-US" sz="3200" b="1" dirty="0">
                <a:solidFill>
                  <a:srgbClr val="FF0000"/>
                </a:solidFill>
                <a:latin typeface="Times New Roman" pitchFamily="18" charset="0"/>
                <a:cs typeface="Times New Roman" pitchFamily="18" charset="0"/>
              </a:rPr>
              <a:t> </a:t>
            </a:r>
            <a:r>
              <a:rPr lang="en-US" sz="3200" b="1" dirty="0" err="1">
                <a:solidFill>
                  <a:srgbClr val="FF0000"/>
                </a:solidFill>
                <a:latin typeface="Times New Roman" pitchFamily="18" charset="0"/>
                <a:cs typeface="Times New Roman" pitchFamily="18" charset="0"/>
              </a:rPr>
              <a:t>cụ</a:t>
            </a:r>
            <a:endParaRPr kumimoji="0" lang="en-US" sz="3200" b="1" i="0" u="none" strike="noStrike" kern="1200" cap="none" spc="0" normalizeH="0" baseline="0" noProof="0" dirty="0">
              <a:ln>
                <a:noFill/>
              </a:ln>
              <a:solidFill>
                <a:srgbClr val="FF0000"/>
              </a:solidFill>
              <a:effectLst/>
              <a:uLnTx/>
              <a:uFillTx/>
              <a:latin typeface="Times New Roman" pitchFamily="18" charset="0"/>
              <a:cs typeface="Times New Roman" pitchFamily="18" charset="0"/>
            </a:endParaRPr>
          </a:p>
        </p:txBody>
      </p:sp>
    </p:spTree>
    <p:extLst>
      <p:ext uri="{BB962C8B-B14F-4D97-AF65-F5344CB8AC3E}">
        <p14:creationId xmlns:p14="http://schemas.microsoft.com/office/powerpoint/2010/main" val="10437864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9"/>
          <p:cNvSpPr>
            <a:spLocks noChangeArrowheads="1"/>
          </p:cNvSpPr>
          <p:nvPr/>
        </p:nvSpPr>
        <p:spPr bwMode="auto">
          <a:xfrm>
            <a:off x="1219200" y="762000"/>
            <a:ext cx="3810000" cy="381000"/>
          </a:xfrm>
          <a:prstGeom prst="plus">
            <a:avLst>
              <a:gd name="adj" fmla="val 25000"/>
            </a:avLst>
          </a:prstGeom>
          <a:solidFill>
            <a:srgbClr val="FFFF00"/>
          </a:solidFill>
          <a:ln w="9525">
            <a:solidFill>
              <a:schemeClr val="tx1"/>
            </a:solidFill>
            <a:miter lim="800000"/>
            <a:headEnd/>
            <a:tailEnd/>
          </a:ln>
        </p:spPr>
        <p:txBody>
          <a:bodyPr wrap="none" anchor="ctr"/>
          <a:lstStyle/>
          <a:p>
            <a:pPr algn="ctr"/>
            <a:r>
              <a:rPr lang="en-US" sz="2400" b="1">
                <a:solidFill>
                  <a:srgbClr val="FF3300"/>
                </a:solidFill>
              </a:rPr>
              <a:t>LUYỆN ĐỌC LẠI:</a:t>
            </a:r>
          </a:p>
        </p:txBody>
      </p:sp>
      <p:sp>
        <p:nvSpPr>
          <p:cNvPr id="5" name="AutoShape 11"/>
          <p:cNvSpPr>
            <a:spLocks noChangeArrowheads="1"/>
          </p:cNvSpPr>
          <p:nvPr/>
        </p:nvSpPr>
        <p:spPr bwMode="auto">
          <a:xfrm>
            <a:off x="152400" y="1600200"/>
            <a:ext cx="8839200" cy="4191000"/>
          </a:xfrm>
          <a:prstGeom prst="flowChartAlternateProcess">
            <a:avLst/>
          </a:prstGeom>
          <a:solidFill>
            <a:srgbClr val="CCFF33"/>
          </a:solidFill>
          <a:ln w="9525">
            <a:solidFill>
              <a:schemeClr val="tx1"/>
            </a:solidFill>
            <a:miter lim="800000"/>
            <a:headEnd/>
            <a:tailEnd/>
          </a:ln>
        </p:spPr>
        <p:txBody>
          <a:bodyPr wrap="none" anchor="ctr"/>
          <a:lstStyle/>
          <a:p>
            <a:endParaRPr lang="en-US" sz="1600"/>
          </a:p>
        </p:txBody>
      </p:sp>
      <p:sp>
        <p:nvSpPr>
          <p:cNvPr id="6" name="Text Box 12"/>
          <p:cNvSpPr txBox="1">
            <a:spLocks noChangeArrowheads="1"/>
          </p:cNvSpPr>
          <p:nvPr/>
        </p:nvSpPr>
        <p:spPr bwMode="auto">
          <a:xfrm>
            <a:off x="457200" y="1956593"/>
            <a:ext cx="8534400" cy="3478213"/>
          </a:xfrm>
          <a:prstGeom prst="rect">
            <a:avLst/>
          </a:prstGeom>
          <a:noFill/>
          <a:ln w="9525">
            <a:noFill/>
            <a:miter lim="800000"/>
            <a:headEnd/>
            <a:tailEnd/>
          </a:ln>
        </p:spPr>
        <p:txBody>
          <a:bodyPr>
            <a:spAutoFit/>
          </a:bodyPr>
          <a:lstStyle/>
          <a:p>
            <a:pPr>
              <a:spcBef>
                <a:spcPct val="50000"/>
              </a:spcBef>
            </a:pPr>
            <a:r>
              <a:rPr lang="en-US" sz="2000" b="1">
                <a:solidFill>
                  <a:schemeClr val="accent2"/>
                </a:solidFill>
              </a:rPr>
              <a:t>Nghe bà cụ nói vậy, bỗng một ý nghĩ </a:t>
            </a:r>
            <a:r>
              <a:rPr lang="en-US" sz="2000" b="1">
                <a:solidFill>
                  <a:srgbClr val="FF3300"/>
                </a:solidFill>
              </a:rPr>
              <a:t>lóe lên</a:t>
            </a:r>
            <a:r>
              <a:rPr lang="en-US" sz="2000" b="1">
                <a:solidFill>
                  <a:schemeClr val="accent2"/>
                </a:solidFill>
              </a:rPr>
              <a:t> trong đầu Ê- đi -  xơn. Ông </a:t>
            </a:r>
            <a:r>
              <a:rPr lang="en-US" sz="2000" b="1">
                <a:solidFill>
                  <a:srgbClr val="FF3300"/>
                </a:solidFill>
              </a:rPr>
              <a:t>reo lên</a:t>
            </a:r>
            <a:r>
              <a:rPr lang="en-US" sz="2000" b="1">
                <a:solidFill>
                  <a:schemeClr val="accent2"/>
                </a:solidFill>
              </a:rPr>
              <a:t>:</a:t>
            </a:r>
          </a:p>
          <a:p>
            <a:pPr>
              <a:spcBef>
                <a:spcPct val="50000"/>
              </a:spcBef>
              <a:buFontTx/>
              <a:buChar char="-"/>
            </a:pPr>
            <a:r>
              <a:rPr lang="en-US" sz="2000" b="1">
                <a:solidFill>
                  <a:schemeClr val="accent2"/>
                </a:solidFill>
              </a:rPr>
              <a:t> Cụ ơi! Tôi là Ê - đi - xơn đây. Nhờ cụ mà tôi </a:t>
            </a:r>
            <a:r>
              <a:rPr lang="en-US" sz="2000" b="1">
                <a:solidFill>
                  <a:srgbClr val="FF3300"/>
                </a:solidFill>
              </a:rPr>
              <a:t>nảy ra</a:t>
            </a:r>
            <a:r>
              <a:rPr lang="en-US" sz="2000" b="1">
                <a:solidFill>
                  <a:schemeClr val="accent2"/>
                </a:solidFill>
              </a:rPr>
              <a:t> ý định làm một cái xe chạy bằng dòng điện đấy.</a:t>
            </a:r>
          </a:p>
          <a:p>
            <a:pPr>
              <a:spcBef>
                <a:spcPct val="50000"/>
              </a:spcBef>
              <a:buFontTx/>
              <a:buChar char="-"/>
            </a:pPr>
            <a:r>
              <a:rPr lang="en-US" sz="2000" b="1">
                <a:solidFill>
                  <a:schemeClr val="accent2"/>
                </a:solidFill>
              </a:rPr>
              <a:t> Bà cụ </a:t>
            </a:r>
            <a:r>
              <a:rPr lang="en-US" sz="2000" b="1">
                <a:solidFill>
                  <a:srgbClr val="FF3300"/>
                </a:solidFill>
              </a:rPr>
              <a:t>vô cùng ngạc nhiên</a:t>
            </a:r>
            <a:r>
              <a:rPr lang="en-US" sz="2000" b="1">
                <a:solidFill>
                  <a:schemeClr val="accent2"/>
                </a:solidFill>
              </a:rPr>
              <a:t> khi thấy nhà bác học cũng </a:t>
            </a:r>
            <a:r>
              <a:rPr lang="en-US" sz="2000" b="1">
                <a:solidFill>
                  <a:srgbClr val="FF3300"/>
                </a:solidFill>
              </a:rPr>
              <a:t>bình thường</a:t>
            </a:r>
            <a:r>
              <a:rPr lang="en-US" sz="2000" b="1">
                <a:solidFill>
                  <a:schemeClr val="accent2"/>
                </a:solidFill>
              </a:rPr>
              <a:t> như mọi người khác. Lúc chia tay, Ê - đi - xơn bảo:</a:t>
            </a:r>
          </a:p>
          <a:p>
            <a:pPr>
              <a:spcBef>
                <a:spcPct val="50000"/>
              </a:spcBef>
            </a:pPr>
            <a:r>
              <a:rPr lang="en-US" sz="2000">
                <a:solidFill>
                  <a:schemeClr val="accent2"/>
                </a:solidFill>
              </a:rPr>
              <a:t>-</a:t>
            </a:r>
            <a:r>
              <a:rPr lang="en-US" sz="2000" b="1">
                <a:solidFill>
                  <a:schemeClr val="accent2"/>
                </a:solidFill>
              </a:rPr>
              <a:t> Tôi sẽ mời cụ đi chuyến xe điện </a:t>
            </a:r>
            <a:r>
              <a:rPr lang="en-US" sz="2000" b="1">
                <a:solidFill>
                  <a:srgbClr val="FF3300"/>
                </a:solidFill>
              </a:rPr>
              <a:t>đầu tiên</a:t>
            </a:r>
            <a:r>
              <a:rPr lang="en-US" sz="2000" b="1">
                <a:solidFill>
                  <a:schemeClr val="accent2"/>
                </a:solidFill>
              </a:rPr>
              <a:t>.</a:t>
            </a:r>
          </a:p>
          <a:p>
            <a:pPr>
              <a:spcBef>
                <a:spcPct val="50000"/>
              </a:spcBef>
            </a:pPr>
            <a:r>
              <a:rPr lang="en-US" sz="2000">
                <a:solidFill>
                  <a:schemeClr val="accent2"/>
                </a:solidFill>
              </a:rPr>
              <a:t>-</a:t>
            </a:r>
            <a:r>
              <a:rPr lang="en-US" sz="2000" b="1">
                <a:solidFill>
                  <a:schemeClr val="accent2"/>
                </a:solidFill>
              </a:rPr>
              <a:t> Thế nào già cũng đến…Nhưng ông phải </a:t>
            </a:r>
            <a:r>
              <a:rPr lang="en-US" sz="2000" b="1">
                <a:solidFill>
                  <a:srgbClr val="FF3300"/>
                </a:solidFill>
              </a:rPr>
              <a:t>làm nhanh </a:t>
            </a:r>
            <a:r>
              <a:rPr lang="en-US" sz="2000" b="1">
                <a:solidFill>
                  <a:schemeClr val="accent2"/>
                </a:solidFill>
              </a:rPr>
              <a:t>lên nhé,  kẻo tuổi già chẳng còn được bao lâu đâu. </a:t>
            </a:r>
          </a:p>
        </p:txBody>
      </p:sp>
    </p:spTree>
    <p:extLst>
      <p:ext uri="{BB962C8B-B14F-4D97-AF65-F5344CB8AC3E}">
        <p14:creationId xmlns:p14="http://schemas.microsoft.com/office/powerpoint/2010/main" val="1423896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fade">
                                      <p:cBhvr>
                                        <p:cTn id="1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8F6A8"/>
        </a:solidFill>
        <a:effectLst/>
      </p:bgPr>
    </p:bg>
    <p:spTree>
      <p:nvGrpSpPr>
        <p:cNvPr id="1" name=""/>
        <p:cNvGrpSpPr/>
        <p:nvPr/>
      </p:nvGrpSpPr>
      <p:grpSpPr>
        <a:xfrm>
          <a:off x="0" y="0"/>
          <a:ext cx="0" cy="0"/>
          <a:chOff x="0" y="0"/>
          <a:chExt cx="0" cy="0"/>
        </a:xfrm>
      </p:grpSpPr>
      <p:sp>
        <p:nvSpPr>
          <p:cNvPr id="17416" name="AutoShape 8"/>
          <p:cNvSpPr>
            <a:spLocks noChangeArrowheads="1"/>
          </p:cNvSpPr>
          <p:nvPr/>
        </p:nvSpPr>
        <p:spPr bwMode="auto">
          <a:xfrm>
            <a:off x="2362200" y="1023752"/>
            <a:ext cx="3886200" cy="1219200"/>
          </a:xfrm>
          <a:prstGeom prst="leftRightArrow">
            <a:avLst>
              <a:gd name="adj1" fmla="val 50000"/>
              <a:gd name="adj2" fmla="val 63750"/>
            </a:avLst>
          </a:prstGeom>
          <a:solidFill>
            <a:srgbClr val="FFCC00"/>
          </a:solidFill>
          <a:ln w="9525">
            <a:solidFill>
              <a:schemeClr val="tx1"/>
            </a:solidFill>
            <a:miter lim="800000"/>
            <a:headEnd/>
            <a:tailEnd/>
          </a:ln>
        </p:spPr>
        <p:txBody>
          <a:bodyPr wrap="none" anchor="ctr"/>
          <a:lstStyle/>
          <a:p>
            <a:pPr algn="ctr"/>
            <a:r>
              <a:rPr lang="en-US" sz="2400" b="1">
                <a:solidFill>
                  <a:srgbClr val="FF3300"/>
                </a:solidFill>
              </a:rPr>
              <a:t>KỂ CHUYỆN:</a:t>
            </a:r>
          </a:p>
        </p:txBody>
      </p:sp>
      <p:sp>
        <p:nvSpPr>
          <p:cNvPr id="17417" name="Text Box 9"/>
          <p:cNvSpPr txBox="1">
            <a:spLocks noChangeArrowheads="1"/>
          </p:cNvSpPr>
          <p:nvPr/>
        </p:nvSpPr>
        <p:spPr bwMode="auto">
          <a:xfrm>
            <a:off x="0" y="2319152"/>
            <a:ext cx="8763000" cy="830263"/>
          </a:xfrm>
          <a:prstGeom prst="rect">
            <a:avLst/>
          </a:prstGeom>
          <a:noFill/>
          <a:ln w="9525">
            <a:noFill/>
            <a:miter lim="800000"/>
            <a:headEnd/>
            <a:tailEnd/>
          </a:ln>
        </p:spPr>
        <p:txBody>
          <a:bodyPr>
            <a:spAutoFit/>
          </a:bodyPr>
          <a:lstStyle/>
          <a:p>
            <a:pPr>
              <a:spcBef>
                <a:spcPct val="50000"/>
              </a:spcBef>
            </a:pPr>
            <a:r>
              <a:rPr lang="en-US" sz="2400" b="1"/>
              <a:t>1/ GV nêu nhiệm vụ: Tập kể lại câu chuyện theo cách phân vai.</a:t>
            </a:r>
          </a:p>
        </p:txBody>
      </p:sp>
      <p:sp>
        <p:nvSpPr>
          <p:cNvPr id="17418" name="Text Box 10"/>
          <p:cNvSpPr txBox="1">
            <a:spLocks noChangeArrowheads="1"/>
          </p:cNvSpPr>
          <p:nvPr/>
        </p:nvSpPr>
        <p:spPr bwMode="auto">
          <a:xfrm>
            <a:off x="0" y="3081152"/>
            <a:ext cx="9144000" cy="461963"/>
          </a:xfrm>
          <a:prstGeom prst="rect">
            <a:avLst/>
          </a:prstGeom>
          <a:noFill/>
          <a:ln w="9525">
            <a:noFill/>
            <a:miter lim="800000"/>
            <a:headEnd/>
            <a:tailEnd/>
          </a:ln>
        </p:spPr>
        <p:txBody>
          <a:bodyPr>
            <a:spAutoFit/>
          </a:bodyPr>
          <a:lstStyle/>
          <a:p>
            <a:pPr>
              <a:spcBef>
                <a:spcPct val="50000"/>
              </a:spcBef>
            </a:pPr>
            <a:r>
              <a:rPr lang="en-US" sz="2400" b="1"/>
              <a:t> 2/ Hướng dẫn HS dựng lại câu chuyện theo vai</a:t>
            </a:r>
          </a:p>
        </p:txBody>
      </p:sp>
      <p:sp>
        <p:nvSpPr>
          <p:cNvPr id="17419" name="Text Box 11"/>
          <p:cNvSpPr txBox="1">
            <a:spLocks noChangeArrowheads="1"/>
          </p:cNvSpPr>
          <p:nvPr/>
        </p:nvSpPr>
        <p:spPr bwMode="auto">
          <a:xfrm>
            <a:off x="0" y="3538352"/>
            <a:ext cx="8915400" cy="461963"/>
          </a:xfrm>
          <a:prstGeom prst="rect">
            <a:avLst/>
          </a:prstGeom>
          <a:noFill/>
          <a:ln w="9525">
            <a:noFill/>
            <a:miter lim="800000"/>
            <a:headEnd/>
            <a:tailEnd/>
          </a:ln>
        </p:spPr>
        <p:txBody>
          <a:bodyPr>
            <a:spAutoFit/>
          </a:bodyPr>
          <a:lstStyle/>
          <a:p>
            <a:pPr>
              <a:spcBef>
                <a:spcPct val="50000"/>
              </a:spcBef>
            </a:pPr>
            <a:r>
              <a:rPr lang="en-US" sz="2400" b="1">
                <a:solidFill>
                  <a:schemeClr val="accent2"/>
                </a:solidFill>
              </a:rPr>
              <a:t>- Nhập vai theo trí nhớ</a:t>
            </a:r>
          </a:p>
        </p:txBody>
      </p:sp>
      <p:sp>
        <p:nvSpPr>
          <p:cNvPr id="17421" name="Text Box 13"/>
          <p:cNvSpPr txBox="1">
            <a:spLocks noChangeArrowheads="1"/>
          </p:cNvSpPr>
          <p:nvPr/>
        </p:nvSpPr>
        <p:spPr bwMode="auto">
          <a:xfrm>
            <a:off x="0" y="3919352"/>
            <a:ext cx="9144000" cy="461963"/>
          </a:xfrm>
          <a:prstGeom prst="rect">
            <a:avLst/>
          </a:prstGeom>
          <a:noFill/>
          <a:ln w="9525">
            <a:noFill/>
            <a:miter lim="800000"/>
            <a:headEnd/>
            <a:tailEnd/>
          </a:ln>
        </p:spPr>
        <p:txBody>
          <a:bodyPr>
            <a:spAutoFit/>
          </a:bodyPr>
          <a:lstStyle/>
          <a:p>
            <a:pPr>
              <a:spcBef>
                <a:spcPct val="50000"/>
              </a:spcBef>
            </a:pPr>
            <a:r>
              <a:rPr lang="en-US" sz="2400" b="1">
                <a:solidFill>
                  <a:schemeClr val="accent2"/>
                </a:solidFill>
              </a:rPr>
              <a:t>- Từng tốp 3 em thi dựng lại câu chuyện theo vai</a:t>
            </a:r>
          </a:p>
        </p:txBody>
      </p:sp>
      <p:sp>
        <p:nvSpPr>
          <p:cNvPr id="17422" name="Text Box 14"/>
          <p:cNvSpPr txBox="1">
            <a:spLocks noChangeArrowheads="1"/>
          </p:cNvSpPr>
          <p:nvPr/>
        </p:nvSpPr>
        <p:spPr bwMode="auto">
          <a:xfrm>
            <a:off x="0" y="4268602"/>
            <a:ext cx="9144000" cy="830263"/>
          </a:xfrm>
          <a:prstGeom prst="rect">
            <a:avLst/>
          </a:prstGeom>
          <a:noFill/>
          <a:ln w="9525">
            <a:noFill/>
            <a:miter lim="800000"/>
            <a:headEnd/>
            <a:tailEnd/>
          </a:ln>
        </p:spPr>
        <p:txBody>
          <a:bodyPr>
            <a:spAutoFit/>
          </a:bodyPr>
          <a:lstStyle/>
          <a:p>
            <a:pPr>
              <a:spcBef>
                <a:spcPct val="50000"/>
              </a:spcBef>
            </a:pPr>
            <a:r>
              <a:rPr lang="en-US" sz="2400" b="1">
                <a:solidFill>
                  <a:schemeClr val="accent2"/>
                </a:solidFill>
              </a:rPr>
              <a:t>- Bình chọn nhóm dựng lại câu chuyện hấp dẫn, sinh động nhất.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17416"/>
                                        </p:tgtEl>
                                        <p:attrNameLst>
                                          <p:attrName>style.visibility</p:attrName>
                                        </p:attrNameLst>
                                      </p:cBhvr>
                                      <p:to>
                                        <p:strVal val="visible"/>
                                      </p:to>
                                    </p:set>
                                    <p:anim calcmode="lin" valueType="num">
                                      <p:cBhvr>
                                        <p:cTn id="7" dur="1000" fill="hold"/>
                                        <p:tgtEl>
                                          <p:spTgt spid="17416"/>
                                        </p:tgtEl>
                                        <p:attrNameLst>
                                          <p:attrName>ppt_w</p:attrName>
                                        </p:attrNameLst>
                                      </p:cBhvr>
                                      <p:tavLst>
                                        <p:tav tm="0">
                                          <p:val>
                                            <p:strVal val="#ppt_w+.3"/>
                                          </p:val>
                                        </p:tav>
                                        <p:tav tm="100000">
                                          <p:val>
                                            <p:strVal val="#ppt_w"/>
                                          </p:val>
                                        </p:tav>
                                      </p:tavLst>
                                    </p:anim>
                                    <p:anim calcmode="lin" valueType="num">
                                      <p:cBhvr>
                                        <p:cTn id="8" dur="1000" fill="hold"/>
                                        <p:tgtEl>
                                          <p:spTgt spid="17416"/>
                                        </p:tgtEl>
                                        <p:attrNameLst>
                                          <p:attrName>ppt_h</p:attrName>
                                        </p:attrNameLst>
                                      </p:cBhvr>
                                      <p:tavLst>
                                        <p:tav tm="0">
                                          <p:val>
                                            <p:strVal val="#ppt_h"/>
                                          </p:val>
                                        </p:tav>
                                        <p:tav tm="100000">
                                          <p:val>
                                            <p:strVal val="#ppt_h"/>
                                          </p:val>
                                        </p:tav>
                                      </p:tavLst>
                                    </p:anim>
                                    <p:animEffect transition="in" filter="fade">
                                      <p:cBhvr>
                                        <p:cTn id="9" dur="1000"/>
                                        <p:tgtEl>
                                          <p:spTgt spid="1741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29" presetClass="entr" presetSubtype="0" fill="hold" grpId="0" nodeType="clickEffect">
                                  <p:stCondLst>
                                    <p:cond delay="0"/>
                                  </p:stCondLst>
                                  <p:childTnLst>
                                    <p:set>
                                      <p:cBhvr>
                                        <p:cTn id="13" dur="1" fill="hold">
                                          <p:stCondLst>
                                            <p:cond delay="0"/>
                                          </p:stCondLst>
                                        </p:cTn>
                                        <p:tgtEl>
                                          <p:spTgt spid="17417"/>
                                        </p:tgtEl>
                                        <p:attrNameLst>
                                          <p:attrName>style.visibility</p:attrName>
                                        </p:attrNameLst>
                                      </p:cBhvr>
                                      <p:to>
                                        <p:strVal val="visible"/>
                                      </p:to>
                                    </p:set>
                                    <p:anim calcmode="lin" valueType="num">
                                      <p:cBhvr>
                                        <p:cTn id="14" dur="1000" fill="hold"/>
                                        <p:tgtEl>
                                          <p:spTgt spid="17417"/>
                                        </p:tgtEl>
                                        <p:attrNameLst>
                                          <p:attrName>ppt_x</p:attrName>
                                        </p:attrNameLst>
                                      </p:cBhvr>
                                      <p:tavLst>
                                        <p:tav tm="0">
                                          <p:val>
                                            <p:strVal val="#ppt_x-.2"/>
                                          </p:val>
                                        </p:tav>
                                        <p:tav tm="100000">
                                          <p:val>
                                            <p:strVal val="#ppt_x"/>
                                          </p:val>
                                        </p:tav>
                                      </p:tavLst>
                                    </p:anim>
                                    <p:anim calcmode="lin" valueType="num">
                                      <p:cBhvr>
                                        <p:cTn id="15" dur="1000" fill="hold"/>
                                        <p:tgtEl>
                                          <p:spTgt spid="17417"/>
                                        </p:tgtEl>
                                        <p:attrNameLst>
                                          <p:attrName>ppt_y</p:attrName>
                                        </p:attrNameLst>
                                      </p:cBhvr>
                                      <p:tavLst>
                                        <p:tav tm="0">
                                          <p:val>
                                            <p:strVal val="#ppt_y"/>
                                          </p:val>
                                        </p:tav>
                                        <p:tav tm="100000">
                                          <p:val>
                                            <p:strVal val="#ppt_y"/>
                                          </p:val>
                                        </p:tav>
                                      </p:tavLst>
                                    </p:anim>
                                    <p:animEffect transition="in" filter="wipe(right)" prLst="gradientSize: 0.1">
                                      <p:cBhvr>
                                        <p:cTn id="16" dur="1000"/>
                                        <p:tgtEl>
                                          <p:spTgt spid="17417"/>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29" presetClass="entr" presetSubtype="0" fill="hold" grpId="0" nodeType="clickEffect">
                                  <p:stCondLst>
                                    <p:cond delay="0"/>
                                  </p:stCondLst>
                                  <p:childTnLst>
                                    <p:set>
                                      <p:cBhvr>
                                        <p:cTn id="20" dur="1" fill="hold">
                                          <p:stCondLst>
                                            <p:cond delay="0"/>
                                          </p:stCondLst>
                                        </p:cTn>
                                        <p:tgtEl>
                                          <p:spTgt spid="17418"/>
                                        </p:tgtEl>
                                        <p:attrNameLst>
                                          <p:attrName>style.visibility</p:attrName>
                                        </p:attrNameLst>
                                      </p:cBhvr>
                                      <p:to>
                                        <p:strVal val="visible"/>
                                      </p:to>
                                    </p:set>
                                    <p:anim calcmode="lin" valueType="num">
                                      <p:cBhvr>
                                        <p:cTn id="21" dur="1000" fill="hold"/>
                                        <p:tgtEl>
                                          <p:spTgt spid="17418"/>
                                        </p:tgtEl>
                                        <p:attrNameLst>
                                          <p:attrName>ppt_x</p:attrName>
                                        </p:attrNameLst>
                                      </p:cBhvr>
                                      <p:tavLst>
                                        <p:tav tm="0">
                                          <p:val>
                                            <p:strVal val="#ppt_x-.2"/>
                                          </p:val>
                                        </p:tav>
                                        <p:tav tm="100000">
                                          <p:val>
                                            <p:strVal val="#ppt_x"/>
                                          </p:val>
                                        </p:tav>
                                      </p:tavLst>
                                    </p:anim>
                                    <p:anim calcmode="lin" valueType="num">
                                      <p:cBhvr>
                                        <p:cTn id="22" dur="1000" fill="hold"/>
                                        <p:tgtEl>
                                          <p:spTgt spid="17418"/>
                                        </p:tgtEl>
                                        <p:attrNameLst>
                                          <p:attrName>ppt_y</p:attrName>
                                        </p:attrNameLst>
                                      </p:cBhvr>
                                      <p:tavLst>
                                        <p:tav tm="0">
                                          <p:val>
                                            <p:strVal val="#ppt_y"/>
                                          </p:val>
                                        </p:tav>
                                        <p:tav tm="100000">
                                          <p:val>
                                            <p:strVal val="#ppt_y"/>
                                          </p:val>
                                        </p:tav>
                                      </p:tavLst>
                                    </p:anim>
                                    <p:animEffect transition="in" filter="wipe(right)" prLst="gradientSize: 0.1">
                                      <p:cBhvr>
                                        <p:cTn id="23" dur="1000"/>
                                        <p:tgtEl>
                                          <p:spTgt spid="17418"/>
                                        </p:tgtEl>
                                      </p:cBhvr>
                                    </p:animEffect>
                                  </p:childTnLst>
                                </p:cTn>
                              </p:par>
                            </p:childTnLst>
                          </p:cTn>
                        </p:par>
                      </p:childTnLst>
                    </p:cTn>
                  </p:par>
                  <p:par>
                    <p:cTn id="24" fill="hold" nodeType="clickPar">
                      <p:stCondLst>
                        <p:cond delay="indefinite"/>
                      </p:stCondLst>
                      <p:childTnLst>
                        <p:par>
                          <p:cTn id="25" fill="hold" nodeType="withGroup">
                            <p:stCondLst>
                              <p:cond delay="0"/>
                            </p:stCondLst>
                            <p:childTnLst>
                              <p:par>
                                <p:cTn id="26" presetID="4" presetClass="entr" presetSubtype="16" fill="hold" grpId="0" nodeType="clickEffect">
                                  <p:stCondLst>
                                    <p:cond delay="0"/>
                                  </p:stCondLst>
                                  <p:childTnLst>
                                    <p:set>
                                      <p:cBhvr>
                                        <p:cTn id="27" dur="1" fill="hold">
                                          <p:stCondLst>
                                            <p:cond delay="0"/>
                                          </p:stCondLst>
                                        </p:cTn>
                                        <p:tgtEl>
                                          <p:spTgt spid="17419"/>
                                        </p:tgtEl>
                                        <p:attrNameLst>
                                          <p:attrName>style.visibility</p:attrName>
                                        </p:attrNameLst>
                                      </p:cBhvr>
                                      <p:to>
                                        <p:strVal val="visible"/>
                                      </p:to>
                                    </p:set>
                                    <p:animEffect transition="in" filter="box(in)">
                                      <p:cBhvr>
                                        <p:cTn id="28" dur="500"/>
                                        <p:tgtEl>
                                          <p:spTgt spid="17419"/>
                                        </p:tgtEl>
                                      </p:cBhvr>
                                    </p:animEffect>
                                  </p:childTnLst>
                                </p:cTn>
                              </p:par>
                            </p:childTnLst>
                          </p:cTn>
                        </p:par>
                      </p:childTnLst>
                    </p:cTn>
                  </p:par>
                  <p:par>
                    <p:cTn id="29" fill="hold" nodeType="clickPar">
                      <p:stCondLst>
                        <p:cond delay="indefinite"/>
                      </p:stCondLst>
                      <p:childTnLst>
                        <p:par>
                          <p:cTn id="30" fill="hold" nodeType="withGroup">
                            <p:stCondLst>
                              <p:cond delay="0"/>
                            </p:stCondLst>
                            <p:childTnLst>
                              <p:par>
                                <p:cTn id="31" presetID="4" presetClass="entr" presetSubtype="16" fill="hold" grpId="0" nodeType="clickEffect">
                                  <p:stCondLst>
                                    <p:cond delay="0"/>
                                  </p:stCondLst>
                                  <p:childTnLst>
                                    <p:set>
                                      <p:cBhvr>
                                        <p:cTn id="32" dur="1" fill="hold">
                                          <p:stCondLst>
                                            <p:cond delay="0"/>
                                          </p:stCondLst>
                                        </p:cTn>
                                        <p:tgtEl>
                                          <p:spTgt spid="17421"/>
                                        </p:tgtEl>
                                        <p:attrNameLst>
                                          <p:attrName>style.visibility</p:attrName>
                                        </p:attrNameLst>
                                      </p:cBhvr>
                                      <p:to>
                                        <p:strVal val="visible"/>
                                      </p:to>
                                    </p:set>
                                    <p:animEffect transition="in" filter="box(in)">
                                      <p:cBhvr>
                                        <p:cTn id="33" dur="500"/>
                                        <p:tgtEl>
                                          <p:spTgt spid="17421"/>
                                        </p:tgtEl>
                                      </p:cBhvr>
                                    </p:animEffect>
                                  </p:childTnLst>
                                </p:cTn>
                              </p:par>
                            </p:childTnLst>
                          </p:cTn>
                        </p:par>
                      </p:childTnLst>
                    </p:cTn>
                  </p:par>
                  <p:par>
                    <p:cTn id="34" fill="hold" nodeType="clickPar">
                      <p:stCondLst>
                        <p:cond delay="indefinite"/>
                      </p:stCondLst>
                      <p:childTnLst>
                        <p:par>
                          <p:cTn id="35" fill="hold" nodeType="withGroup">
                            <p:stCondLst>
                              <p:cond delay="0"/>
                            </p:stCondLst>
                            <p:childTnLst>
                              <p:par>
                                <p:cTn id="36" presetID="4" presetClass="entr" presetSubtype="16" fill="hold" grpId="0" nodeType="clickEffect">
                                  <p:stCondLst>
                                    <p:cond delay="0"/>
                                  </p:stCondLst>
                                  <p:childTnLst>
                                    <p:set>
                                      <p:cBhvr>
                                        <p:cTn id="37" dur="1" fill="hold">
                                          <p:stCondLst>
                                            <p:cond delay="0"/>
                                          </p:stCondLst>
                                        </p:cTn>
                                        <p:tgtEl>
                                          <p:spTgt spid="17422"/>
                                        </p:tgtEl>
                                        <p:attrNameLst>
                                          <p:attrName>style.visibility</p:attrName>
                                        </p:attrNameLst>
                                      </p:cBhvr>
                                      <p:to>
                                        <p:strVal val="visible"/>
                                      </p:to>
                                    </p:set>
                                    <p:animEffect transition="in" filter="box(in)">
                                      <p:cBhvr>
                                        <p:cTn id="38" dur="500"/>
                                        <p:tgtEl>
                                          <p:spTgt spid="174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6" grpId="0" animBg="1"/>
      <p:bldP spid="17417" grpId="0"/>
      <p:bldP spid="17418" grpId="0"/>
      <p:bldP spid="17419" grpId="0"/>
      <p:bldP spid="17421" grpId="0"/>
      <p:bldP spid="1742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8441" name="AutoShape 9"/>
          <p:cNvSpPr>
            <a:spLocks noChangeArrowheads="1"/>
          </p:cNvSpPr>
          <p:nvPr/>
        </p:nvSpPr>
        <p:spPr bwMode="auto">
          <a:xfrm rot="10800000">
            <a:off x="190500" y="1510764"/>
            <a:ext cx="8610600" cy="3810000"/>
          </a:xfrm>
          <a:prstGeom prst="wedgeRoundRectCallout">
            <a:avLst>
              <a:gd name="adj1" fmla="val -37338"/>
              <a:gd name="adj2" fmla="val -55963"/>
              <a:gd name="adj3" fmla="val 16667"/>
            </a:avLst>
          </a:prstGeom>
          <a:solidFill>
            <a:srgbClr val="F8F6A8"/>
          </a:solidFill>
          <a:ln w="9525">
            <a:solidFill>
              <a:schemeClr val="tx1"/>
            </a:solidFill>
            <a:miter lim="800000"/>
            <a:headEnd/>
            <a:tailEnd/>
          </a:ln>
        </p:spPr>
        <p:txBody>
          <a:bodyPr rot="10800000"/>
          <a:lstStyle/>
          <a:p>
            <a:pPr algn="ctr"/>
            <a:endParaRPr lang="en-US" sz="1600"/>
          </a:p>
        </p:txBody>
      </p:sp>
      <p:sp>
        <p:nvSpPr>
          <p:cNvPr id="18442" name="AutoShape 10"/>
          <p:cNvSpPr>
            <a:spLocks noChangeArrowheads="1"/>
          </p:cNvSpPr>
          <p:nvPr/>
        </p:nvSpPr>
        <p:spPr bwMode="auto">
          <a:xfrm>
            <a:off x="876300" y="533400"/>
            <a:ext cx="7315200" cy="533400"/>
          </a:xfrm>
          <a:prstGeom prst="ribbon2">
            <a:avLst>
              <a:gd name="adj1" fmla="val 12500"/>
              <a:gd name="adj2" fmla="val 50000"/>
            </a:avLst>
          </a:prstGeom>
          <a:solidFill>
            <a:srgbClr val="F4AAEF"/>
          </a:solidFill>
          <a:ln w="9525">
            <a:solidFill>
              <a:srgbClr val="D60093"/>
            </a:solidFill>
            <a:round/>
            <a:headEnd/>
            <a:tailEnd/>
          </a:ln>
        </p:spPr>
        <p:txBody>
          <a:bodyPr wrap="none" anchor="ctr"/>
          <a:lstStyle/>
          <a:p>
            <a:pPr algn="ctr"/>
            <a:r>
              <a:rPr lang="en-US" sz="2400" b="1"/>
              <a:t>CỦNG CỐ - DẶN DÒ:</a:t>
            </a:r>
          </a:p>
        </p:txBody>
      </p:sp>
      <p:sp>
        <p:nvSpPr>
          <p:cNvPr id="18443" name="Text Box 11"/>
          <p:cNvSpPr txBox="1">
            <a:spLocks noChangeArrowheads="1"/>
          </p:cNvSpPr>
          <p:nvPr/>
        </p:nvSpPr>
        <p:spPr bwMode="auto">
          <a:xfrm>
            <a:off x="495300" y="1889382"/>
            <a:ext cx="80010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rPr>
              <a:t>* Câu chuyện giúp em điều gì?</a:t>
            </a:r>
          </a:p>
        </p:txBody>
      </p:sp>
      <p:sp>
        <p:nvSpPr>
          <p:cNvPr id="18444" name="Text Box 12"/>
          <p:cNvSpPr txBox="1">
            <a:spLocks noChangeArrowheads="1"/>
          </p:cNvSpPr>
          <p:nvPr/>
        </p:nvSpPr>
        <p:spPr bwMode="auto">
          <a:xfrm>
            <a:off x="495300" y="2653764"/>
            <a:ext cx="8077200" cy="1200150"/>
          </a:xfrm>
          <a:prstGeom prst="rect">
            <a:avLst/>
          </a:prstGeom>
          <a:solidFill>
            <a:srgbClr val="66117D"/>
          </a:solidFill>
          <a:ln w="9525">
            <a:solidFill>
              <a:srgbClr val="66117D"/>
            </a:solidFill>
            <a:miter lim="800000"/>
            <a:headEnd/>
            <a:tailEnd/>
          </a:ln>
        </p:spPr>
        <p:txBody>
          <a:bodyPr>
            <a:spAutoFit/>
          </a:bodyPr>
          <a:lstStyle/>
          <a:p>
            <a:pPr>
              <a:spcBef>
                <a:spcPct val="50000"/>
              </a:spcBef>
            </a:pPr>
            <a:r>
              <a:rPr lang="en-US" sz="2400" b="1">
                <a:solidFill>
                  <a:schemeClr val="bg1"/>
                </a:solidFill>
              </a:rPr>
              <a:t>    Ê – đi – xơn là nhà bác học vĩ đại. Ông rất giàu sáng kiến, luôn mong muốn đem khoa học phục vụ con người.</a:t>
            </a:r>
          </a:p>
        </p:txBody>
      </p:sp>
      <p:sp>
        <p:nvSpPr>
          <p:cNvPr id="18445" name="Text Box 13"/>
          <p:cNvSpPr txBox="1">
            <a:spLocks noChangeArrowheads="1"/>
          </p:cNvSpPr>
          <p:nvPr/>
        </p:nvSpPr>
        <p:spPr bwMode="auto">
          <a:xfrm>
            <a:off x="266700" y="4025364"/>
            <a:ext cx="8839200" cy="461963"/>
          </a:xfrm>
          <a:prstGeom prst="rect">
            <a:avLst/>
          </a:prstGeom>
          <a:noFill/>
          <a:ln w="9525">
            <a:noFill/>
            <a:miter lim="800000"/>
            <a:headEnd/>
            <a:tailEnd/>
          </a:ln>
        </p:spPr>
        <p:txBody>
          <a:bodyPr>
            <a:spAutoFit/>
          </a:bodyPr>
          <a:lstStyle/>
          <a:p>
            <a:pPr>
              <a:spcBef>
                <a:spcPct val="50000"/>
              </a:spcBef>
            </a:pPr>
            <a:r>
              <a:rPr lang="en-US" sz="2400" b="1">
                <a:solidFill>
                  <a:schemeClr val="accent2"/>
                </a:solidFill>
              </a:rPr>
              <a:t>* Về nhà tập dựng hoạt cảnh theo nội dung câu chuyện</a:t>
            </a:r>
          </a:p>
        </p:txBody>
      </p:sp>
      <p:sp>
        <p:nvSpPr>
          <p:cNvPr id="18446" name="Text Box 14"/>
          <p:cNvSpPr txBox="1">
            <a:spLocks noChangeArrowheads="1"/>
          </p:cNvSpPr>
          <p:nvPr/>
        </p:nvSpPr>
        <p:spPr bwMode="auto">
          <a:xfrm>
            <a:off x="266700" y="4482564"/>
            <a:ext cx="6934200" cy="461963"/>
          </a:xfrm>
          <a:prstGeom prst="rect">
            <a:avLst/>
          </a:prstGeom>
          <a:noFill/>
          <a:ln w="9525">
            <a:noFill/>
            <a:miter lim="800000"/>
            <a:headEnd/>
            <a:tailEnd/>
          </a:ln>
        </p:spPr>
        <p:txBody>
          <a:bodyPr>
            <a:spAutoFit/>
          </a:bodyPr>
          <a:lstStyle/>
          <a:p>
            <a:pPr>
              <a:spcBef>
                <a:spcPct val="50000"/>
              </a:spcBef>
            </a:pPr>
            <a:r>
              <a:rPr lang="en-US" sz="2400" b="1">
                <a:solidFill>
                  <a:schemeClr val="accent2"/>
                </a:solidFill>
              </a:rPr>
              <a:t>*Chuẩn bị bài sau: Cái cầu SGK/34,35.</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8441"/>
                                        </p:tgtEl>
                                        <p:attrNameLst>
                                          <p:attrName>style.visibility</p:attrName>
                                        </p:attrNameLst>
                                      </p:cBhvr>
                                      <p:to>
                                        <p:strVal val="visible"/>
                                      </p:to>
                                    </p:set>
                                    <p:animEffect transition="in" filter="fade">
                                      <p:cBhvr>
                                        <p:cTn id="7" dur="2000"/>
                                        <p:tgtEl>
                                          <p:spTgt spid="1844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8442"/>
                                        </p:tgtEl>
                                        <p:attrNameLst>
                                          <p:attrName>style.visibility</p:attrName>
                                        </p:attrNameLst>
                                      </p:cBhvr>
                                      <p:to>
                                        <p:strVal val="visible"/>
                                      </p:to>
                                    </p:set>
                                    <p:animEffect transition="in" filter="blinds(horizontal)">
                                      <p:cBhvr>
                                        <p:cTn id="12" dur="500"/>
                                        <p:tgtEl>
                                          <p:spTgt spid="1844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443"/>
                                        </p:tgtEl>
                                        <p:attrNameLst>
                                          <p:attrName>style.visibility</p:attrName>
                                        </p:attrNameLst>
                                      </p:cBhvr>
                                      <p:to>
                                        <p:strVal val="visible"/>
                                      </p:to>
                                    </p:set>
                                    <p:animEffect transition="in" filter="box(in)">
                                      <p:cBhvr>
                                        <p:cTn id="17" dur="500"/>
                                        <p:tgtEl>
                                          <p:spTgt spid="1844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0" presetClass="entr" presetSubtype="0" decel="100000" fill="hold" grpId="0" nodeType="clickEffect">
                                  <p:stCondLst>
                                    <p:cond delay="0"/>
                                  </p:stCondLst>
                                  <p:childTnLst>
                                    <p:set>
                                      <p:cBhvr>
                                        <p:cTn id="21" dur="1" fill="hold">
                                          <p:stCondLst>
                                            <p:cond delay="0"/>
                                          </p:stCondLst>
                                        </p:cTn>
                                        <p:tgtEl>
                                          <p:spTgt spid="18444"/>
                                        </p:tgtEl>
                                        <p:attrNameLst>
                                          <p:attrName>style.visibility</p:attrName>
                                        </p:attrNameLst>
                                      </p:cBhvr>
                                      <p:to>
                                        <p:strVal val="visible"/>
                                      </p:to>
                                    </p:set>
                                    <p:anim calcmode="lin" valueType="num">
                                      <p:cBhvr>
                                        <p:cTn id="22" dur="1000" fill="hold"/>
                                        <p:tgtEl>
                                          <p:spTgt spid="18444"/>
                                        </p:tgtEl>
                                        <p:attrNameLst>
                                          <p:attrName>ppt_w</p:attrName>
                                        </p:attrNameLst>
                                      </p:cBhvr>
                                      <p:tavLst>
                                        <p:tav tm="0">
                                          <p:val>
                                            <p:strVal val="#ppt_w+.3"/>
                                          </p:val>
                                        </p:tav>
                                        <p:tav tm="100000">
                                          <p:val>
                                            <p:strVal val="#ppt_w"/>
                                          </p:val>
                                        </p:tav>
                                      </p:tavLst>
                                    </p:anim>
                                    <p:anim calcmode="lin" valueType="num">
                                      <p:cBhvr>
                                        <p:cTn id="23" dur="1000" fill="hold"/>
                                        <p:tgtEl>
                                          <p:spTgt spid="18444"/>
                                        </p:tgtEl>
                                        <p:attrNameLst>
                                          <p:attrName>ppt_h</p:attrName>
                                        </p:attrNameLst>
                                      </p:cBhvr>
                                      <p:tavLst>
                                        <p:tav tm="0">
                                          <p:val>
                                            <p:strVal val="#ppt_h"/>
                                          </p:val>
                                        </p:tav>
                                        <p:tav tm="100000">
                                          <p:val>
                                            <p:strVal val="#ppt_h"/>
                                          </p:val>
                                        </p:tav>
                                      </p:tavLst>
                                    </p:anim>
                                    <p:animEffect transition="in" filter="fade">
                                      <p:cBhvr>
                                        <p:cTn id="24" dur="1000"/>
                                        <p:tgtEl>
                                          <p:spTgt spid="18444"/>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grpId="0" nodeType="clickEffect">
                                  <p:stCondLst>
                                    <p:cond delay="0"/>
                                  </p:stCondLst>
                                  <p:childTnLst>
                                    <p:set>
                                      <p:cBhvr>
                                        <p:cTn id="28" dur="1" fill="hold">
                                          <p:stCondLst>
                                            <p:cond delay="0"/>
                                          </p:stCondLst>
                                        </p:cTn>
                                        <p:tgtEl>
                                          <p:spTgt spid="18445"/>
                                        </p:tgtEl>
                                        <p:attrNameLst>
                                          <p:attrName>style.visibility</p:attrName>
                                        </p:attrNameLst>
                                      </p:cBhvr>
                                      <p:to>
                                        <p:strVal val="visible"/>
                                      </p:to>
                                    </p:set>
                                    <p:anim calcmode="lin" valueType="num">
                                      <p:cBhvr>
                                        <p:cTn id="29" dur="1000" fill="hold"/>
                                        <p:tgtEl>
                                          <p:spTgt spid="18445"/>
                                        </p:tgtEl>
                                        <p:attrNameLst>
                                          <p:attrName>ppt_x</p:attrName>
                                        </p:attrNameLst>
                                      </p:cBhvr>
                                      <p:tavLst>
                                        <p:tav tm="0">
                                          <p:val>
                                            <p:strVal val="#ppt_x-.2"/>
                                          </p:val>
                                        </p:tav>
                                        <p:tav tm="100000">
                                          <p:val>
                                            <p:strVal val="#ppt_x"/>
                                          </p:val>
                                        </p:tav>
                                      </p:tavLst>
                                    </p:anim>
                                    <p:anim calcmode="lin" valueType="num">
                                      <p:cBhvr>
                                        <p:cTn id="30" dur="1000" fill="hold"/>
                                        <p:tgtEl>
                                          <p:spTgt spid="18445"/>
                                        </p:tgtEl>
                                        <p:attrNameLst>
                                          <p:attrName>ppt_y</p:attrName>
                                        </p:attrNameLst>
                                      </p:cBhvr>
                                      <p:tavLst>
                                        <p:tav tm="0">
                                          <p:val>
                                            <p:strVal val="#ppt_y"/>
                                          </p:val>
                                        </p:tav>
                                        <p:tav tm="100000">
                                          <p:val>
                                            <p:strVal val="#ppt_y"/>
                                          </p:val>
                                        </p:tav>
                                      </p:tavLst>
                                    </p:anim>
                                    <p:animEffect transition="in" filter="wipe(right)" prLst="gradientSize: 0.1">
                                      <p:cBhvr>
                                        <p:cTn id="31" dur="1000"/>
                                        <p:tgtEl>
                                          <p:spTgt spid="18445"/>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18446"/>
                                        </p:tgtEl>
                                        <p:attrNameLst>
                                          <p:attrName>style.visibility</p:attrName>
                                        </p:attrNameLst>
                                      </p:cBhvr>
                                      <p:to>
                                        <p:strVal val="visible"/>
                                      </p:to>
                                    </p:set>
                                    <p:anim calcmode="lin" valueType="num">
                                      <p:cBhvr>
                                        <p:cTn id="36" dur="1000" fill="hold"/>
                                        <p:tgtEl>
                                          <p:spTgt spid="18446"/>
                                        </p:tgtEl>
                                        <p:attrNameLst>
                                          <p:attrName>ppt_x</p:attrName>
                                        </p:attrNameLst>
                                      </p:cBhvr>
                                      <p:tavLst>
                                        <p:tav tm="0">
                                          <p:val>
                                            <p:strVal val="#ppt_x-.2"/>
                                          </p:val>
                                        </p:tav>
                                        <p:tav tm="100000">
                                          <p:val>
                                            <p:strVal val="#ppt_x"/>
                                          </p:val>
                                        </p:tav>
                                      </p:tavLst>
                                    </p:anim>
                                    <p:anim calcmode="lin" valueType="num">
                                      <p:cBhvr>
                                        <p:cTn id="37" dur="1000" fill="hold"/>
                                        <p:tgtEl>
                                          <p:spTgt spid="18446"/>
                                        </p:tgtEl>
                                        <p:attrNameLst>
                                          <p:attrName>ppt_y</p:attrName>
                                        </p:attrNameLst>
                                      </p:cBhvr>
                                      <p:tavLst>
                                        <p:tav tm="0">
                                          <p:val>
                                            <p:strVal val="#ppt_y"/>
                                          </p:val>
                                        </p:tav>
                                        <p:tav tm="100000">
                                          <p:val>
                                            <p:strVal val="#ppt_y"/>
                                          </p:val>
                                        </p:tav>
                                      </p:tavLst>
                                    </p:anim>
                                    <p:animEffect transition="in" filter="wipe(right)" prLst="gradientSize: 0.1">
                                      <p:cBhvr>
                                        <p:cTn id="38" dur="1000"/>
                                        <p:tgtEl>
                                          <p:spTgt spid="184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1" grpId="0" animBg="1"/>
      <p:bldP spid="18442" grpId="0" animBg="1"/>
      <p:bldP spid="18443" grpId="0"/>
      <p:bldP spid="18444" grpId="0" animBg="1"/>
      <p:bldP spid="18445" grpId="0"/>
      <p:bldP spid="1844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14" descr="0"/>
          <p:cNvPicPr>
            <a:picLocks noChangeAspect="1" noChangeArrowheads="1"/>
          </p:cNvPicPr>
          <p:nvPr/>
        </p:nvPicPr>
        <p:blipFill>
          <a:blip r:embed="rId2"/>
          <a:srcRect/>
          <a:stretch>
            <a:fillRect/>
          </a:stretch>
        </p:blipFill>
        <p:spPr bwMode="auto">
          <a:xfrm>
            <a:off x="0" y="609600"/>
            <a:ext cx="9144000" cy="6248400"/>
          </a:xfrm>
          <a:prstGeom prst="rect">
            <a:avLst/>
          </a:prstGeom>
          <a:noFill/>
          <a:ln w="9525">
            <a:noFill/>
            <a:miter lim="800000"/>
            <a:headEnd/>
            <a:tailEnd/>
          </a:ln>
        </p:spPr>
      </p:pic>
      <p:sp>
        <p:nvSpPr>
          <p:cNvPr id="2051" name="Text Box 15"/>
          <p:cNvSpPr txBox="1">
            <a:spLocks noChangeArrowheads="1"/>
          </p:cNvSpPr>
          <p:nvPr/>
        </p:nvSpPr>
        <p:spPr bwMode="auto">
          <a:xfrm>
            <a:off x="152400" y="3886200"/>
            <a:ext cx="2209800" cy="1016000"/>
          </a:xfrm>
          <a:prstGeom prst="rect">
            <a:avLst/>
          </a:prstGeom>
          <a:noFill/>
          <a:ln w="9525">
            <a:noFill/>
            <a:miter lim="800000"/>
            <a:headEnd/>
            <a:tailEnd/>
          </a:ln>
        </p:spPr>
        <p:txBody>
          <a:bodyPr>
            <a:spAutoFit/>
          </a:bodyPr>
          <a:lstStyle/>
          <a:p>
            <a:pPr>
              <a:spcBef>
                <a:spcPct val="50000"/>
              </a:spcBef>
            </a:pPr>
            <a:r>
              <a:rPr lang="en-US" sz="2400" b="1">
                <a:solidFill>
                  <a:srgbClr val="FF3300"/>
                </a:solidFill>
              </a:rPr>
              <a:t>Ê - ĐI – XƠN</a:t>
            </a:r>
          </a:p>
          <a:p>
            <a:pPr>
              <a:spcBef>
                <a:spcPct val="50000"/>
              </a:spcBef>
            </a:pPr>
            <a:r>
              <a:rPr lang="en-US" sz="2400" b="1"/>
              <a:t>(1847 – 1931)</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553200"/>
          </a:xfrm>
        </p:spPr>
        <p:txBody>
          <a:bodyPr/>
          <a:lstStyle/>
          <a:p>
            <a:pPr algn="l"/>
            <a:br>
              <a:rPr lang="vi-VN" sz="1800" b="1" dirty="0">
                <a:solidFill>
                  <a:srgbClr val="000000"/>
                </a:solidFill>
                <a:latin typeface="Times New Roman" panose="02020603050405020304" pitchFamily="18" charset="0"/>
                <a:cs typeface="Times New Roman" panose="02020603050405020304" pitchFamily="18" charset="0"/>
              </a:rPr>
            </a:br>
            <a:r>
              <a:rPr lang="en-US" sz="1800" b="1" dirty="0">
                <a:solidFill>
                  <a:srgbClr val="000000"/>
                </a:solidFill>
                <a:latin typeface="Times New Roman" panose="02020603050405020304" pitchFamily="18" charset="0"/>
                <a:cs typeface="Times New Roman" panose="02020603050405020304" pitchFamily="18" charset="0"/>
              </a:rPr>
              <a:t>                                            </a:t>
            </a:r>
            <a:r>
              <a:rPr lang="vi-VN" sz="2400" b="1" dirty="0">
                <a:solidFill>
                  <a:srgbClr val="FF0000"/>
                </a:solidFill>
                <a:latin typeface="Times New Roman" panose="02020603050405020304" pitchFamily="18" charset="0"/>
                <a:cs typeface="Times New Roman" panose="02020603050405020304" pitchFamily="18" charset="0"/>
              </a:rPr>
              <a:t>Nhà bác học và bà cụ</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1. Ê – đi- xơn là một nhà bác học nổi tiếng người Mĩ. Khi ông chế ra đèn điện, người từ khắp nơi ùn ùn kéo đến xem. Có một bà cụ phải đi bộ mười hai cây số. Đến nơi, cụ mỏi quá, ngồi xuống vệ đường bóp chân, đấm lưng thùm thụp.</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2. Lúc ấy, Ê-đi-xơn chợt đi qua. Ông dừng lại hỏi chuyện. Bà cụ nói :</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 Già đã phải đi bộ gần ba giờ đồng hồ để được nhìn tận mắt cái đèn điện. Giá ông Ê – đi- xơn làm được cái xe chở người già đi nơi này nơi khác có phải may mắn cho già không?</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 Thưa cụ, tôi tưởng vẫn có xe ngựa chở khách chứ ?</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 Đi xe  đấy thì ốm mất. Già chỉ muốn có một thứ xe không cần ngựa kéo mà lại thật êm.</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3. Nghe bà cụ nói vậy, bỗng một ý nghĩ lóe lên trong đầu Ê – đi- xơn. Ông reo lên:</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 Cụ ơi ! Tôi là Ê – đi- xơn đây. Nhờ cụ mà tôi nảy ra ý định làm một cái xe chạy bằng dòng điện đấy.</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Bà cụ vô cùng ngạc nhiên khi thấy nhà bác học cũng bình thường như mọi người khác. Lúc chia tay, Ê – đi- xơn bảo:</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 Tôi sẽ mời cụ đi chuyến xe điện đầu tiên.</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4. Từ lần gặp bà cụ, Ê – đi- xơn miệt mài với công việc chế tạo xe điện  và đã thành công. Hôm chạy thử xe điện, người ta xếp hàng dài để mua vé. Ê-đi-xơn mời bà cụ dạo nọ đi chuyến đầu tiên. Đến ga, ông bảo :</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 Tôi giữ đúng lời hứa với cụ rồi nhé !</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Bà cụ cười móm mém :</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 Cảm ơn ông. Giờ thì già có thể đi chơi cả ngày với chiếc xe này rồi !</a:t>
            </a:r>
            <a:br>
              <a:rPr lang="vi-VN" sz="1800" b="1" dirty="0">
                <a:solidFill>
                  <a:srgbClr val="000000"/>
                </a:solidFill>
                <a:latin typeface="Times New Roman" panose="02020603050405020304" pitchFamily="18" charset="0"/>
                <a:cs typeface="Times New Roman" panose="02020603050405020304" pitchFamily="18" charset="0"/>
              </a:rPr>
            </a:br>
            <a:r>
              <a:rPr lang="vi-VN" sz="1800" b="1" dirty="0">
                <a:solidFill>
                  <a:srgbClr val="000000"/>
                </a:solidFill>
                <a:latin typeface="Times New Roman" panose="02020603050405020304" pitchFamily="18" charset="0"/>
                <a:cs typeface="Times New Roman" panose="02020603050405020304" pitchFamily="18" charset="0"/>
              </a:rPr>
              <a:t>Theo TRUYỆN ĐỌC 3, 1995</a:t>
            </a:r>
            <a:br>
              <a:rPr lang="vi-VN" sz="1800" b="1" dirty="0">
                <a:solidFill>
                  <a:srgbClr val="000000"/>
                </a:solidFill>
                <a:latin typeface="Times New Roman" panose="02020603050405020304" pitchFamily="18" charset="0"/>
                <a:cs typeface="Times New Roman" panose="02020603050405020304" pitchFamily="18" charset="0"/>
              </a:rPr>
            </a:br>
            <a:br>
              <a:rPr lang="vi-VN" sz="1800" b="1" dirty="0">
                <a:solidFill>
                  <a:srgbClr val="000000"/>
                </a:solidFill>
                <a:latin typeface="Times New Roman" panose="02020603050405020304" pitchFamily="18" charset="0"/>
                <a:cs typeface="Times New Roman" panose="02020603050405020304" pitchFamily="18" charset="0"/>
              </a:rPr>
            </a:br>
            <a:br>
              <a:rPr lang="vi-VN" sz="1800" b="1" dirty="0">
                <a:solidFill>
                  <a:srgbClr val="000000"/>
                </a:solidFill>
                <a:latin typeface="Times New Roman" panose="02020603050405020304" pitchFamily="18" charset="0"/>
                <a:cs typeface="Times New Roman" panose="02020603050405020304" pitchFamily="18" charset="0"/>
              </a:rPr>
            </a:br>
            <a:endParaRPr lang="en-US" sz="1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45253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226" name="Group 34"/>
          <p:cNvGraphicFramePr>
            <a:graphicFrameLocks noGrp="1"/>
          </p:cNvGraphicFramePr>
          <p:nvPr>
            <p:ph/>
          </p:nvPr>
        </p:nvGraphicFramePr>
        <p:xfrm>
          <a:off x="381000" y="1447800"/>
          <a:ext cx="8458200" cy="5105400"/>
        </p:xfrm>
        <a:graphic>
          <a:graphicData uri="http://schemas.openxmlformats.org/drawingml/2006/table">
            <a:tbl>
              <a:tblPr/>
              <a:tblGrid>
                <a:gridCol w="4229100">
                  <a:extLst>
                    <a:ext uri="{9D8B030D-6E8A-4147-A177-3AD203B41FA5}">
                      <a16:colId xmlns:a16="http://schemas.microsoft.com/office/drawing/2014/main" val="20000"/>
                    </a:ext>
                  </a:extLst>
                </a:gridCol>
                <a:gridCol w="4229100">
                  <a:extLst>
                    <a:ext uri="{9D8B030D-6E8A-4147-A177-3AD203B41FA5}">
                      <a16:colId xmlns:a16="http://schemas.microsoft.com/office/drawing/2014/main" val="20001"/>
                    </a:ext>
                  </a:extLst>
                </a:gridCol>
              </a:tblGrid>
              <a:tr h="51054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8222" name="Text Box 30"/>
          <p:cNvSpPr txBox="1">
            <a:spLocks noChangeArrowheads="1"/>
          </p:cNvSpPr>
          <p:nvPr/>
        </p:nvSpPr>
        <p:spPr bwMode="auto">
          <a:xfrm>
            <a:off x="1447800" y="1524000"/>
            <a:ext cx="2590800" cy="461963"/>
          </a:xfrm>
          <a:prstGeom prst="rect">
            <a:avLst/>
          </a:prstGeom>
          <a:solidFill>
            <a:srgbClr val="D60093"/>
          </a:solidFill>
          <a:ln w="9525">
            <a:noFill/>
            <a:miter lim="800000"/>
            <a:headEnd/>
            <a:tailEnd/>
          </a:ln>
        </p:spPr>
        <p:txBody>
          <a:bodyPr>
            <a:spAutoFit/>
          </a:bodyPr>
          <a:lstStyle/>
          <a:p>
            <a:pPr algn="ctr">
              <a:spcBef>
                <a:spcPct val="50000"/>
              </a:spcBef>
            </a:pPr>
            <a:r>
              <a:rPr lang="en-US" sz="2400" b="1">
                <a:solidFill>
                  <a:schemeClr val="bg1"/>
                </a:solidFill>
              </a:rPr>
              <a:t>LUYỆN ĐỌC</a:t>
            </a:r>
          </a:p>
        </p:txBody>
      </p:sp>
      <p:sp>
        <p:nvSpPr>
          <p:cNvPr id="8223" name="Text Box 31"/>
          <p:cNvSpPr txBox="1">
            <a:spLocks noChangeArrowheads="1"/>
          </p:cNvSpPr>
          <p:nvPr/>
        </p:nvSpPr>
        <p:spPr bwMode="auto">
          <a:xfrm>
            <a:off x="5638800" y="1524000"/>
            <a:ext cx="2667000" cy="461963"/>
          </a:xfrm>
          <a:prstGeom prst="rect">
            <a:avLst/>
          </a:prstGeom>
          <a:solidFill>
            <a:srgbClr val="D60093"/>
          </a:solidFill>
          <a:ln w="9525">
            <a:noFill/>
            <a:miter lim="800000"/>
            <a:headEnd/>
            <a:tailEnd/>
          </a:ln>
        </p:spPr>
        <p:txBody>
          <a:bodyPr>
            <a:spAutoFit/>
          </a:bodyPr>
          <a:lstStyle/>
          <a:p>
            <a:pPr algn="ctr">
              <a:spcBef>
                <a:spcPct val="50000"/>
              </a:spcBef>
            </a:pPr>
            <a:r>
              <a:rPr lang="en-US" sz="2400" b="1">
                <a:solidFill>
                  <a:schemeClr val="bg1"/>
                </a:solidFill>
              </a:rPr>
              <a:t>TÌM HIỂU BÀI</a:t>
            </a:r>
          </a:p>
        </p:txBody>
      </p:sp>
      <p:sp>
        <p:nvSpPr>
          <p:cNvPr id="4109" name="Text Box 32"/>
          <p:cNvSpPr txBox="1">
            <a:spLocks noChangeArrowheads="1"/>
          </p:cNvSpPr>
          <p:nvPr/>
        </p:nvSpPr>
        <p:spPr bwMode="auto">
          <a:xfrm>
            <a:off x="-130175" y="5173663"/>
            <a:ext cx="184150" cy="338137"/>
          </a:xfrm>
          <a:prstGeom prst="rect">
            <a:avLst/>
          </a:prstGeom>
          <a:noFill/>
          <a:ln w="9525">
            <a:noFill/>
            <a:miter lim="800000"/>
            <a:headEnd/>
            <a:tailEnd/>
          </a:ln>
        </p:spPr>
        <p:txBody>
          <a:bodyPr>
            <a:spAutoFit/>
          </a:bodyPr>
          <a:lstStyle/>
          <a:p>
            <a:pPr>
              <a:spcBef>
                <a:spcPct val="50000"/>
              </a:spcBef>
            </a:pPr>
            <a:endParaRPr lang="en-US" sz="1600"/>
          </a:p>
        </p:txBody>
      </p:sp>
      <p:sp>
        <p:nvSpPr>
          <p:cNvPr id="8227" name="Text Box 35"/>
          <p:cNvSpPr txBox="1">
            <a:spLocks noChangeArrowheads="1"/>
          </p:cNvSpPr>
          <p:nvPr/>
        </p:nvSpPr>
        <p:spPr bwMode="auto">
          <a:xfrm>
            <a:off x="533400" y="2209800"/>
            <a:ext cx="2209800" cy="461963"/>
          </a:xfrm>
          <a:prstGeom prst="rect">
            <a:avLst/>
          </a:prstGeom>
          <a:noFill/>
          <a:ln w="9525">
            <a:noFill/>
            <a:miter lim="800000"/>
            <a:headEnd/>
            <a:tailEnd/>
          </a:ln>
        </p:spPr>
        <p:txBody>
          <a:bodyPr>
            <a:spAutoFit/>
          </a:bodyPr>
          <a:lstStyle/>
          <a:p>
            <a:pPr>
              <a:spcBef>
                <a:spcPct val="50000"/>
              </a:spcBef>
            </a:pPr>
            <a:r>
              <a:rPr lang="en-US" sz="2400"/>
              <a:t>  </a:t>
            </a:r>
            <a:r>
              <a:rPr lang="en-US" sz="2400" b="1">
                <a:solidFill>
                  <a:srgbClr val="FF3300"/>
                </a:solidFill>
              </a:rPr>
              <a:t>- Ê- đi - xơn</a:t>
            </a:r>
          </a:p>
        </p:txBody>
      </p:sp>
      <p:sp>
        <p:nvSpPr>
          <p:cNvPr id="8228" name="Text Box 36"/>
          <p:cNvSpPr txBox="1">
            <a:spLocks noChangeArrowheads="1"/>
          </p:cNvSpPr>
          <p:nvPr/>
        </p:nvSpPr>
        <p:spPr bwMode="auto">
          <a:xfrm>
            <a:off x="533400" y="2895600"/>
            <a:ext cx="1905000" cy="461963"/>
          </a:xfrm>
          <a:prstGeom prst="rect">
            <a:avLst/>
          </a:prstGeom>
          <a:noFill/>
          <a:ln w="9525">
            <a:noFill/>
            <a:miter lim="800000"/>
            <a:headEnd/>
            <a:tailEnd/>
          </a:ln>
        </p:spPr>
        <p:txBody>
          <a:bodyPr>
            <a:spAutoFit/>
          </a:bodyPr>
          <a:lstStyle/>
          <a:p>
            <a:pPr>
              <a:spcBef>
                <a:spcPct val="50000"/>
              </a:spcBef>
            </a:pPr>
            <a:r>
              <a:rPr lang="en-US" sz="2400"/>
              <a:t>  </a:t>
            </a:r>
            <a:r>
              <a:rPr lang="en-US" sz="2400" b="1">
                <a:solidFill>
                  <a:srgbClr val="FF3300"/>
                </a:solidFill>
              </a:rPr>
              <a:t>- đèn điện</a:t>
            </a:r>
          </a:p>
        </p:txBody>
      </p:sp>
      <p:sp>
        <p:nvSpPr>
          <p:cNvPr id="8229" name="Text Box 37"/>
          <p:cNvSpPr txBox="1">
            <a:spLocks noChangeArrowheads="1"/>
          </p:cNvSpPr>
          <p:nvPr/>
        </p:nvSpPr>
        <p:spPr bwMode="auto">
          <a:xfrm>
            <a:off x="609600" y="3581400"/>
            <a:ext cx="1981200" cy="461963"/>
          </a:xfrm>
          <a:prstGeom prst="rect">
            <a:avLst/>
          </a:prstGeom>
          <a:noFill/>
          <a:ln w="9525">
            <a:noFill/>
            <a:miter lim="800000"/>
            <a:headEnd/>
            <a:tailEnd/>
          </a:ln>
        </p:spPr>
        <p:txBody>
          <a:bodyPr>
            <a:spAutoFit/>
          </a:bodyPr>
          <a:lstStyle/>
          <a:p>
            <a:pPr>
              <a:spcBef>
                <a:spcPct val="50000"/>
              </a:spcBef>
            </a:pPr>
            <a:r>
              <a:rPr lang="en-US" sz="2400"/>
              <a:t> </a:t>
            </a:r>
            <a:r>
              <a:rPr lang="en-US" sz="2400" b="1">
                <a:solidFill>
                  <a:srgbClr val="FF3300"/>
                </a:solidFill>
              </a:rPr>
              <a:t>- may mắn</a:t>
            </a:r>
          </a:p>
        </p:txBody>
      </p:sp>
      <p:sp>
        <p:nvSpPr>
          <p:cNvPr id="8231" name="Text Box 39"/>
          <p:cNvSpPr txBox="1">
            <a:spLocks noChangeArrowheads="1"/>
          </p:cNvSpPr>
          <p:nvPr/>
        </p:nvSpPr>
        <p:spPr bwMode="auto">
          <a:xfrm>
            <a:off x="685800" y="4267200"/>
            <a:ext cx="17526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rPr>
              <a:t>- lóe lên</a:t>
            </a:r>
          </a:p>
        </p:txBody>
      </p:sp>
      <p:sp>
        <p:nvSpPr>
          <p:cNvPr id="8232" name="Text Box 40"/>
          <p:cNvSpPr txBox="1">
            <a:spLocks noChangeArrowheads="1"/>
          </p:cNvSpPr>
          <p:nvPr/>
        </p:nvSpPr>
        <p:spPr bwMode="auto">
          <a:xfrm>
            <a:off x="609600" y="4876800"/>
            <a:ext cx="2209800" cy="461963"/>
          </a:xfrm>
          <a:prstGeom prst="rect">
            <a:avLst/>
          </a:prstGeom>
          <a:noFill/>
          <a:ln w="9525">
            <a:noFill/>
            <a:miter lim="800000"/>
            <a:headEnd/>
            <a:tailEnd/>
          </a:ln>
        </p:spPr>
        <p:txBody>
          <a:bodyPr>
            <a:spAutoFit/>
          </a:bodyPr>
          <a:lstStyle/>
          <a:p>
            <a:pPr>
              <a:spcBef>
                <a:spcPct val="50000"/>
              </a:spcBef>
            </a:pPr>
            <a:r>
              <a:rPr lang="en-US" sz="2400"/>
              <a:t> </a:t>
            </a:r>
            <a:r>
              <a:rPr lang="en-US" sz="2400" b="1">
                <a:solidFill>
                  <a:srgbClr val="FF3300"/>
                </a:solidFill>
              </a:rPr>
              <a:t>- móm mém</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8226"/>
                                        </p:tgtEl>
                                        <p:attrNameLst>
                                          <p:attrName>style.visibility</p:attrName>
                                        </p:attrNameLst>
                                      </p:cBhvr>
                                      <p:to>
                                        <p:strVal val="visible"/>
                                      </p:to>
                                    </p:set>
                                    <p:animEffect transition="in" filter="fade">
                                      <p:cBhvr>
                                        <p:cTn id="7" dur="2000"/>
                                        <p:tgtEl>
                                          <p:spTgt spid="82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222"/>
                                        </p:tgtEl>
                                        <p:attrNameLst>
                                          <p:attrName>style.visibility</p:attrName>
                                        </p:attrNameLst>
                                      </p:cBhvr>
                                      <p:to>
                                        <p:strVal val="visible"/>
                                      </p:to>
                                    </p:set>
                                    <p:animEffect transition="in" filter="fade">
                                      <p:cBhvr>
                                        <p:cTn id="12" dur="2000"/>
                                        <p:tgtEl>
                                          <p:spTgt spid="822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223"/>
                                        </p:tgtEl>
                                        <p:attrNameLst>
                                          <p:attrName>style.visibility</p:attrName>
                                        </p:attrNameLst>
                                      </p:cBhvr>
                                      <p:to>
                                        <p:strVal val="visible"/>
                                      </p:to>
                                    </p:set>
                                    <p:animEffect transition="in" filter="fade">
                                      <p:cBhvr>
                                        <p:cTn id="17" dur="2000"/>
                                        <p:tgtEl>
                                          <p:spTgt spid="82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8227"/>
                                        </p:tgtEl>
                                        <p:attrNameLst>
                                          <p:attrName>style.visibility</p:attrName>
                                        </p:attrNameLst>
                                      </p:cBhvr>
                                      <p:to>
                                        <p:strVal val="visible"/>
                                      </p:to>
                                    </p:set>
                                    <p:anim calcmode="lin" valueType="num">
                                      <p:cBhvr>
                                        <p:cTn id="22" dur="1000" fill="hold"/>
                                        <p:tgtEl>
                                          <p:spTgt spid="8227"/>
                                        </p:tgtEl>
                                        <p:attrNameLst>
                                          <p:attrName>ppt_x</p:attrName>
                                        </p:attrNameLst>
                                      </p:cBhvr>
                                      <p:tavLst>
                                        <p:tav tm="0">
                                          <p:val>
                                            <p:strVal val="#ppt_x-.2"/>
                                          </p:val>
                                        </p:tav>
                                        <p:tav tm="100000">
                                          <p:val>
                                            <p:strVal val="#ppt_x"/>
                                          </p:val>
                                        </p:tav>
                                      </p:tavLst>
                                    </p:anim>
                                    <p:anim calcmode="lin" valueType="num">
                                      <p:cBhvr>
                                        <p:cTn id="23" dur="1000" fill="hold"/>
                                        <p:tgtEl>
                                          <p:spTgt spid="8227"/>
                                        </p:tgtEl>
                                        <p:attrNameLst>
                                          <p:attrName>ppt_y</p:attrName>
                                        </p:attrNameLst>
                                      </p:cBhvr>
                                      <p:tavLst>
                                        <p:tav tm="0">
                                          <p:val>
                                            <p:strVal val="#ppt_y"/>
                                          </p:val>
                                        </p:tav>
                                        <p:tav tm="100000">
                                          <p:val>
                                            <p:strVal val="#ppt_y"/>
                                          </p:val>
                                        </p:tav>
                                      </p:tavLst>
                                    </p:anim>
                                    <p:animEffect transition="in" filter="wipe(right)" prLst="gradientSize: 0.1">
                                      <p:cBhvr>
                                        <p:cTn id="24" dur="1000"/>
                                        <p:tgtEl>
                                          <p:spTgt spid="8227"/>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9" presetClass="entr" presetSubtype="0" fill="hold" grpId="0" nodeType="clickEffect">
                                  <p:stCondLst>
                                    <p:cond delay="0"/>
                                  </p:stCondLst>
                                  <p:childTnLst>
                                    <p:set>
                                      <p:cBhvr>
                                        <p:cTn id="28" dur="1" fill="hold">
                                          <p:stCondLst>
                                            <p:cond delay="0"/>
                                          </p:stCondLst>
                                        </p:cTn>
                                        <p:tgtEl>
                                          <p:spTgt spid="8228"/>
                                        </p:tgtEl>
                                        <p:attrNameLst>
                                          <p:attrName>style.visibility</p:attrName>
                                        </p:attrNameLst>
                                      </p:cBhvr>
                                      <p:to>
                                        <p:strVal val="visible"/>
                                      </p:to>
                                    </p:set>
                                    <p:anim calcmode="lin" valueType="num">
                                      <p:cBhvr>
                                        <p:cTn id="29" dur="1000" fill="hold"/>
                                        <p:tgtEl>
                                          <p:spTgt spid="8228"/>
                                        </p:tgtEl>
                                        <p:attrNameLst>
                                          <p:attrName>ppt_x</p:attrName>
                                        </p:attrNameLst>
                                      </p:cBhvr>
                                      <p:tavLst>
                                        <p:tav tm="0">
                                          <p:val>
                                            <p:strVal val="#ppt_x-.2"/>
                                          </p:val>
                                        </p:tav>
                                        <p:tav tm="100000">
                                          <p:val>
                                            <p:strVal val="#ppt_x"/>
                                          </p:val>
                                        </p:tav>
                                      </p:tavLst>
                                    </p:anim>
                                    <p:anim calcmode="lin" valueType="num">
                                      <p:cBhvr>
                                        <p:cTn id="30" dur="1000" fill="hold"/>
                                        <p:tgtEl>
                                          <p:spTgt spid="8228"/>
                                        </p:tgtEl>
                                        <p:attrNameLst>
                                          <p:attrName>ppt_y</p:attrName>
                                        </p:attrNameLst>
                                      </p:cBhvr>
                                      <p:tavLst>
                                        <p:tav tm="0">
                                          <p:val>
                                            <p:strVal val="#ppt_y"/>
                                          </p:val>
                                        </p:tav>
                                        <p:tav tm="100000">
                                          <p:val>
                                            <p:strVal val="#ppt_y"/>
                                          </p:val>
                                        </p:tav>
                                      </p:tavLst>
                                    </p:anim>
                                    <p:animEffect transition="in" filter="wipe(right)" prLst="gradientSize: 0.1">
                                      <p:cBhvr>
                                        <p:cTn id="31" dur="1000"/>
                                        <p:tgtEl>
                                          <p:spTgt spid="8228"/>
                                        </p:tgtEl>
                                      </p:cBhvr>
                                    </p:animEffect>
                                  </p:childTnLst>
                                </p:cTn>
                              </p:par>
                            </p:childTnLst>
                          </p:cTn>
                        </p:par>
                      </p:childTnLst>
                    </p:cTn>
                  </p:par>
                  <p:par>
                    <p:cTn id="32" fill="hold" nodeType="clickPar">
                      <p:stCondLst>
                        <p:cond delay="indefinite"/>
                      </p:stCondLst>
                      <p:childTnLst>
                        <p:par>
                          <p:cTn id="33" fill="hold" nodeType="withGroup">
                            <p:stCondLst>
                              <p:cond delay="0"/>
                            </p:stCondLst>
                            <p:childTnLst>
                              <p:par>
                                <p:cTn id="34" presetID="29" presetClass="entr" presetSubtype="0" fill="hold" grpId="0" nodeType="clickEffect">
                                  <p:stCondLst>
                                    <p:cond delay="0"/>
                                  </p:stCondLst>
                                  <p:childTnLst>
                                    <p:set>
                                      <p:cBhvr>
                                        <p:cTn id="35" dur="1" fill="hold">
                                          <p:stCondLst>
                                            <p:cond delay="0"/>
                                          </p:stCondLst>
                                        </p:cTn>
                                        <p:tgtEl>
                                          <p:spTgt spid="8229"/>
                                        </p:tgtEl>
                                        <p:attrNameLst>
                                          <p:attrName>style.visibility</p:attrName>
                                        </p:attrNameLst>
                                      </p:cBhvr>
                                      <p:to>
                                        <p:strVal val="visible"/>
                                      </p:to>
                                    </p:set>
                                    <p:anim calcmode="lin" valueType="num">
                                      <p:cBhvr>
                                        <p:cTn id="36" dur="1000" fill="hold"/>
                                        <p:tgtEl>
                                          <p:spTgt spid="8229"/>
                                        </p:tgtEl>
                                        <p:attrNameLst>
                                          <p:attrName>ppt_x</p:attrName>
                                        </p:attrNameLst>
                                      </p:cBhvr>
                                      <p:tavLst>
                                        <p:tav tm="0">
                                          <p:val>
                                            <p:strVal val="#ppt_x-.2"/>
                                          </p:val>
                                        </p:tav>
                                        <p:tav tm="100000">
                                          <p:val>
                                            <p:strVal val="#ppt_x"/>
                                          </p:val>
                                        </p:tav>
                                      </p:tavLst>
                                    </p:anim>
                                    <p:anim calcmode="lin" valueType="num">
                                      <p:cBhvr>
                                        <p:cTn id="37" dur="1000" fill="hold"/>
                                        <p:tgtEl>
                                          <p:spTgt spid="8229"/>
                                        </p:tgtEl>
                                        <p:attrNameLst>
                                          <p:attrName>ppt_y</p:attrName>
                                        </p:attrNameLst>
                                      </p:cBhvr>
                                      <p:tavLst>
                                        <p:tav tm="0">
                                          <p:val>
                                            <p:strVal val="#ppt_y"/>
                                          </p:val>
                                        </p:tav>
                                        <p:tav tm="100000">
                                          <p:val>
                                            <p:strVal val="#ppt_y"/>
                                          </p:val>
                                        </p:tav>
                                      </p:tavLst>
                                    </p:anim>
                                    <p:animEffect transition="in" filter="wipe(right)" prLst="gradientSize: 0.1">
                                      <p:cBhvr>
                                        <p:cTn id="38" dur="1000"/>
                                        <p:tgtEl>
                                          <p:spTgt spid="8229"/>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9" presetClass="entr" presetSubtype="0" fill="hold" grpId="0" nodeType="clickEffect">
                                  <p:stCondLst>
                                    <p:cond delay="0"/>
                                  </p:stCondLst>
                                  <p:childTnLst>
                                    <p:set>
                                      <p:cBhvr>
                                        <p:cTn id="42" dur="1" fill="hold">
                                          <p:stCondLst>
                                            <p:cond delay="0"/>
                                          </p:stCondLst>
                                        </p:cTn>
                                        <p:tgtEl>
                                          <p:spTgt spid="8231"/>
                                        </p:tgtEl>
                                        <p:attrNameLst>
                                          <p:attrName>style.visibility</p:attrName>
                                        </p:attrNameLst>
                                      </p:cBhvr>
                                      <p:to>
                                        <p:strVal val="visible"/>
                                      </p:to>
                                    </p:set>
                                    <p:anim calcmode="lin" valueType="num">
                                      <p:cBhvr>
                                        <p:cTn id="43" dur="1000" fill="hold"/>
                                        <p:tgtEl>
                                          <p:spTgt spid="8231"/>
                                        </p:tgtEl>
                                        <p:attrNameLst>
                                          <p:attrName>ppt_x</p:attrName>
                                        </p:attrNameLst>
                                      </p:cBhvr>
                                      <p:tavLst>
                                        <p:tav tm="0">
                                          <p:val>
                                            <p:strVal val="#ppt_x-.2"/>
                                          </p:val>
                                        </p:tav>
                                        <p:tav tm="100000">
                                          <p:val>
                                            <p:strVal val="#ppt_x"/>
                                          </p:val>
                                        </p:tav>
                                      </p:tavLst>
                                    </p:anim>
                                    <p:anim calcmode="lin" valueType="num">
                                      <p:cBhvr>
                                        <p:cTn id="44" dur="1000" fill="hold"/>
                                        <p:tgtEl>
                                          <p:spTgt spid="8231"/>
                                        </p:tgtEl>
                                        <p:attrNameLst>
                                          <p:attrName>ppt_y</p:attrName>
                                        </p:attrNameLst>
                                      </p:cBhvr>
                                      <p:tavLst>
                                        <p:tav tm="0">
                                          <p:val>
                                            <p:strVal val="#ppt_y"/>
                                          </p:val>
                                        </p:tav>
                                        <p:tav tm="100000">
                                          <p:val>
                                            <p:strVal val="#ppt_y"/>
                                          </p:val>
                                        </p:tav>
                                      </p:tavLst>
                                    </p:anim>
                                    <p:animEffect transition="in" filter="wipe(right)" prLst="gradientSize: 0.1">
                                      <p:cBhvr>
                                        <p:cTn id="45" dur="1000"/>
                                        <p:tgtEl>
                                          <p:spTgt spid="8231"/>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29" presetClass="entr" presetSubtype="0" fill="hold" grpId="0" nodeType="clickEffect">
                                  <p:stCondLst>
                                    <p:cond delay="0"/>
                                  </p:stCondLst>
                                  <p:childTnLst>
                                    <p:set>
                                      <p:cBhvr>
                                        <p:cTn id="49" dur="1" fill="hold">
                                          <p:stCondLst>
                                            <p:cond delay="0"/>
                                          </p:stCondLst>
                                        </p:cTn>
                                        <p:tgtEl>
                                          <p:spTgt spid="8232"/>
                                        </p:tgtEl>
                                        <p:attrNameLst>
                                          <p:attrName>style.visibility</p:attrName>
                                        </p:attrNameLst>
                                      </p:cBhvr>
                                      <p:to>
                                        <p:strVal val="visible"/>
                                      </p:to>
                                    </p:set>
                                    <p:anim calcmode="lin" valueType="num">
                                      <p:cBhvr>
                                        <p:cTn id="50" dur="1000" fill="hold"/>
                                        <p:tgtEl>
                                          <p:spTgt spid="8232"/>
                                        </p:tgtEl>
                                        <p:attrNameLst>
                                          <p:attrName>ppt_x</p:attrName>
                                        </p:attrNameLst>
                                      </p:cBhvr>
                                      <p:tavLst>
                                        <p:tav tm="0">
                                          <p:val>
                                            <p:strVal val="#ppt_x-.2"/>
                                          </p:val>
                                        </p:tav>
                                        <p:tav tm="100000">
                                          <p:val>
                                            <p:strVal val="#ppt_x"/>
                                          </p:val>
                                        </p:tav>
                                      </p:tavLst>
                                    </p:anim>
                                    <p:anim calcmode="lin" valueType="num">
                                      <p:cBhvr>
                                        <p:cTn id="51" dur="1000" fill="hold"/>
                                        <p:tgtEl>
                                          <p:spTgt spid="8232"/>
                                        </p:tgtEl>
                                        <p:attrNameLst>
                                          <p:attrName>ppt_y</p:attrName>
                                        </p:attrNameLst>
                                      </p:cBhvr>
                                      <p:tavLst>
                                        <p:tav tm="0">
                                          <p:val>
                                            <p:strVal val="#ppt_y"/>
                                          </p:val>
                                        </p:tav>
                                        <p:tav tm="100000">
                                          <p:val>
                                            <p:strVal val="#ppt_y"/>
                                          </p:val>
                                        </p:tav>
                                      </p:tavLst>
                                    </p:anim>
                                    <p:animEffect transition="in" filter="wipe(right)" prLst="gradientSize: 0.1">
                                      <p:cBhvr>
                                        <p:cTn id="52" dur="1000"/>
                                        <p:tgtEl>
                                          <p:spTgt spid="82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22" grpId="0" animBg="1"/>
      <p:bldP spid="8223" grpId="0" animBg="1"/>
      <p:bldP spid="8227" grpId="0"/>
      <p:bldP spid="8228" grpId="0"/>
      <p:bldP spid="8229" grpId="0"/>
      <p:bldP spid="8231" grpId="0"/>
      <p:bldP spid="823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253" name="Group 13"/>
          <p:cNvGraphicFramePr>
            <a:graphicFrameLocks noGrp="1"/>
          </p:cNvGraphicFramePr>
          <p:nvPr>
            <p:ph/>
          </p:nvPr>
        </p:nvGraphicFramePr>
        <p:xfrm>
          <a:off x="228600" y="2362200"/>
          <a:ext cx="8610600" cy="4114800"/>
        </p:xfrm>
        <a:graphic>
          <a:graphicData uri="http://schemas.openxmlformats.org/drawingml/2006/table">
            <a:tbl>
              <a:tblPr/>
              <a:tblGrid>
                <a:gridCol w="4305300">
                  <a:extLst>
                    <a:ext uri="{9D8B030D-6E8A-4147-A177-3AD203B41FA5}">
                      <a16:colId xmlns:a16="http://schemas.microsoft.com/office/drawing/2014/main" val="20000"/>
                    </a:ext>
                  </a:extLst>
                </a:gridCol>
                <a:gridCol w="4305300">
                  <a:extLst>
                    <a:ext uri="{9D8B030D-6E8A-4147-A177-3AD203B41FA5}">
                      <a16:colId xmlns:a16="http://schemas.microsoft.com/office/drawing/2014/main" val="20001"/>
                    </a:ext>
                  </a:extLst>
                </a:gridCol>
              </a:tblGrid>
              <a:tr h="411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0255" name="Text Box 15"/>
          <p:cNvSpPr txBox="1">
            <a:spLocks noChangeArrowheads="1"/>
          </p:cNvSpPr>
          <p:nvPr/>
        </p:nvSpPr>
        <p:spPr bwMode="auto">
          <a:xfrm>
            <a:off x="0" y="533400"/>
            <a:ext cx="8915400" cy="1384300"/>
          </a:xfrm>
          <a:prstGeom prst="rect">
            <a:avLst/>
          </a:prstGeom>
          <a:noFill/>
          <a:ln w="9525">
            <a:noFill/>
            <a:miter lim="800000"/>
            <a:headEnd/>
            <a:tailEnd/>
          </a:ln>
        </p:spPr>
        <p:txBody>
          <a:bodyPr>
            <a:spAutoFit/>
          </a:bodyPr>
          <a:lstStyle/>
          <a:p>
            <a:pPr>
              <a:spcBef>
                <a:spcPct val="50000"/>
              </a:spcBef>
            </a:pPr>
            <a:r>
              <a:rPr lang="en-US" sz="2400" b="1">
                <a:solidFill>
                  <a:schemeClr val="accent2"/>
                </a:solidFill>
              </a:rPr>
              <a:t>* Đọc từng đoạn trước lớp (HS tiếp nối nhau đọc 4 đoạn trong bài).</a:t>
            </a:r>
          </a:p>
          <a:p>
            <a:pPr>
              <a:spcBef>
                <a:spcPct val="50000"/>
              </a:spcBef>
            </a:pPr>
            <a:endParaRPr lang="en-US" sz="2400" b="1">
              <a:solidFill>
                <a:schemeClr val="accent2"/>
              </a:solidFill>
            </a:endParaRPr>
          </a:p>
        </p:txBody>
      </p:sp>
      <p:sp>
        <p:nvSpPr>
          <p:cNvPr id="10257" name="Text Box 17"/>
          <p:cNvSpPr txBox="1">
            <a:spLocks noChangeArrowheads="1"/>
          </p:cNvSpPr>
          <p:nvPr/>
        </p:nvSpPr>
        <p:spPr bwMode="auto">
          <a:xfrm>
            <a:off x="0" y="1371600"/>
            <a:ext cx="8991600" cy="830263"/>
          </a:xfrm>
          <a:prstGeom prst="rect">
            <a:avLst/>
          </a:prstGeom>
          <a:noFill/>
          <a:ln w="9525">
            <a:noFill/>
            <a:miter lim="800000"/>
            <a:headEnd/>
            <a:tailEnd/>
          </a:ln>
        </p:spPr>
        <p:txBody>
          <a:bodyPr>
            <a:spAutoFit/>
          </a:bodyPr>
          <a:lstStyle/>
          <a:p>
            <a:pPr>
              <a:spcBef>
                <a:spcPct val="50000"/>
              </a:spcBef>
            </a:pPr>
            <a:r>
              <a:rPr lang="en-US" sz="2400" b="1">
                <a:solidFill>
                  <a:schemeClr val="accent2"/>
                </a:solidFill>
              </a:rPr>
              <a:t>*Lưu ý các em đọc đúng các câu hỏi, câu cảm; đọc phân biệt lời Ê- đi - xơn và bà cụ.</a:t>
            </a:r>
          </a:p>
        </p:txBody>
      </p:sp>
      <p:sp>
        <p:nvSpPr>
          <p:cNvPr id="5132" name="Text Box 18"/>
          <p:cNvSpPr txBox="1">
            <a:spLocks noChangeArrowheads="1"/>
          </p:cNvSpPr>
          <p:nvPr/>
        </p:nvSpPr>
        <p:spPr bwMode="auto">
          <a:xfrm>
            <a:off x="1371600" y="2438400"/>
            <a:ext cx="2590800" cy="461963"/>
          </a:xfrm>
          <a:prstGeom prst="rect">
            <a:avLst/>
          </a:prstGeom>
          <a:solidFill>
            <a:srgbClr val="D60093"/>
          </a:solidFill>
          <a:ln w="9525">
            <a:noFill/>
            <a:miter lim="800000"/>
            <a:headEnd/>
            <a:tailEnd/>
          </a:ln>
        </p:spPr>
        <p:txBody>
          <a:bodyPr>
            <a:spAutoFit/>
          </a:bodyPr>
          <a:lstStyle/>
          <a:p>
            <a:pPr algn="ctr">
              <a:spcBef>
                <a:spcPct val="50000"/>
              </a:spcBef>
            </a:pPr>
            <a:r>
              <a:rPr lang="en-US" sz="2400" b="1">
                <a:solidFill>
                  <a:schemeClr val="bg1"/>
                </a:solidFill>
              </a:rPr>
              <a:t>LUYỆN ĐỌC</a:t>
            </a:r>
          </a:p>
        </p:txBody>
      </p:sp>
      <p:sp>
        <p:nvSpPr>
          <p:cNvPr id="5133" name="Text Box 19"/>
          <p:cNvSpPr txBox="1">
            <a:spLocks noChangeArrowheads="1"/>
          </p:cNvSpPr>
          <p:nvPr/>
        </p:nvSpPr>
        <p:spPr bwMode="auto">
          <a:xfrm>
            <a:off x="5486400" y="2438400"/>
            <a:ext cx="2667000" cy="461963"/>
          </a:xfrm>
          <a:prstGeom prst="rect">
            <a:avLst/>
          </a:prstGeom>
          <a:solidFill>
            <a:srgbClr val="D60093"/>
          </a:solidFill>
          <a:ln w="9525">
            <a:noFill/>
            <a:miter lim="800000"/>
            <a:headEnd/>
            <a:tailEnd/>
          </a:ln>
        </p:spPr>
        <p:txBody>
          <a:bodyPr>
            <a:spAutoFit/>
          </a:bodyPr>
          <a:lstStyle/>
          <a:p>
            <a:pPr algn="ctr">
              <a:spcBef>
                <a:spcPct val="50000"/>
              </a:spcBef>
            </a:pPr>
            <a:r>
              <a:rPr lang="en-US" sz="2400" b="1">
                <a:solidFill>
                  <a:schemeClr val="bg1"/>
                </a:solidFill>
              </a:rPr>
              <a:t>TÌM HIỂU BÀI</a:t>
            </a:r>
          </a:p>
        </p:txBody>
      </p:sp>
      <p:sp>
        <p:nvSpPr>
          <p:cNvPr id="10263" name="Text Box 23"/>
          <p:cNvSpPr txBox="1">
            <a:spLocks noChangeArrowheads="1"/>
          </p:cNvSpPr>
          <p:nvPr/>
        </p:nvSpPr>
        <p:spPr bwMode="auto">
          <a:xfrm>
            <a:off x="304800" y="3048000"/>
            <a:ext cx="4038600" cy="2678113"/>
          </a:xfrm>
          <a:prstGeom prst="rect">
            <a:avLst/>
          </a:prstGeom>
          <a:noFill/>
          <a:ln w="9525">
            <a:noFill/>
            <a:miter lim="800000"/>
            <a:headEnd/>
            <a:tailEnd/>
          </a:ln>
        </p:spPr>
        <p:txBody>
          <a:bodyPr>
            <a:spAutoFit/>
          </a:bodyPr>
          <a:lstStyle/>
          <a:p>
            <a:pPr>
              <a:spcBef>
                <a:spcPct val="50000"/>
              </a:spcBef>
            </a:pPr>
            <a:r>
              <a:rPr lang="en-US" sz="2400" b="1" i="1"/>
              <a:t>Già đã phải đi bộ gần ba giờ đồng hồ</a:t>
            </a:r>
            <a:r>
              <a:rPr lang="en-US" sz="2000" i="1">
                <a:solidFill>
                  <a:srgbClr val="FF3300"/>
                </a:solidFill>
              </a:rPr>
              <a:t>/</a:t>
            </a:r>
            <a:r>
              <a:rPr lang="en-US" sz="2400" b="1" i="1"/>
              <a:t> để được nhìn tận mắt  cái đèn điện.</a:t>
            </a:r>
            <a:r>
              <a:rPr lang="en-US" sz="2400" b="1" i="1">
                <a:solidFill>
                  <a:srgbClr val="FF3300"/>
                </a:solidFill>
              </a:rPr>
              <a:t>//</a:t>
            </a:r>
            <a:r>
              <a:rPr lang="en-US" sz="2400" b="1" i="1"/>
              <a:t>Giá ông Ê- đi - xơn làm được cái xe chở người già đi nơi này</a:t>
            </a:r>
            <a:r>
              <a:rPr lang="en-US" sz="2400" b="1" i="1">
                <a:solidFill>
                  <a:srgbClr val="FF3300"/>
                </a:solidFill>
              </a:rPr>
              <a:t>/ </a:t>
            </a:r>
            <a:r>
              <a:rPr lang="en-US" sz="2400" b="1" i="1"/>
              <a:t>nơi khác</a:t>
            </a:r>
            <a:r>
              <a:rPr lang="en-US" sz="2400" b="1" i="1">
                <a:solidFill>
                  <a:srgbClr val="FF3300"/>
                </a:solidFill>
              </a:rPr>
              <a:t>/ </a:t>
            </a:r>
            <a:r>
              <a:rPr lang="en-US" sz="2400" b="1" i="1"/>
              <a:t>có phải may mắn cho già không?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255"/>
                                        </p:tgtEl>
                                        <p:attrNameLst>
                                          <p:attrName>style.visibility</p:attrName>
                                        </p:attrNameLst>
                                      </p:cBhvr>
                                      <p:to>
                                        <p:strVal val="visible"/>
                                      </p:to>
                                    </p:set>
                                    <p:animEffect transition="in" filter="box(in)">
                                      <p:cBhvr>
                                        <p:cTn id="7" dur="500"/>
                                        <p:tgtEl>
                                          <p:spTgt spid="1025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257"/>
                                        </p:tgtEl>
                                        <p:attrNameLst>
                                          <p:attrName>style.visibility</p:attrName>
                                        </p:attrNameLst>
                                      </p:cBhvr>
                                      <p:to>
                                        <p:strVal val="visible"/>
                                      </p:to>
                                    </p:set>
                                    <p:animEffect transition="in" filter="box(in)">
                                      <p:cBhvr>
                                        <p:cTn id="12" dur="500"/>
                                        <p:tgtEl>
                                          <p:spTgt spid="10257"/>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9" presetClass="entr" presetSubtype="0" fill="hold" grpId="0" nodeType="clickEffect">
                                  <p:stCondLst>
                                    <p:cond delay="0"/>
                                  </p:stCondLst>
                                  <p:childTnLst>
                                    <p:set>
                                      <p:cBhvr>
                                        <p:cTn id="16" dur="1" fill="hold">
                                          <p:stCondLst>
                                            <p:cond delay="0"/>
                                          </p:stCondLst>
                                        </p:cTn>
                                        <p:tgtEl>
                                          <p:spTgt spid="10263"/>
                                        </p:tgtEl>
                                        <p:attrNameLst>
                                          <p:attrName>style.visibility</p:attrName>
                                        </p:attrNameLst>
                                      </p:cBhvr>
                                      <p:to>
                                        <p:strVal val="visible"/>
                                      </p:to>
                                    </p:set>
                                    <p:anim calcmode="lin" valueType="num">
                                      <p:cBhvr>
                                        <p:cTn id="17" dur="1000" fill="hold"/>
                                        <p:tgtEl>
                                          <p:spTgt spid="10263"/>
                                        </p:tgtEl>
                                        <p:attrNameLst>
                                          <p:attrName>ppt_x</p:attrName>
                                        </p:attrNameLst>
                                      </p:cBhvr>
                                      <p:tavLst>
                                        <p:tav tm="0">
                                          <p:val>
                                            <p:strVal val="#ppt_x-.2"/>
                                          </p:val>
                                        </p:tav>
                                        <p:tav tm="100000">
                                          <p:val>
                                            <p:strVal val="#ppt_x"/>
                                          </p:val>
                                        </p:tav>
                                      </p:tavLst>
                                    </p:anim>
                                    <p:anim calcmode="lin" valueType="num">
                                      <p:cBhvr>
                                        <p:cTn id="18" dur="1000" fill="hold"/>
                                        <p:tgtEl>
                                          <p:spTgt spid="10263"/>
                                        </p:tgtEl>
                                        <p:attrNameLst>
                                          <p:attrName>ppt_y</p:attrName>
                                        </p:attrNameLst>
                                      </p:cBhvr>
                                      <p:tavLst>
                                        <p:tav tm="0">
                                          <p:val>
                                            <p:strVal val="#ppt_y"/>
                                          </p:val>
                                        </p:tav>
                                        <p:tav tm="100000">
                                          <p:val>
                                            <p:strVal val="#ppt_y"/>
                                          </p:val>
                                        </p:tav>
                                      </p:tavLst>
                                    </p:anim>
                                    <p:animEffect transition="in" filter="wipe(right)" prLst="gradientSize: 0.1">
                                      <p:cBhvr>
                                        <p:cTn id="19" dur="1000"/>
                                        <p:tgtEl>
                                          <p:spTgt spid="102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5" grpId="0"/>
      <p:bldP spid="10257" grpId="0"/>
      <p:bldP spid="1026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318" name="Group 30"/>
          <p:cNvGraphicFramePr>
            <a:graphicFrameLocks noGrp="1"/>
          </p:cNvGraphicFramePr>
          <p:nvPr>
            <p:ph/>
          </p:nvPr>
        </p:nvGraphicFramePr>
        <p:xfrm>
          <a:off x="228600" y="762000"/>
          <a:ext cx="8686800" cy="4953000"/>
        </p:xfrm>
        <a:graphic>
          <a:graphicData uri="http://schemas.openxmlformats.org/drawingml/2006/table">
            <a:tbl>
              <a:tblPr/>
              <a:tblGrid>
                <a:gridCol w="4343400">
                  <a:extLst>
                    <a:ext uri="{9D8B030D-6E8A-4147-A177-3AD203B41FA5}">
                      <a16:colId xmlns:a16="http://schemas.microsoft.com/office/drawing/2014/main" val="20000"/>
                    </a:ext>
                  </a:extLst>
                </a:gridCol>
                <a:gridCol w="4343400">
                  <a:extLst>
                    <a:ext uri="{9D8B030D-6E8A-4147-A177-3AD203B41FA5}">
                      <a16:colId xmlns:a16="http://schemas.microsoft.com/office/drawing/2014/main" val="20001"/>
                    </a:ext>
                  </a:extLst>
                </a:gridCol>
              </a:tblGrid>
              <a:tr h="49530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a:ln>
                          <a:noFill/>
                        </a:ln>
                        <a:solidFill>
                          <a:schemeClr val="tx1"/>
                        </a:solidFill>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bl>
          </a:graphicData>
        </a:graphic>
      </p:graphicFrame>
      <p:sp>
        <p:nvSpPr>
          <p:cNvPr id="12306" name="Text Box 18"/>
          <p:cNvSpPr txBox="1">
            <a:spLocks noChangeArrowheads="1"/>
          </p:cNvSpPr>
          <p:nvPr/>
        </p:nvSpPr>
        <p:spPr bwMode="auto">
          <a:xfrm>
            <a:off x="5334000" y="1524000"/>
            <a:ext cx="31242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rPr>
              <a:t>- nhà bác học</a:t>
            </a:r>
            <a:r>
              <a:rPr lang="en-US" sz="1600">
                <a:solidFill>
                  <a:srgbClr val="FF3300"/>
                </a:solidFill>
              </a:rPr>
              <a:t> </a:t>
            </a:r>
          </a:p>
        </p:txBody>
      </p:sp>
      <p:sp>
        <p:nvSpPr>
          <p:cNvPr id="12307" name="Text Box 19"/>
          <p:cNvSpPr txBox="1">
            <a:spLocks noChangeArrowheads="1"/>
          </p:cNvSpPr>
          <p:nvPr/>
        </p:nvSpPr>
        <p:spPr bwMode="auto">
          <a:xfrm>
            <a:off x="5334000" y="1981200"/>
            <a:ext cx="34290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rPr>
              <a:t>- cười móm mém</a:t>
            </a:r>
          </a:p>
        </p:txBody>
      </p:sp>
      <p:sp>
        <p:nvSpPr>
          <p:cNvPr id="6156" name="Text Box 22"/>
          <p:cNvSpPr txBox="1">
            <a:spLocks noChangeArrowheads="1"/>
          </p:cNvSpPr>
          <p:nvPr/>
        </p:nvSpPr>
        <p:spPr bwMode="auto">
          <a:xfrm>
            <a:off x="1371600" y="838200"/>
            <a:ext cx="2590800" cy="461963"/>
          </a:xfrm>
          <a:prstGeom prst="rect">
            <a:avLst/>
          </a:prstGeom>
          <a:solidFill>
            <a:srgbClr val="D60093"/>
          </a:solidFill>
          <a:ln w="9525">
            <a:noFill/>
            <a:miter lim="800000"/>
            <a:headEnd/>
            <a:tailEnd/>
          </a:ln>
        </p:spPr>
        <p:txBody>
          <a:bodyPr>
            <a:spAutoFit/>
          </a:bodyPr>
          <a:lstStyle/>
          <a:p>
            <a:pPr algn="ctr">
              <a:spcBef>
                <a:spcPct val="50000"/>
              </a:spcBef>
            </a:pPr>
            <a:r>
              <a:rPr lang="en-US" sz="2400" b="1">
                <a:solidFill>
                  <a:schemeClr val="bg1"/>
                </a:solidFill>
              </a:rPr>
              <a:t>LUYỆN ĐỌC</a:t>
            </a:r>
          </a:p>
        </p:txBody>
      </p:sp>
      <p:sp>
        <p:nvSpPr>
          <p:cNvPr id="6157" name="Text Box 23"/>
          <p:cNvSpPr txBox="1">
            <a:spLocks noChangeArrowheads="1"/>
          </p:cNvSpPr>
          <p:nvPr/>
        </p:nvSpPr>
        <p:spPr bwMode="auto">
          <a:xfrm>
            <a:off x="5486400" y="838200"/>
            <a:ext cx="2667000" cy="461963"/>
          </a:xfrm>
          <a:prstGeom prst="rect">
            <a:avLst/>
          </a:prstGeom>
          <a:solidFill>
            <a:srgbClr val="D60093"/>
          </a:solidFill>
          <a:ln w="9525">
            <a:noFill/>
            <a:miter lim="800000"/>
            <a:headEnd/>
            <a:tailEnd/>
          </a:ln>
        </p:spPr>
        <p:txBody>
          <a:bodyPr>
            <a:spAutoFit/>
          </a:bodyPr>
          <a:lstStyle/>
          <a:p>
            <a:pPr algn="ctr">
              <a:spcBef>
                <a:spcPct val="50000"/>
              </a:spcBef>
            </a:pPr>
            <a:r>
              <a:rPr lang="en-US" sz="2400" b="1">
                <a:solidFill>
                  <a:schemeClr val="bg1"/>
                </a:solidFill>
              </a:rPr>
              <a:t>TÌM HIỂU BÀI</a:t>
            </a:r>
          </a:p>
        </p:txBody>
      </p:sp>
      <p:sp>
        <p:nvSpPr>
          <p:cNvPr id="12312" name="Text Box 24"/>
          <p:cNvSpPr txBox="1">
            <a:spLocks noChangeArrowheads="1"/>
          </p:cNvSpPr>
          <p:nvPr/>
        </p:nvSpPr>
        <p:spPr bwMode="auto">
          <a:xfrm>
            <a:off x="304800" y="1371600"/>
            <a:ext cx="4419600" cy="1016000"/>
          </a:xfrm>
          <a:prstGeom prst="rect">
            <a:avLst/>
          </a:prstGeom>
          <a:noFill/>
          <a:ln w="9525">
            <a:noFill/>
            <a:miter lim="800000"/>
            <a:headEnd/>
            <a:tailEnd/>
          </a:ln>
        </p:spPr>
        <p:txBody>
          <a:bodyPr>
            <a:spAutoFit/>
          </a:bodyPr>
          <a:lstStyle/>
          <a:p>
            <a:pPr>
              <a:spcBef>
                <a:spcPct val="50000"/>
              </a:spcBef>
            </a:pPr>
            <a:r>
              <a:rPr lang="en-US" sz="2000" b="1" i="1"/>
              <a:t>- Đi xe ấy thì ốm mất.</a:t>
            </a:r>
            <a:r>
              <a:rPr lang="en-US" sz="2000" b="1" i="1">
                <a:solidFill>
                  <a:srgbClr val="FF3300"/>
                </a:solidFill>
              </a:rPr>
              <a:t>//</a:t>
            </a:r>
            <a:r>
              <a:rPr lang="en-US" sz="2000" b="1" i="1"/>
              <a:t> Già chỉ muốn có một thứ xe</a:t>
            </a:r>
            <a:r>
              <a:rPr lang="en-US" sz="2000" b="1" i="1">
                <a:solidFill>
                  <a:srgbClr val="FF3300"/>
                </a:solidFill>
              </a:rPr>
              <a:t>/ </a:t>
            </a:r>
            <a:r>
              <a:rPr lang="en-US" sz="2000" b="1" i="1"/>
              <a:t>không cần ngựa kéo mà lại thật êm.</a:t>
            </a:r>
            <a:r>
              <a:rPr lang="en-US" sz="2000" b="1" i="1">
                <a:solidFill>
                  <a:srgbClr val="FF3300"/>
                </a:solidFill>
              </a:rPr>
              <a:t>//</a:t>
            </a:r>
          </a:p>
        </p:txBody>
      </p:sp>
      <p:sp>
        <p:nvSpPr>
          <p:cNvPr id="12316" name="Text Box 28"/>
          <p:cNvSpPr txBox="1">
            <a:spLocks noChangeArrowheads="1"/>
          </p:cNvSpPr>
          <p:nvPr/>
        </p:nvSpPr>
        <p:spPr bwMode="auto">
          <a:xfrm>
            <a:off x="381000" y="2590800"/>
            <a:ext cx="4114800" cy="1323975"/>
          </a:xfrm>
          <a:prstGeom prst="rect">
            <a:avLst/>
          </a:prstGeom>
          <a:noFill/>
          <a:ln w="9525">
            <a:noFill/>
            <a:miter lim="800000"/>
            <a:headEnd/>
            <a:tailEnd/>
          </a:ln>
        </p:spPr>
        <p:txBody>
          <a:bodyPr>
            <a:spAutoFit/>
          </a:bodyPr>
          <a:lstStyle/>
          <a:p>
            <a:pPr>
              <a:spcBef>
                <a:spcPct val="50000"/>
              </a:spcBef>
            </a:pPr>
            <a:r>
              <a:rPr lang="en-US" sz="2000" b="1" i="1"/>
              <a:t>- Cụ ơi!</a:t>
            </a:r>
            <a:r>
              <a:rPr lang="en-US" sz="2000" i="1">
                <a:solidFill>
                  <a:srgbClr val="FF3300"/>
                </a:solidFill>
              </a:rPr>
              <a:t>//</a:t>
            </a:r>
            <a:r>
              <a:rPr lang="en-US" sz="2000" b="1" i="1"/>
              <a:t> Tôi là Ê- đi - xơn đây.</a:t>
            </a:r>
            <a:r>
              <a:rPr lang="en-US" sz="2000" b="1" i="1">
                <a:solidFill>
                  <a:srgbClr val="FF3300"/>
                </a:solidFill>
              </a:rPr>
              <a:t>// </a:t>
            </a:r>
            <a:r>
              <a:rPr lang="en-US" sz="2000" b="1" i="1"/>
              <a:t>Nhờ cụ mà tôi nảy ra ý định</a:t>
            </a:r>
            <a:r>
              <a:rPr lang="en-US" sz="2000" b="1" i="1">
                <a:solidFill>
                  <a:srgbClr val="FF3300"/>
                </a:solidFill>
              </a:rPr>
              <a:t>/</a:t>
            </a:r>
            <a:r>
              <a:rPr lang="en-US" sz="2000" b="1" i="1"/>
              <a:t> làm một cái xe chạy bằng dòng điện đấy</a:t>
            </a:r>
            <a:r>
              <a:rPr lang="en-US" sz="2000" b="1" i="1">
                <a:solidFill>
                  <a:srgbClr val="FF3300"/>
                </a:solidFill>
              </a:rPr>
              <a:t>//</a:t>
            </a:r>
          </a:p>
        </p:txBody>
      </p:sp>
      <p:sp>
        <p:nvSpPr>
          <p:cNvPr id="12317" name="Text Box 29"/>
          <p:cNvSpPr txBox="1">
            <a:spLocks noChangeArrowheads="1"/>
          </p:cNvSpPr>
          <p:nvPr/>
        </p:nvSpPr>
        <p:spPr bwMode="auto">
          <a:xfrm>
            <a:off x="304800" y="4191000"/>
            <a:ext cx="4114800" cy="1016000"/>
          </a:xfrm>
          <a:prstGeom prst="rect">
            <a:avLst/>
          </a:prstGeom>
          <a:noFill/>
          <a:ln w="9525">
            <a:noFill/>
            <a:miter lim="800000"/>
            <a:headEnd/>
            <a:tailEnd/>
          </a:ln>
        </p:spPr>
        <p:txBody>
          <a:bodyPr>
            <a:spAutoFit/>
          </a:bodyPr>
          <a:lstStyle/>
          <a:p>
            <a:pPr>
              <a:spcBef>
                <a:spcPct val="50000"/>
              </a:spcBef>
            </a:pPr>
            <a:r>
              <a:rPr lang="en-US" sz="2000" b="1" i="1"/>
              <a:t>- Bà cụ ngạc nhiên</a:t>
            </a:r>
            <a:r>
              <a:rPr lang="en-US" sz="2000" b="1" i="1">
                <a:solidFill>
                  <a:srgbClr val="FF3300"/>
                </a:solidFill>
              </a:rPr>
              <a:t>/ </a:t>
            </a:r>
            <a:r>
              <a:rPr lang="en-US" sz="2000" b="1" i="1"/>
              <a:t>khi thấy nhà bác học cũng bình thường như mọi người khác</a:t>
            </a:r>
            <a:r>
              <a:rPr lang="en-US" sz="2000" b="1" i="1">
                <a:solidFill>
                  <a:srgbClr val="FF3300"/>
                </a:solidFill>
              </a:rPr>
              <a: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2312"/>
                                        </p:tgtEl>
                                        <p:attrNameLst>
                                          <p:attrName>style.visibility</p:attrName>
                                        </p:attrNameLst>
                                      </p:cBhvr>
                                      <p:to>
                                        <p:strVal val="visible"/>
                                      </p:to>
                                    </p:set>
                                    <p:anim calcmode="lin" valueType="num">
                                      <p:cBhvr>
                                        <p:cTn id="7" dur="500" fill="hold"/>
                                        <p:tgtEl>
                                          <p:spTgt spid="12312"/>
                                        </p:tgtEl>
                                        <p:attrNameLst>
                                          <p:attrName>ppt_w</p:attrName>
                                        </p:attrNameLst>
                                      </p:cBhvr>
                                      <p:tavLst>
                                        <p:tav tm="0">
                                          <p:val>
                                            <p:fltVal val="0"/>
                                          </p:val>
                                        </p:tav>
                                        <p:tav tm="100000">
                                          <p:val>
                                            <p:strVal val="#ppt_w"/>
                                          </p:val>
                                        </p:tav>
                                      </p:tavLst>
                                    </p:anim>
                                    <p:anim calcmode="lin" valueType="num">
                                      <p:cBhvr>
                                        <p:cTn id="8" dur="500" fill="hold"/>
                                        <p:tgtEl>
                                          <p:spTgt spid="12312"/>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12316"/>
                                        </p:tgtEl>
                                        <p:attrNameLst>
                                          <p:attrName>style.visibility</p:attrName>
                                        </p:attrNameLst>
                                      </p:cBhvr>
                                      <p:to>
                                        <p:strVal val="visible"/>
                                      </p:to>
                                    </p:set>
                                    <p:anim calcmode="lin" valueType="num">
                                      <p:cBhvr>
                                        <p:cTn id="13" dur="500" fill="hold"/>
                                        <p:tgtEl>
                                          <p:spTgt spid="12316"/>
                                        </p:tgtEl>
                                        <p:attrNameLst>
                                          <p:attrName>ppt_w</p:attrName>
                                        </p:attrNameLst>
                                      </p:cBhvr>
                                      <p:tavLst>
                                        <p:tav tm="0">
                                          <p:val>
                                            <p:fltVal val="0"/>
                                          </p:val>
                                        </p:tav>
                                        <p:tav tm="100000">
                                          <p:val>
                                            <p:strVal val="#ppt_w"/>
                                          </p:val>
                                        </p:tav>
                                      </p:tavLst>
                                    </p:anim>
                                    <p:anim calcmode="lin" valueType="num">
                                      <p:cBhvr>
                                        <p:cTn id="14" dur="500" fill="hold"/>
                                        <p:tgtEl>
                                          <p:spTgt spid="12316"/>
                                        </p:tgtEl>
                                        <p:attrNameLst>
                                          <p:attrName>ppt_h</p:attrName>
                                        </p:attrNameLst>
                                      </p:cBhvr>
                                      <p:tavLst>
                                        <p:tav tm="0">
                                          <p:val>
                                            <p:fltVal val="0"/>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12317"/>
                                        </p:tgtEl>
                                        <p:attrNameLst>
                                          <p:attrName>style.visibility</p:attrName>
                                        </p:attrNameLst>
                                      </p:cBhvr>
                                      <p:to>
                                        <p:strVal val="visible"/>
                                      </p:to>
                                    </p:set>
                                    <p:anim calcmode="lin" valueType="num">
                                      <p:cBhvr>
                                        <p:cTn id="19" dur="500" fill="hold"/>
                                        <p:tgtEl>
                                          <p:spTgt spid="12317"/>
                                        </p:tgtEl>
                                        <p:attrNameLst>
                                          <p:attrName>ppt_w</p:attrName>
                                        </p:attrNameLst>
                                      </p:cBhvr>
                                      <p:tavLst>
                                        <p:tav tm="0">
                                          <p:val>
                                            <p:fltVal val="0"/>
                                          </p:val>
                                        </p:tav>
                                        <p:tav tm="100000">
                                          <p:val>
                                            <p:strVal val="#ppt_w"/>
                                          </p:val>
                                        </p:tav>
                                      </p:tavLst>
                                    </p:anim>
                                    <p:anim calcmode="lin" valueType="num">
                                      <p:cBhvr>
                                        <p:cTn id="20" dur="500" fill="hold"/>
                                        <p:tgtEl>
                                          <p:spTgt spid="12317"/>
                                        </p:tgtEl>
                                        <p:attrNameLst>
                                          <p:attrName>ppt_h</p:attrName>
                                        </p:attrNameLst>
                                      </p:cBhvr>
                                      <p:tavLst>
                                        <p:tav tm="0">
                                          <p:val>
                                            <p:fltVal val="0"/>
                                          </p:val>
                                        </p:tav>
                                        <p:tav tm="100000">
                                          <p:val>
                                            <p:strVal val="#ppt_h"/>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9" presetClass="entr" presetSubtype="0" fill="hold" grpId="0" nodeType="clickEffect">
                                  <p:stCondLst>
                                    <p:cond delay="0"/>
                                  </p:stCondLst>
                                  <p:childTnLst>
                                    <p:set>
                                      <p:cBhvr>
                                        <p:cTn id="24" dur="1" fill="hold">
                                          <p:stCondLst>
                                            <p:cond delay="0"/>
                                          </p:stCondLst>
                                        </p:cTn>
                                        <p:tgtEl>
                                          <p:spTgt spid="12306"/>
                                        </p:tgtEl>
                                        <p:attrNameLst>
                                          <p:attrName>style.visibility</p:attrName>
                                        </p:attrNameLst>
                                      </p:cBhvr>
                                      <p:to>
                                        <p:strVal val="visible"/>
                                      </p:to>
                                    </p:set>
                                    <p:anim calcmode="lin" valueType="num">
                                      <p:cBhvr>
                                        <p:cTn id="25" dur="1000" fill="hold"/>
                                        <p:tgtEl>
                                          <p:spTgt spid="12306"/>
                                        </p:tgtEl>
                                        <p:attrNameLst>
                                          <p:attrName>ppt_x</p:attrName>
                                        </p:attrNameLst>
                                      </p:cBhvr>
                                      <p:tavLst>
                                        <p:tav tm="0">
                                          <p:val>
                                            <p:strVal val="#ppt_x-.2"/>
                                          </p:val>
                                        </p:tav>
                                        <p:tav tm="100000">
                                          <p:val>
                                            <p:strVal val="#ppt_x"/>
                                          </p:val>
                                        </p:tav>
                                      </p:tavLst>
                                    </p:anim>
                                    <p:anim calcmode="lin" valueType="num">
                                      <p:cBhvr>
                                        <p:cTn id="26" dur="1000" fill="hold"/>
                                        <p:tgtEl>
                                          <p:spTgt spid="12306"/>
                                        </p:tgtEl>
                                        <p:attrNameLst>
                                          <p:attrName>ppt_y</p:attrName>
                                        </p:attrNameLst>
                                      </p:cBhvr>
                                      <p:tavLst>
                                        <p:tav tm="0">
                                          <p:val>
                                            <p:strVal val="#ppt_y"/>
                                          </p:val>
                                        </p:tav>
                                        <p:tav tm="100000">
                                          <p:val>
                                            <p:strVal val="#ppt_y"/>
                                          </p:val>
                                        </p:tav>
                                      </p:tavLst>
                                    </p:anim>
                                    <p:animEffect transition="in" filter="wipe(right)" prLst="gradientSize: 0.1">
                                      <p:cBhvr>
                                        <p:cTn id="27" dur="1000"/>
                                        <p:tgtEl>
                                          <p:spTgt spid="12306"/>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9" presetClass="entr" presetSubtype="0" fill="hold" grpId="0" nodeType="clickEffect">
                                  <p:stCondLst>
                                    <p:cond delay="0"/>
                                  </p:stCondLst>
                                  <p:childTnLst>
                                    <p:set>
                                      <p:cBhvr>
                                        <p:cTn id="31" dur="1" fill="hold">
                                          <p:stCondLst>
                                            <p:cond delay="0"/>
                                          </p:stCondLst>
                                        </p:cTn>
                                        <p:tgtEl>
                                          <p:spTgt spid="12307"/>
                                        </p:tgtEl>
                                        <p:attrNameLst>
                                          <p:attrName>style.visibility</p:attrName>
                                        </p:attrNameLst>
                                      </p:cBhvr>
                                      <p:to>
                                        <p:strVal val="visible"/>
                                      </p:to>
                                    </p:set>
                                    <p:anim calcmode="lin" valueType="num">
                                      <p:cBhvr>
                                        <p:cTn id="32" dur="1000" fill="hold"/>
                                        <p:tgtEl>
                                          <p:spTgt spid="12307"/>
                                        </p:tgtEl>
                                        <p:attrNameLst>
                                          <p:attrName>ppt_x</p:attrName>
                                        </p:attrNameLst>
                                      </p:cBhvr>
                                      <p:tavLst>
                                        <p:tav tm="0">
                                          <p:val>
                                            <p:strVal val="#ppt_x-.2"/>
                                          </p:val>
                                        </p:tav>
                                        <p:tav tm="100000">
                                          <p:val>
                                            <p:strVal val="#ppt_x"/>
                                          </p:val>
                                        </p:tav>
                                      </p:tavLst>
                                    </p:anim>
                                    <p:anim calcmode="lin" valueType="num">
                                      <p:cBhvr>
                                        <p:cTn id="33" dur="1000" fill="hold"/>
                                        <p:tgtEl>
                                          <p:spTgt spid="12307"/>
                                        </p:tgtEl>
                                        <p:attrNameLst>
                                          <p:attrName>ppt_y</p:attrName>
                                        </p:attrNameLst>
                                      </p:cBhvr>
                                      <p:tavLst>
                                        <p:tav tm="0">
                                          <p:val>
                                            <p:strVal val="#ppt_y"/>
                                          </p:val>
                                        </p:tav>
                                        <p:tav tm="100000">
                                          <p:val>
                                            <p:strVal val="#ppt_y"/>
                                          </p:val>
                                        </p:tav>
                                      </p:tavLst>
                                    </p:anim>
                                    <p:animEffect transition="in" filter="wipe(right)" prLst="gradientSize: 0.1">
                                      <p:cBhvr>
                                        <p:cTn id="34" dur="1000"/>
                                        <p:tgtEl>
                                          <p:spTgt spid="123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6" grpId="0"/>
      <p:bldP spid="12307" grpId="0"/>
      <p:bldP spid="12312" grpId="0"/>
      <p:bldP spid="12316" grpId="0"/>
      <p:bldP spid="1231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4342" name="AutoShape 6"/>
          <p:cNvSpPr>
            <a:spLocks noChangeArrowheads="1"/>
          </p:cNvSpPr>
          <p:nvPr/>
        </p:nvSpPr>
        <p:spPr bwMode="auto">
          <a:xfrm>
            <a:off x="2095500" y="385763"/>
            <a:ext cx="5257800" cy="914400"/>
          </a:xfrm>
          <a:prstGeom prst="plus">
            <a:avLst>
              <a:gd name="adj" fmla="val 25000"/>
            </a:avLst>
          </a:prstGeom>
          <a:solidFill>
            <a:srgbClr val="FFFF00"/>
          </a:solidFill>
          <a:ln w="9525">
            <a:solidFill>
              <a:schemeClr val="tx1"/>
            </a:solidFill>
            <a:miter lim="800000"/>
            <a:headEnd/>
            <a:tailEnd/>
          </a:ln>
        </p:spPr>
        <p:txBody>
          <a:bodyPr wrap="none" anchor="ctr"/>
          <a:lstStyle/>
          <a:p>
            <a:pPr algn="ctr"/>
            <a:r>
              <a:rPr lang="en-US" sz="2400" b="1">
                <a:solidFill>
                  <a:srgbClr val="FF3300"/>
                </a:solidFill>
              </a:rPr>
              <a:t>HƯỚNG DẪN TÌM HIỂU BÀI</a:t>
            </a:r>
          </a:p>
        </p:txBody>
      </p:sp>
      <p:sp>
        <p:nvSpPr>
          <p:cNvPr id="14343" name="Text Box 7"/>
          <p:cNvSpPr txBox="1">
            <a:spLocks noChangeArrowheads="1"/>
          </p:cNvSpPr>
          <p:nvPr/>
        </p:nvSpPr>
        <p:spPr bwMode="auto">
          <a:xfrm>
            <a:off x="228600" y="1521618"/>
            <a:ext cx="8839200" cy="461963"/>
          </a:xfrm>
          <a:prstGeom prst="rect">
            <a:avLst/>
          </a:prstGeom>
          <a:noFill/>
          <a:ln w="9525">
            <a:noFill/>
            <a:miter lim="800000"/>
            <a:headEnd/>
            <a:tailEnd/>
          </a:ln>
        </p:spPr>
        <p:txBody>
          <a:bodyPr>
            <a:spAutoFit/>
          </a:bodyPr>
          <a:lstStyle/>
          <a:p>
            <a:pPr>
              <a:spcBef>
                <a:spcPct val="50000"/>
              </a:spcBef>
            </a:pPr>
            <a:r>
              <a:rPr lang="en-US" sz="2400" b="1" dirty="0"/>
              <a:t>1/ </a:t>
            </a:r>
            <a:r>
              <a:rPr lang="en-US" sz="2400" b="1" dirty="0" err="1"/>
              <a:t>Hãy</a:t>
            </a:r>
            <a:r>
              <a:rPr lang="en-US" sz="2400" b="1" dirty="0"/>
              <a:t> </a:t>
            </a:r>
            <a:r>
              <a:rPr lang="en-US" sz="2400" b="1" dirty="0" err="1"/>
              <a:t>nói</a:t>
            </a:r>
            <a:r>
              <a:rPr lang="en-US" sz="2400" b="1" dirty="0"/>
              <a:t> </a:t>
            </a:r>
            <a:r>
              <a:rPr lang="en-US" sz="2400" b="1" dirty="0" err="1"/>
              <a:t>những</a:t>
            </a:r>
            <a:r>
              <a:rPr lang="en-US" sz="2400" b="1" dirty="0"/>
              <a:t> </a:t>
            </a:r>
            <a:r>
              <a:rPr lang="en-US" sz="2400" b="1" dirty="0" err="1"/>
              <a:t>điều</a:t>
            </a:r>
            <a:r>
              <a:rPr lang="en-US" sz="2400" b="1" dirty="0"/>
              <a:t> </a:t>
            </a:r>
            <a:r>
              <a:rPr lang="en-US" sz="2400" b="1" dirty="0" err="1"/>
              <a:t>em</a:t>
            </a:r>
            <a:r>
              <a:rPr lang="en-US" sz="2400" b="1" dirty="0"/>
              <a:t> </a:t>
            </a:r>
            <a:r>
              <a:rPr lang="en-US" sz="2400" b="1" dirty="0" err="1"/>
              <a:t>biết</a:t>
            </a:r>
            <a:r>
              <a:rPr lang="en-US" sz="2400" b="1" dirty="0"/>
              <a:t> </a:t>
            </a:r>
            <a:r>
              <a:rPr lang="en-US" sz="2400" b="1" dirty="0" err="1"/>
              <a:t>về</a:t>
            </a:r>
            <a:r>
              <a:rPr lang="en-US" sz="2400" b="1" dirty="0"/>
              <a:t> Ê - </a:t>
            </a:r>
            <a:r>
              <a:rPr lang="en-US" sz="2400" b="1" dirty="0" err="1"/>
              <a:t>đi</a:t>
            </a:r>
            <a:r>
              <a:rPr lang="en-US" sz="2400" b="1" dirty="0"/>
              <a:t> - </a:t>
            </a:r>
            <a:r>
              <a:rPr lang="en-US" sz="2400" b="1" dirty="0" err="1"/>
              <a:t>xơn</a:t>
            </a:r>
            <a:r>
              <a:rPr lang="en-US" sz="2400" b="1" dirty="0"/>
              <a:t>.</a:t>
            </a:r>
          </a:p>
        </p:txBody>
      </p:sp>
      <p:sp>
        <p:nvSpPr>
          <p:cNvPr id="14344" name="Text Box 8"/>
          <p:cNvSpPr txBox="1">
            <a:spLocks noChangeArrowheads="1"/>
          </p:cNvSpPr>
          <p:nvPr/>
        </p:nvSpPr>
        <p:spPr bwMode="auto">
          <a:xfrm>
            <a:off x="228600" y="1981123"/>
            <a:ext cx="8610600" cy="830263"/>
          </a:xfrm>
          <a:prstGeom prst="rect">
            <a:avLst/>
          </a:prstGeom>
          <a:noFill/>
          <a:ln w="9525">
            <a:noFill/>
            <a:miter lim="800000"/>
            <a:headEnd/>
            <a:tailEnd/>
          </a:ln>
        </p:spPr>
        <p:txBody>
          <a:bodyPr>
            <a:spAutoFit/>
          </a:bodyPr>
          <a:lstStyle/>
          <a:p>
            <a:pPr>
              <a:spcBef>
                <a:spcPct val="50000"/>
              </a:spcBef>
            </a:pPr>
            <a:r>
              <a:rPr lang="en-US" sz="2400" b="1" dirty="0">
                <a:solidFill>
                  <a:schemeClr val="accent2"/>
                </a:solidFill>
              </a:rPr>
              <a:t>- </a:t>
            </a:r>
            <a:r>
              <a:rPr lang="en-US" sz="2400" b="1" dirty="0" err="1">
                <a:solidFill>
                  <a:schemeClr val="accent2"/>
                </a:solidFill>
              </a:rPr>
              <a:t>Cả</a:t>
            </a:r>
            <a:r>
              <a:rPr lang="en-US" sz="2400" b="1" dirty="0">
                <a:solidFill>
                  <a:schemeClr val="accent2"/>
                </a:solidFill>
              </a:rPr>
              <a:t> </a:t>
            </a:r>
            <a:r>
              <a:rPr lang="en-US" sz="2400" b="1" dirty="0" err="1">
                <a:solidFill>
                  <a:schemeClr val="accent2"/>
                </a:solidFill>
              </a:rPr>
              <a:t>lớp</a:t>
            </a:r>
            <a:r>
              <a:rPr lang="en-US" sz="2400" b="1" dirty="0">
                <a:solidFill>
                  <a:schemeClr val="accent2"/>
                </a:solidFill>
              </a:rPr>
              <a:t> </a:t>
            </a:r>
            <a:r>
              <a:rPr lang="en-US" sz="2400" b="1" dirty="0" err="1">
                <a:solidFill>
                  <a:schemeClr val="accent2"/>
                </a:solidFill>
              </a:rPr>
              <a:t>đọc</a:t>
            </a:r>
            <a:r>
              <a:rPr lang="en-US" sz="2400" b="1" dirty="0">
                <a:solidFill>
                  <a:schemeClr val="accent2"/>
                </a:solidFill>
              </a:rPr>
              <a:t> </a:t>
            </a:r>
            <a:r>
              <a:rPr lang="en-US" sz="2400" b="1" dirty="0" err="1">
                <a:solidFill>
                  <a:schemeClr val="accent2"/>
                </a:solidFill>
              </a:rPr>
              <a:t>thầm</a:t>
            </a:r>
            <a:r>
              <a:rPr lang="en-US" sz="2400" b="1" dirty="0">
                <a:solidFill>
                  <a:schemeClr val="accent2"/>
                </a:solidFill>
              </a:rPr>
              <a:t> </a:t>
            </a:r>
            <a:r>
              <a:rPr lang="en-US" sz="2400" b="1" dirty="0" err="1">
                <a:solidFill>
                  <a:schemeClr val="accent2"/>
                </a:solidFill>
              </a:rPr>
              <a:t>chú</a:t>
            </a:r>
            <a:r>
              <a:rPr lang="en-US" sz="2400" b="1" dirty="0">
                <a:solidFill>
                  <a:schemeClr val="accent2"/>
                </a:solidFill>
              </a:rPr>
              <a:t> </a:t>
            </a:r>
            <a:r>
              <a:rPr lang="en-US" sz="2400" b="1" dirty="0" err="1">
                <a:solidFill>
                  <a:schemeClr val="accent2"/>
                </a:solidFill>
              </a:rPr>
              <a:t>thích</a:t>
            </a:r>
            <a:r>
              <a:rPr lang="en-US" sz="2400" b="1" dirty="0">
                <a:solidFill>
                  <a:schemeClr val="accent2"/>
                </a:solidFill>
              </a:rPr>
              <a:t> </a:t>
            </a:r>
            <a:r>
              <a:rPr lang="en-US" sz="2400" b="1" dirty="0" err="1">
                <a:solidFill>
                  <a:schemeClr val="accent2"/>
                </a:solidFill>
              </a:rPr>
              <a:t>dưới</a:t>
            </a:r>
            <a:r>
              <a:rPr lang="en-US" sz="2400" b="1" dirty="0">
                <a:solidFill>
                  <a:schemeClr val="accent2"/>
                </a:solidFill>
              </a:rPr>
              <a:t> </a:t>
            </a:r>
            <a:r>
              <a:rPr lang="en-US" sz="2400" b="1" dirty="0" err="1">
                <a:solidFill>
                  <a:schemeClr val="accent2"/>
                </a:solidFill>
              </a:rPr>
              <a:t>ảnh</a:t>
            </a:r>
            <a:r>
              <a:rPr lang="en-US" sz="2400" b="1" dirty="0">
                <a:solidFill>
                  <a:schemeClr val="accent2"/>
                </a:solidFill>
              </a:rPr>
              <a:t> Ê - </a:t>
            </a:r>
            <a:r>
              <a:rPr lang="en-US" sz="2400" b="1" dirty="0" err="1">
                <a:solidFill>
                  <a:schemeClr val="accent2"/>
                </a:solidFill>
              </a:rPr>
              <a:t>đi</a:t>
            </a:r>
            <a:r>
              <a:rPr lang="en-US" sz="2400" b="1" dirty="0">
                <a:solidFill>
                  <a:schemeClr val="accent2"/>
                </a:solidFill>
              </a:rPr>
              <a:t> - </a:t>
            </a:r>
            <a:r>
              <a:rPr lang="en-US" sz="2400" b="1" dirty="0" err="1">
                <a:solidFill>
                  <a:schemeClr val="accent2"/>
                </a:solidFill>
              </a:rPr>
              <a:t>xơn</a:t>
            </a:r>
            <a:r>
              <a:rPr lang="en-US" sz="2400" b="1" dirty="0">
                <a:solidFill>
                  <a:schemeClr val="accent2"/>
                </a:solidFill>
              </a:rPr>
              <a:t> </a:t>
            </a:r>
            <a:r>
              <a:rPr lang="en-US" sz="2400" b="1" dirty="0" err="1">
                <a:solidFill>
                  <a:schemeClr val="accent2"/>
                </a:solidFill>
              </a:rPr>
              <a:t>và</a:t>
            </a:r>
            <a:r>
              <a:rPr lang="en-US" sz="2400" b="1" dirty="0">
                <a:solidFill>
                  <a:schemeClr val="accent2"/>
                </a:solidFill>
              </a:rPr>
              <a:t> </a:t>
            </a:r>
            <a:r>
              <a:rPr lang="en-US" sz="2400" b="1" dirty="0" err="1">
                <a:solidFill>
                  <a:schemeClr val="accent2"/>
                </a:solidFill>
              </a:rPr>
              <a:t>đoạn</a:t>
            </a:r>
            <a:r>
              <a:rPr lang="en-US" sz="2400" b="1" dirty="0">
                <a:solidFill>
                  <a:schemeClr val="accent2"/>
                </a:solidFill>
              </a:rPr>
              <a:t> 1, </a:t>
            </a:r>
            <a:r>
              <a:rPr lang="en-US" sz="2400" b="1" dirty="0" err="1">
                <a:solidFill>
                  <a:schemeClr val="accent2"/>
                </a:solidFill>
              </a:rPr>
              <a:t>trả</a:t>
            </a:r>
            <a:r>
              <a:rPr lang="en-US" sz="2400" b="1" dirty="0">
                <a:solidFill>
                  <a:schemeClr val="accent2"/>
                </a:solidFill>
              </a:rPr>
              <a:t> </a:t>
            </a:r>
            <a:r>
              <a:rPr lang="en-US" sz="2400" b="1" dirty="0" err="1">
                <a:solidFill>
                  <a:schemeClr val="accent2"/>
                </a:solidFill>
              </a:rPr>
              <a:t>lời</a:t>
            </a:r>
            <a:r>
              <a:rPr lang="en-US" sz="2400" b="1" dirty="0">
                <a:solidFill>
                  <a:schemeClr val="accent2"/>
                </a:solidFill>
              </a:rPr>
              <a:t>:</a:t>
            </a:r>
          </a:p>
        </p:txBody>
      </p:sp>
      <p:sp>
        <p:nvSpPr>
          <p:cNvPr id="14345" name="Text Box 9"/>
          <p:cNvSpPr txBox="1">
            <a:spLocks noChangeArrowheads="1"/>
          </p:cNvSpPr>
          <p:nvPr/>
        </p:nvSpPr>
        <p:spPr bwMode="auto">
          <a:xfrm>
            <a:off x="228600" y="2751841"/>
            <a:ext cx="8915400" cy="461963"/>
          </a:xfrm>
          <a:prstGeom prst="rect">
            <a:avLst/>
          </a:prstGeom>
          <a:noFill/>
          <a:ln w="9525">
            <a:noFill/>
            <a:miter lim="800000"/>
            <a:headEnd/>
            <a:tailEnd/>
          </a:ln>
        </p:spPr>
        <p:txBody>
          <a:bodyPr>
            <a:spAutoFit/>
          </a:bodyPr>
          <a:lstStyle/>
          <a:p>
            <a:pPr>
              <a:spcBef>
                <a:spcPct val="50000"/>
              </a:spcBef>
            </a:pPr>
            <a:r>
              <a:rPr lang="en-US" sz="2400" b="1" dirty="0">
                <a:solidFill>
                  <a:srgbClr val="FF3300"/>
                </a:solidFill>
              </a:rPr>
              <a:t>* Ê- </a:t>
            </a:r>
            <a:r>
              <a:rPr lang="en-US" sz="2400" b="1" dirty="0" err="1">
                <a:solidFill>
                  <a:srgbClr val="FF3300"/>
                </a:solidFill>
              </a:rPr>
              <a:t>đi</a:t>
            </a:r>
            <a:r>
              <a:rPr lang="en-US" sz="2400" b="1" dirty="0">
                <a:solidFill>
                  <a:srgbClr val="FF3300"/>
                </a:solidFill>
              </a:rPr>
              <a:t> - </a:t>
            </a:r>
            <a:r>
              <a:rPr lang="en-US" sz="2400" b="1" dirty="0" err="1">
                <a:solidFill>
                  <a:srgbClr val="FF3300"/>
                </a:solidFill>
              </a:rPr>
              <a:t>xơn</a:t>
            </a:r>
            <a:r>
              <a:rPr lang="en-US" sz="2400" b="1" dirty="0">
                <a:solidFill>
                  <a:srgbClr val="FF3300"/>
                </a:solidFill>
              </a:rPr>
              <a:t> </a:t>
            </a:r>
            <a:r>
              <a:rPr lang="en-US" sz="2400" b="1" dirty="0" err="1">
                <a:solidFill>
                  <a:srgbClr val="FF3300"/>
                </a:solidFill>
              </a:rPr>
              <a:t>sinh</a:t>
            </a:r>
            <a:r>
              <a:rPr lang="en-US" sz="2400" b="1" dirty="0">
                <a:solidFill>
                  <a:srgbClr val="FF3300"/>
                </a:solidFill>
              </a:rPr>
              <a:t> </a:t>
            </a:r>
            <a:r>
              <a:rPr lang="en-US" sz="2400" b="1" dirty="0" err="1">
                <a:solidFill>
                  <a:srgbClr val="FF3300"/>
                </a:solidFill>
              </a:rPr>
              <a:t>năm</a:t>
            </a:r>
            <a:r>
              <a:rPr lang="en-US" sz="2400" b="1" dirty="0">
                <a:solidFill>
                  <a:srgbClr val="FF3300"/>
                </a:solidFill>
              </a:rPr>
              <a:t> 1847 </a:t>
            </a:r>
            <a:r>
              <a:rPr lang="en-US" sz="2400" b="1" dirty="0" err="1">
                <a:solidFill>
                  <a:srgbClr val="FF3300"/>
                </a:solidFill>
              </a:rPr>
              <a:t>mất</a:t>
            </a:r>
            <a:r>
              <a:rPr lang="en-US" sz="2400" b="1" dirty="0">
                <a:solidFill>
                  <a:srgbClr val="FF3300"/>
                </a:solidFill>
              </a:rPr>
              <a:t> </a:t>
            </a:r>
            <a:r>
              <a:rPr lang="en-US" sz="2400" b="1" dirty="0" err="1">
                <a:solidFill>
                  <a:srgbClr val="FF3300"/>
                </a:solidFill>
              </a:rPr>
              <a:t>năm</a:t>
            </a:r>
            <a:r>
              <a:rPr lang="en-US" sz="2400" b="1" dirty="0">
                <a:solidFill>
                  <a:srgbClr val="FF3300"/>
                </a:solidFill>
              </a:rPr>
              <a:t> 1931.</a:t>
            </a:r>
          </a:p>
        </p:txBody>
      </p:sp>
      <p:sp>
        <p:nvSpPr>
          <p:cNvPr id="14346" name="AutoShape 10"/>
          <p:cNvSpPr>
            <a:spLocks noChangeArrowheads="1"/>
          </p:cNvSpPr>
          <p:nvPr/>
        </p:nvSpPr>
        <p:spPr bwMode="auto">
          <a:xfrm>
            <a:off x="190500" y="3184307"/>
            <a:ext cx="8686800" cy="2667000"/>
          </a:xfrm>
          <a:prstGeom prst="flowChartAlternateProcess">
            <a:avLst/>
          </a:prstGeom>
          <a:solidFill>
            <a:srgbClr val="E3E8B6"/>
          </a:solidFill>
          <a:ln w="9525">
            <a:solidFill>
              <a:schemeClr val="tx1"/>
            </a:solidFill>
            <a:miter lim="800000"/>
            <a:headEnd/>
            <a:tailEnd/>
          </a:ln>
        </p:spPr>
        <p:txBody>
          <a:bodyPr wrap="none" anchor="ctr"/>
          <a:lstStyle/>
          <a:p>
            <a:pPr algn="ctr"/>
            <a:r>
              <a:rPr lang="en-US" sz="2000" b="1"/>
              <a:t>Ê - đi - xơn là nhà bác học nổi tiếng người Mĩ, sinh năm 1847, mất </a:t>
            </a:r>
          </a:p>
          <a:p>
            <a:pPr algn="ctr"/>
            <a:r>
              <a:rPr lang="en-US" sz="2000" b="1"/>
              <a:t>năm 1931. Ông đã cống hiến cho loài người hơn một ngàn </a:t>
            </a:r>
          </a:p>
          <a:p>
            <a:pPr algn="ctr"/>
            <a:r>
              <a:rPr lang="en-US" sz="2000" b="1"/>
              <a:t>sáng chế. Tuổi thơ của ông rất vất vả. Ông phải đi bán báo</a:t>
            </a:r>
          </a:p>
          <a:p>
            <a:pPr algn="ctr"/>
            <a:r>
              <a:rPr lang="en-US" sz="2000" b="1"/>
              <a:t>để kiếm sống và tự mày mò học tập. Nhờ tài năng và lao động </a:t>
            </a:r>
          </a:p>
          <a:p>
            <a:pPr algn="ctr"/>
            <a:r>
              <a:rPr lang="en-US" sz="2000" b="1"/>
              <a:t>không mệt mỏi, ông đã trở thành một nhà bác học vĩ đại, góp</a:t>
            </a:r>
          </a:p>
          <a:p>
            <a:pPr algn="ctr"/>
            <a:r>
              <a:rPr lang="en-US" sz="2000" b="1"/>
              <a:t>phần thay đổi bộ mặt thế giới.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42"/>
                                        </p:tgtEl>
                                        <p:attrNameLst>
                                          <p:attrName>style.visibility</p:attrName>
                                        </p:attrNameLst>
                                      </p:cBhvr>
                                      <p:to>
                                        <p:strVal val="visible"/>
                                      </p:to>
                                    </p:set>
                                    <p:animEffect transition="in" filter="blinds(horizontal)">
                                      <p:cBhvr>
                                        <p:cTn id="7" dur="500"/>
                                        <p:tgtEl>
                                          <p:spTgt spid="143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14343"/>
                                        </p:tgtEl>
                                        <p:attrNameLst>
                                          <p:attrName>style.visibility</p:attrName>
                                        </p:attrNameLst>
                                      </p:cBhvr>
                                      <p:to>
                                        <p:strVal val="visible"/>
                                      </p:to>
                                    </p:set>
                                    <p:anim calcmode="lin" valueType="num">
                                      <p:cBhvr>
                                        <p:cTn id="12" dur="1000" fill="hold"/>
                                        <p:tgtEl>
                                          <p:spTgt spid="14343"/>
                                        </p:tgtEl>
                                        <p:attrNameLst>
                                          <p:attrName>ppt_x</p:attrName>
                                        </p:attrNameLst>
                                      </p:cBhvr>
                                      <p:tavLst>
                                        <p:tav tm="0">
                                          <p:val>
                                            <p:strVal val="#ppt_x-.2"/>
                                          </p:val>
                                        </p:tav>
                                        <p:tav tm="100000">
                                          <p:val>
                                            <p:strVal val="#ppt_x"/>
                                          </p:val>
                                        </p:tav>
                                      </p:tavLst>
                                    </p:anim>
                                    <p:anim calcmode="lin" valueType="num">
                                      <p:cBhvr>
                                        <p:cTn id="13" dur="1000" fill="hold"/>
                                        <p:tgtEl>
                                          <p:spTgt spid="14343"/>
                                        </p:tgtEl>
                                        <p:attrNameLst>
                                          <p:attrName>ppt_y</p:attrName>
                                        </p:attrNameLst>
                                      </p:cBhvr>
                                      <p:tavLst>
                                        <p:tav tm="0">
                                          <p:val>
                                            <p:strVal val="#ppt_y"/>
                                          </p:val>
                                        </p:tav>
                                        <p:tav tm="100000">
                                          <p:val>
                                            <p:strVal val="#ppt_y"/>
                                          </p:val>
                                        </p:tav>
                                      </p:tavLst>
                                    </p:anim>
                                    <p:animEffect transition="in" filter="wipe(right)" prLst="gradientSize: 0.1">
                                      <p:cBhvr>
                                        <p:cTn id="14" dur="1000"/>
                                        <p:tgtEl>
                                          <p:spTgt spid="14343"/>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9" presetClass="entr" presetSubtype="0" fill="hold" grpId="0" nodeType="clickEffect">
                                  <p:stCondLst>
                                    <p:cond delay="0"/>
                                  </p:stCondLst>
                                  <p:childTnLst>
                                    <p:set>
                                      <p:cBhvr>
                                        <p:cTn id="18" dur="1" fill="hold">
                                          <p:stCondLst>
                                            <p:cond delay="0"/>
                                          </p:stCondLst>
                                        </p:cTn>
                                        <p:tgtEl>
                                          <p:spTgt spid="14344"/>
                                        </p:tgtEl>
                                        <p:attrNameLst>
                                          <p:attrName>style.visibility</p:attrName>
                                        </p:attrNameLst>
                                      </p:cBhvr>
                                      <p:to>
                                        <p:strVal val="visible"/>
                                      </p:to>
                                    </p:set>
                                    <p:anim calcmode="lin" valueType="num">
                                      <p:cBhvr>
                                        <p:cTn id="19" dur="1000" fill="hold"/>
                                        <p:tgtEl>
                                          <p:spTgt spid="14344"/>
                                        </p:tgtEl>
                                        <p:attrNameLst>
                                          <p:attrName>ppt_x</p:attrName>
                                        </p:attrNameLst>
                                      </p:cBhvr>
                                      <p:tavLst>
                                        <p:tav tm="0">
                                          <p:val>
                                            <p:strVal val="#ppt_x-.2"/>
                                          </p:val>
                                        </p:tav>
                                        <p:tav tm="100000">
                                          <p:val>
                                            <p:strVal val="#ppt_x"/>
                                          </p:val>
                                        </p:tav>
                                      </p:tavLst>
                                    </p:anim>
                                    <p:anim calcmode="lin" valueType="num">
                                      <p:cBhvr>
                                        <p:cTn id="20" dur="1000" fill="hold"/>
                                        <p:tgtEl>
                                          <p:spTgt spid="14344"/>
                                        </p:tgtEl>
                                        <p:attrNameLst>
                                          <p:attrName>ppt_y</p:attrName>
                                        </p:attrNameLst>
                                      </p:cBhvr>
                                      <p:tavLst>
                                        <p:tav tm="0">
                                          <p:val>
                                            <p:strVal val="#ppt_y"/>
                                          </p:val>
                                        </p:tav>
                                        <p:tav tm="100000">
                                          <p:val>
                                            <p:strVal val="#ppt_y"/>
                                          </p:val>
                                        </p:tav>
                                      </p:tavLst>
                                    </p:anim>
                                    <p:animEffect transition="in" filter="wipe(right)" prLst="gradientSize: 0.1">
                                      <p:cBhvr>
                                        <p:cTn id="21" dur="1000"/>
                                        <p:tgtEl>
                                          <p:spTgt spid="14344"/>
                                        </p:tgtEl>
                                      </p:cBhvr>
                                    </p:animEffect>
                                  </p:childTnLst>
                                </p:cTn>
                              </p:par>
                            </p:childTnLst>
                          </p:cTn>
                        </p:par>
                      </p:childTnLst>
                    </p:cTn>
                  </p:par>
                  <p:par>
                    <p:cTn id="22" fill="hold" nodeType="clickPar">
                      <p:stCondLst>
                        <p:cond delay="indefinite"/>
                      </p:stCondLst>
                      <p:childTnLst>
                        <p:par>
                          <p:cTn id="23" fill="hold" nodeType="withGroup">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14345"/>
                                        </p:tgtEl>
                                        <p:attrNameLst>
                                          <p:attrName>style.visibility</p:attrName>
                                        </p:attrNameLst>
                                      </p:cBhvr>
                                      <p:to>
                                        <p:strVal val="visible"/>
                                      </p:to>
                                    </p:set>
                                    <p:animEffect transition="in" filter="box(in)">
                                      <p:cBhvr>
                                        <p:cTn id="26" dur="500"/>
                                        <p:tgtEl>
                                          <p:spTgt spid="14345"/>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14346"/>
                                        </p:tgtEl>
                                        <p:attrNameLst>
                                          <p:attrName>style.visibility</p:attrName>
                                        </p:attrNameLst>
                                      </p:cBhvr>
                                      <p:to>
                                        <p:strVal val="visible"/>
                                      </p:to>
                                    </p:set>
                                    <p:anim calcmode="lin" valueType="num">
                                      <p:cBhvr>
                                        <p:cTn id="31" dur="500" fill="hold"/>
                                        <p:tgtEl>
                                          <p:spTgt spid="14346"/>
                                        </p:tgtEl>
                                        <p:attrNameLst>
                                          <p:attrName>ppt_w</p:attrName>
                                        </p:attrNameLst>
                                      </p:cBhvr>
                                      <p:tavLst>
                                        <p:tav tm="0">
                                          <p:val>
                                            <p:fltVal val="0"/>
                                          </p:val>
                                        </p:tav>
                                        <p:tav tm="100000">
                                          <p:val>
                                            <p:strVal val="#ppt_w"/>
                                          </p:val>
                                        </p:tav>
                                      </p:tavLst>
                                    </p:anim>
                                    <p:anim calcmode="lin" valueType="num">
                                      <p:cBhvr>
                                        <p:cTn id="32" dur="500" fill="hold"/>
                                        <p:tgtEl>
                                          <p:spTgt spid="14346"/>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42" grpId="0" animBg="1"/>
      <p:bldP spid="14343" grpId="0"/>
      <p:bldP spid="14344" grpId="0"/>
      <p:bldP spid="14345" grpId="0"/>
      <p:bldP spid="1434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3E8B6"/>
        </a:solidFill>
        <a:effectLst/>
      </p:bgPr>
    </p:bg>
    <p:spTree>
      <p:nvGrpSpPr>
        <p:cNvPr id="1" name=""/>
        <p:cNvGrpSpPr/>
        <p:nvPr/>
      </p:nvGrpSpPr>
      <p:grpSpPr>
        <a:xfrm>
          <a:off x="0" y="0"/>
          <a:ext cx="0" cy="0"/>
          <a:chOff x="0" y="0"/>
          <a:chExt cx="0" cy="0"/>
        </a:xfrm>
      </p:grpSpPr>
      <p:sp>
        <p:nvSpPr>
          <p:cNvPr id="15365" name="Text Box 5"/>
          <p:cNvSpPr txBox="1">
            <a:spLocks noChangeArrowheads="1"/>
          </p:cNvSpPr>
          <p:nvPr/>
        </p:nvSpPr>
        <p:spPr bwMode="auto">
          <a:xfrm>
            <a:off x="304800" y="533400"/>
            <a:ext cx="8458200" cy="830263"/>
          </a:xfrm>
          <a:prstGeom prst="rect">
            <a:avLst/>
          </a:prstGeom>
          <a:noFill/>
          <a:ln w="9525">
            <a:noFill/>
            <a:miter lim="800000"/>
            <a:headEnd/>
            <a:tailEnd/>
          </a:ln>
        </p:spPr>
        <p:txBody>
          <a:bodyPr>
            <a:spAutoFit/>
          </a:bodyPr>
          <a:lstStyle/>
          <a:p>
            <a:pPr>
              <a:spcBef>
                <a:spcPct val="50000"/>
              </a:spcBef>
            </a:pPr>
            <a:r>
              <a:rPr lang="en-US" sz="2400" b="1"/>
              <a:t>2/ Câu chuyện giữa Ê- đi - xơn và bà cụ xảy ra vào lúc nào?</a:t>
            </a:r>
          </a:p>
        </p:txBody>
      </p:sp>
      <p:sp>
        <p:nvSpPr>
          <p:cNvPr id="15366" name="Text Box 6"/>
          <p:cNvSpPr txBox="1">
            <a:spLocks noChangeArrowheads="1"/>
          </p:cNvSpPr>
          <p:nvPr/>
        </p:nvSpPr>
        <p:spPr bwMode="auto">
          <a:xfrm>
            <a:off x="228600" y="1371600"/>
            <a:ext cx="8915400" cy="1200150"/>
          </a:xfrm>
          <a:prstGeom prst="rect">
            <a:avLst/>
          </a:prstGeom>
          <a:noFill/>
          <a:ln w="9525">
            <a:noFill/>
            <a:miter lim="800000"/>
            <a:headEnd/>
            <a:tailEnd/>
          </a:ln>
        </p:spPr>
        <p:txBody>
          <a:bodyPr>
            <a:spAutoFit/>
          </a:bodyPr>
          <a:lstStyle/>
          <a:p>
            <a:pPr>
              <a:spcBef>
                <a:spcPct val="50000"/>
              </a:spcBef>
            </a:pPr>
            <a:r>
              <a:rPr lang="en-US" sz="2400" b="1">
                <a:solidFill>
                  <a:schemeClr val="accent2"/>
                </a:solidFill>
              </a:rPr>
              <a:t>- Xảy ra vào lúc Ê – đi – xơn vừa chế ra đèn điện, mọi người từ khắp nơi ùn ùn kéo đến xem. Bà cụ cũng là một trong số những người đó.</a:t>
            </a:r>
          </a:p>
        </p:txBody>
      </p:sp>
      <p:sp>
        <p:nvSpPr>
          <p:cNvPr id="15367" name="Text Box 7"/>
          <p:cNvSpPr txBox="1">
            <a:spLocks noChangeArrowheads="1"/>
          </p:cNvSpPr>
          <p:nvPr/>
        </p:nvSpPr>
        <p:spPr bwMode="auto">
          <a:xfrm>
            <a:off x="0" y="2590800"/>
            <a:ext cx="89916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rPr>
              <a:t>* HS đọc thầm đoạn 2, 3, trả lời:</a:t>
            </a:r>
          </a:p>
        </p:txBody>
      </p:sp>
      <p:sp>
        <p:nvSpPr>
          <p:cNvPr id="15368" name="Text Box 8"/>
          <p:cNvSpPr txBox="1">
            <a:spLocks noChangeArrowheads="1"/>
          </p:cNvSpPr>
          <p:nvPr/>
        </p:nvSpPr>
        <p:spPr bwMode="auto">
          <a:xfrm>
            <a:off x="381000" y="2971800"/>
            <a:ext cx="8763000" cy="461963"/>
          </a:xfrm>
          <a:prstGeom prst="rect">
            <a:avLst/>
          </a:prstGeom>
          <a:noFill/>
          <a:ln w="9525">
            <a:noFill/>
            <a:miter lim="800000"/>
            <a:headEnd/>
            <a:tailEnd/>
          </a:ln>
        </p:spPr>
        <p:txBody>
          <a:bodyPr>
            <a:spAutoFit/>
          </a:bodyPr>
          <a:lstStyle/>
          <a:p>
            <a:pPr>
              <a:spcBef>
                <a:spcPct val="50000"/>
              </a:spcBef>
            </a:pPr>
            <a:r>
              <a:rPr lang="en-US" sz="2400" b="1"/>
              <a:t>* Bà cụ mong muốn điều gì?</a:t>
            </a:r>
          </a:p>
        </p:txBody>
      </p:sp>
      <p:sp>
        <p:nvSpPr>
          <p:cNvPr id="15369" name="Text Box 9"/>
          <p:cNvSpPr txBox="1">
            <a:spLocks noChangeArrowheads="1"/>
          </p:cNvSpPr>
          <p:nvPr/>
        </p:nvSpPr>
        <p:spPr bwMode="auto">
          <a:xfrm>
            <a:off x="0" y="3352800"/>
            <a:ext cx="9144000" cy="830263"/>
          </a:xfrm>
          <a:prstGeom prst="rect">
            <a:avLst/>
          </a:prstGeom>
          <a:noFill/>
          <a:ln w="9525">
            <a:noFill/>
            <a:miter lim="800000"/>
            <a:headEnd/>
            <a:tailEnd/>
          </a:ln>
        </p:spPr>
        <p:txBody>
          <a:bodyPr>
            <a:spAutoFit/>
          </a:bodyPr>
          <a:lstStyle/>
          <a:p>
            <a:pPr>
              <a:spcBef>
                <a:spcPct val="50000"/>
              </a:spcBef>
            </a:pPr>
            <a:r>
              <a:rPr lang="en-US" sz="2400" b="1">
                <a:solidFill>
                  <a:schemeClr val="accent2"/>
                </a:solidFill>
              </a:rPr>
              <a:t>- Bà mong ông Ê- đi - xơn làm được một thứ xe không cần ngựa kéo mà lại rất êm.</a:t>
            </a:r>
          </a:p>
        </p:txBody>
      </p:sp>
      <p:sp>
        <p:nvSpPr>
          <p:cNvPr id="15370" name="Text Box 10"/>
          <p:cNvSpPr txBox="1">
            <a:spLocks noChangeArrowheads="1"/>
          </p:cNvSpPr>
          <p:nvPr/>
        </p:nvSpPr>
        <p:spPr bwMode="auto">
          <a:xfrm>
            <a:off x="0" y="4300849"/>
            <a:ext cx="9144000" cy="461963"/>
          </a:xfrm>
          <a:prstGeom prst="rect">
            <a:avLst/>
          </a:prstGeom>
          <a:noFill/>
          <a:ln w="9525">
            <a:noFill/>
            <a:miter lim="800000"/>
            <a:headEnd/>
            <a:tailEnd/>
          </a:ln>
        </p:spPr>
        <p:txBody>
          <a:bodyPr>
            <a:spAutoFit/>
          </a:bodyPr>
          <a:lstStyle/>
          <a:p>
            <a:pPr>
              <a:spcBef>
                <a:spcPct val="50000"/>
              </a:spcBef>
            </a:pPr>
            <a:r>
              <a:rPr lang="en-US" sz="2400" b="1"/>
              <a:t>3/ Vì sao bà cụ mong có chiếc xe không cần ngựa kéo?</a:t>
            </a:r>
          </a:p>
        </p:txBody>
      </p:sp>
      <p:sp>
        <p:nvSpPr>
          <p:cNvPr id="15371" name="Text Box 11"/>
          <p:cNvSpPr txBox="1">
            <a:spLocks noChangeArrowheads="1"/>
          </p:cNvSpPr>
          <p:nvPr/>
        </p:nvSpPr>
        <p:spPr bwMode="auto">
          <a:xfrm>
            <a:off x="26504" y="4774614"/>
            <a:ext cx="9144000" cy="461963"/>
          </a:xfrm>
          <a:prstGeom prst="rect">
            <a:avLst/>
          </a:prstGeom>
          <a:noFill/>
          <a:ln w="9525">
            <a:noFill/>
            <a:miter lim="800000"/>
            <a:headEnd/>
            <a:tailEnd/>
          </a:ln>
        </p:spPr>
        <p:txBody>
          <a:bodyPr>
            <a:spAutoFit/>
          </a:bodyPr>
          <a:lstStyle/>
          <a:p>
            <a:pPr>
              <a:spcBef>
                <a:spcPct val="50000"/>
              </a:spcBef>
            </a:pPr>
            <a:r>
              <a:rPr lang="en-US" sz="2400" b="1">
                <a:solidFill>
                  <a:schemeClr val="accent2"/>
                </a:solidFill>
              </a:rPr>
              <a:t>- Vì xe ngựa rất xóc. Đi xe ấy cụ sẽ bị ốm.</a:t>
            </a:r>
          </a:p>
        </p:txBody>
      </p:sp>
      <p:sp>
        <p:nvSpPr>
          <p:cNvPr id="15372" name="Text Box 12"/>
          <p:cNvSpPr txBox="1">
            <a:spLocks noChangeArrowheads="1"/>
          </p:cNvSpPr>
          <p:nvPr/>
        </p:nvSpPr>
        <p:spPr bwMode="auto">
          <a:xfrm>
            <a:off x="0" y="5255005"/>
            <a:ext cx="9144000" cy="461963"/>
          </a:xfrm>
          <a:prstGeom prst="rect">
            <a:avLst/>
          </a:prstGeom>
          <a:noFill/>
          <a:ln w="9525">
            <a:noFill/>
            <a:miter lim="800000"/>
            <a:headEnd/>
            <a:tailEnd/>
          </a:ln>
        </p:spPr>
        <p:txBody>
          <a:bodyPr>
            <a:spAutoFit/>
          </a:bodyPr>
          <a:lstStyle/>
          <a:p>
            <a:pPr>
              <a:spcBef>
                <a:spcPct val="50000"/>
              </a:spcBef>
            </a:pPr>
            <a:r>
              <a:rPr lang="en-US" sz="2400" b="1"/>
              <a:t>* Mong muốn của bà cụ gợi cho Ê - đi - xơn ý nghĩ gì?</a:t>
            </a:r>
          </a:p>
        </p:txBody>
      </p:sp>
      <p:sp>
        <p:nvSpPr>
          <p:cNvPr id="15373" name="Text Box 13"/>
          <p:cNvSpPr txBox="1">
            <a:spLocks noChangeArrowheads="1"/>
          </p:cNvSpPr>
          <p:nvPr/>
        </p:nvSpPr>
        <p:spPr bwMode="auto">
          <a:xfrm>
            <a:off x="26504" y="5728770"/>
            <a:ext cx="9144000" cy="461963"/>
          </a:xfrm>
          <a:prstGeom prst="rect">
            <a:avLst/>
          </a:prstGeom>
          <a:noFill/>
          <a:ln w="9525">
            <a:noFill/>
            <a:miter lim="800000"/>
            <a:headEnd/>
            <a:tailEnd/>
          </a:ln>
        </p:spPr>
        <p:txBody>
          <a:bodyPr>
            <a:spAutoFit/>
          </a:bodyPr>
          <a:lstStyle/>
          <a:p>
            <a:pPr>
              <a:spcBef>
                <a:spcPct val="50000"/>
              </a:spcBef>
            </a:pPr>
            <a:r>
              <a:rPr lang="en-US" sz="2400" b="1">
                <a:solidFill>
                  <a:schemeClr val="accent2"/>
                </a:solidFill>
              </a:rPr>
              <a:t>- Chế tạo một chiếc xe chạy bằng dòng điện.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5"/>
                                        </p:tgtEl>
                                        <p:attrNameLst>
                                          <p:attrName>style.visibility</p:attrName>
                                        </p:attrNameLst>
                                      </p:cBhvr>
                                      <p:to>
                                        <p:strVal val="visible"/>
                                      </p:to>
                                    </p:set>
                                    <p:animEffect transition="in" filter="blinds(horizontal)">
                                      <p:cBhvr>
                                        <p:cTn id="7" dur="500"/>
                                        <p:tgtEl>
                                          <p:spTgt spid="1536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5366"/>
                                        </p:tgtEl>
                                        <p:attrNameLst>
                                          <p:attrName>style.visibility</p:attrName>
                                        </p:attrNameLst>
                                      </p:cBhvr>
                                      <p:to>
                                        <p:strVal val="visible"/>
                                      </p:to>
                                    </p:set>
                                    <p:animEffect transition="in" filter="fade">
                                      <p:cBhvr>
                                        <p:cTn id="12" dur="2000"/>
                                        <p:tgtEl>
                                          <p:spTgt spid="15366"/>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5367"/>
                                        </p:tgtEl>
                                        <p:attrNameLst>
                                          <p:attrName>style.visibility</p:attrName>
                                        </p:attrNameLst>
                                      </p:cBhvr>
                                      <p:to>
                                        <p:strVal val="visible"/>
                                      </p:to>
                                    </p:set>
                                    <p:animEffect transition="in" filter="box(in)">
                                      <p:cBhvr>
                                        <p:cTn id="17" dur="500"/>
                                        <p:tgtEl>
                                          <p:spTgt spid="15367"/>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9" presetClass="entr" presetSubtype="0" fill="hold" grpId="0" nodeType="clickEffect">
                                  <p:stCondLst>
                                    <p:cond delay="0"/>
                                  </p:stCondLst>
                                  <p:childTnLst>
                                    <p:set>
                                      <p:cBhvr>
                                        <p:cTn id="21" dur="1" fill="hold">
                                          <p:stCondLst>
                                            <p:cond delay="0"/>
                                          </p:stCondLst>
                                        </p:cTn>
                                        <p:tgtEl>
                                          <p:spTgt spid="15368"/>
                                        </p:tgtEl>
                                        <p:attrNameLst>
                                          <p:attrName>style.visibility</p:attrName>
                                        </p:attrNameLst>
                                      </p:cBhvr>
                                      <p:to>
                                        <p:strVal val="visible"/>
                                      </p:to>
                                    </p:set>
                                    <p:anim calcmode="lin" valueType="num">
                                      <p:cBhvr>
                                        <p:cTn id="22" dur="1000" fill="hold"/>
                                        <p:tgtEl>
                                          <p:spTgt spid="15368"/>
                                        </p:tgtEl>
                                        <p:attrNameLst>
                                          <p:attrName>ppt_x</p:attrName>
                                        </p:attrNameLst>
                                      </p:cBhvr>
                                      <p:tavLst>
                                        <p:tav tm="0">
                                          <p:val>
                                            <p:strVal val="#ppt_x-.2"/>
                                          </p:val>
                                        </p:tav>
                                        <p:tav tm="100000">
                                          <p:val>
                                            <p:strVal val="#ppt_x"/>
                                          </p:val>
                                        </p:tav>
                                      </p:tavLst>
                                    </p:anim>
                                    <p:anim calcmode="lin" valueType="num">
                                      <p:cBhvr>
                                        <p:cTn id="23" dur="1000" fill="hold"/>
                                        <p:tgtEl>
                                          <p:spTgt spid="15368"/>
                                        </p:tgtEl>
                                        <p:attrNameLst>
                                          <p:attrName>ppt_y</p:attrName>
                                        </p:attrNameLst>
                                      </p:cBhvr>
                                      <p:tavLst>
                                        <p:tav tm="0">
                                          <p:val>
                                            <p:strVal val="#ppt_y"/>
                                          </p:val>
                                        </p:tav>
                                        <p:tav tm="100000">
                                          <p:val>
                                            <p:strVal val="#ppt_y"/>
                                          </p:val>
                                        </p:tav>
                                      </p:tavLst>
                                    </p:anim>
                                    <p:animEffect transition="in" filter="wipe(right)" prLst="gradientSize: 0.1">
                                      <p:cBhvr>
                                        <p:cTn id="24" dur="1000"/>
                                        <p:tgtEl>
                                          <p:spTgt spid="15368"/>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23" presetClass="entr" presetSubtype="16" fill="hold" grpId="0" nodeType="clickEffect">
                                  <p:stCondLst>
                                    <p:cond delay="0"/>
                                  </p:stCondLst>
                                  <p:childTnLst>
                                    <p:set>
                                      <p:cBhvr>
                                        <p:cTn id="28" dur="1" fill="hold">
                                          <p:stCondLst>
                                            <p:cond delay="0"/>
                                          </p:stCondLst>
                                        </p:cTn>
                                        <p:tgtEl>
                                          <p:spTgt spid="15369"/>
                                        </p:tgtEl>
                                        <p:attrNameLst>
                                          <p:attrName>style.visibility</p:attrName>
                                        </p:attrNameLst>
                                      </p:cBhvr>
                                      <p:to>
                                        <p:strVal val="visible"/>
                                      </p:to>
                                    </p:set>
                                    <p:anim calcmode="lin" valueType="num">
                                      <p:cBhvr>
                                        <p:cTn id="29" dur="500" fill="hold"/>
                                        <p:tgtEl>
                                          <p:spTgt spid="15369"/>
                                        </p:tgtEl>
                                        <p:attrNameLst>
                                          <p:attrName>ppt_w</p:attrName>
                                        </p:attrNameLst>
                                      </p:cBhvr>
                                      <p:tavLst>
                                        <p:tav tm="0">
                                          <p:val>
                                            <p:fltVal val="0"/>
                                          </p:val>
                                        </p:tav>
                                        <p:tav tm="100000">
                                          <p:val>
                                            <p:strVal val="#ppt_w"/>
                                          </p:val>
                                        </p:tav>
                                      </p:tavLst>
                                    </p:anim>
                                    <p:anim calcmode="lin" valueType="num">
                                      <p:cBhvr>
                                        <p:cTn id="30" dur="500" fill="hold"/>
                                        <p:tgtEl>
                                          <p:spTgt spid="15369"/>
                                        </p:tgtEl>
                                        <p:attrNameLst>
                                          <p:attrName>ppt_h</p:attrName>
                                        </p:attrNameLst>
                                      </p:cBhvr>
                                      <p:tavLst>
                                        <p:tav tm="0">
                                          <p:val>
                                            <p:fltVal val="0"/>
                                          </p:val>
                                        </p:tav>
                                        <p:tav tm="100000">
                                          <p:val>
                                            <p:strVal val="#ppt_h"/>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15370"/>
                                        </p:tgtEl>
                                        <p:attrNameLst>
                                          <p:attrName>style.visibility</p:attrName>
                                        </p:attrNameLst>
                                      </p:cBhvr>
                                      <p:to>
                                        <p:strVal val="visible"/>
                                      </p:to>
                                    </p:set>
                                    <p:animEffect transition="in" filter="blinds(horizontal)">
                                      <p:cBhvr>
                                        <p:cTn id="35" dur="500"/>
                                        <p:tgtEl>
                                          <p:spTgt spid="15370"/>
                                        </p:tgtEl>
                                      </p:cBhvr>
                                    </p:animEffect>
                                  </p:childTnLst>
                                </p:cTn>
                              </p:par>
                            </p:childTnLst>
                          </p:cTn>
                        </p:par>
                      </p:childTnLst>
                    </p:cTn>
                  </p:par>
                  <p:par>
                    <p:cTn id="36" fill="hold" nodeType="clickPar">
                      <p:stCondLst>
                        <p:cond delay="indefinite"/>
                      </p:stCondLst>
                      <p:childTnLst>
                        <p:par>
                          <p:cTn id="37" fill="hold" nodeType="withGroup">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15371"/>
                                        </p:tgtEl>
                                        <p:attrNameLst>
                                          <p:attrName>style.visibility</p:attrName>
                                        </p:attrNameLst>
                                      </p:cBhvr>
                                      <p:to>
                                        <p:strVal val="visible"/>
                                      </p:to>
                                    </p:set>
                                    <p:animEffect transition="in" filter="fade">
                                      <p:cBhvr>
                                        <p:cTn id="40" dur="2000"/>
                                        <p:tgtEl>
                                          <p:spTgt spid="15371"/>
                                        </p:tgtEl>
                                      </p:cBhvr>
                                    </p:animEffect>
                                  </p:childTnLst>
                                </p:cTn>
                              </p:par>
                            </p:childTnLst>
                          </p:cTn>
                        </p:par>
                      </p:childTnLst>
                    </p:cTn>
                  </p:par>
                  <p:par>
                    <p:cTn id="41" fill="hold" nodeType="clickPar">
                      <p:stCondLst>
                        <p:cond delay="indefinite"/>
                      </p:stCondLst>
                      <p:childTnLst>
                        <p:par>
                          <p:cTn id="42" fill="hold" nodeType="withGroup">
                            <p:stCondLst>
                              <p:cond delay="0"/>
                            </p:stCondLst>
                            <p:childTnLst>
                              <p:par>
                                <p:cTn id="43" presetID="3" presetClass="entr" presetSubtype="10" fill="hold" grpId="0" nodeType="clickEffect">
                                  <p:stCondLst>
                                    <p:cond delay="0"/>
                                  </p:stCondLst>
                                  <p:childTnLst>
                                    <p:set>
                                      <p:cBhvr>
                                        <p:cTn id="44" dur="1" fill="hold">
                                          <p:stCondLst>
                                            <p:cond delay="0"/>
                                          </p:stCondLst>
                                        </p:cTn>
                                        <p:tgtEl>
                                          <p:spTgt spid="15372"/>
                                        </p:tgtEl>
                                        <p:attrNameLst>
                                          <p:attrName>style.visibility</p:attrName>
                                        </p:attrNameLst>
                                      </p:cBhvr>
                                      <p:to>
                                        <p:strVal val="visible"/>
                                      </p:to>
                                    </p:set>
                                    <p:animEffect transition="in" filter="blinds(horizontal)">
                                      <p:cBhvr>
                                        <p:cTn id="45" dur="500"/>
                                        <p:tgtEl>
                                          <p:spTgt spid="15372"/>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4" presetClass="entr" presetSubtype="16" fill="hold" grpId="0" nodeType="clickEffect">
                                  <p:stCondLst>
                                    <p:cond delay="0"/>
                                  </p:stCondLst>
                                  <p:childTnLst>
                                    <p:set>
                                      <p:cBhvr>
                                        <p:cTn id="49" dur="1" fill="hold">
                                          <p:stCondLst>
                                            <p:cond delay="0"/>
                                          </p:stCondLst>
                                        </p:cTn>
                                        <p:tgtEl>
                                          <p:spTgt spid="15373"/>
                                        </p:tgtEl>
                                        <p:attrNameLst>
                                          <p:attrName>style.visibility</p:attrName>
                                        </p:attrNameLst>
                                      </p:cBhvr>
                                      <p:to>
                                        <p:strVal val="visible"/>
                                      </p:to>
                                    </p:set>
                                    <p:animEffect transition="in" filter="box(in)">
                                      <p:cBhvr>
                                        <p:cTn id="50" dur="500"/>
                                        <p:tgtEl>
                                          <p:spTgt spid="153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5" grpId="0"/>
      <p:bldP spid="15366" grpId="0"/>
      <p:bldP spid="15367" grpId="0"/>
      <p:bldP spid="15368" grpId="0"/>
      <p:bldP spid="15369" grpId="0"/>
      <p:bldP spid="15370" grpId="0"/>
      <p:bldP spid="15371" grpId="0"/>
      <p:bldP spid="15372" grpId="0"/>
      <p:bldP spid="1537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2" name="Text Box 8"/>
          <p:cNvSpPr txBox="1">
            <a:spLocks noChangeArrowheads="1"/>
          </p:cNvSpPr>
          <p:nvPr/>
        </p:nvSpPr>
        <p:spPr bwMode="auto">
          <a:xfrm>
            <a:off x="0" y="1906656"/>
            <a:ext cx="9144000" cy="1200150"/>
          </a:xfrm>
          <a:prstGeom prst="rect">
            <a:avLst/>
          </a:prstGeom>
          <a:noFill/>
          <a:ln w="9525">
            <a:noFill/>
            <a:miter lim="800000"/>
            <a:headEnd/>
            <a:tailEnd/>
          </a:ln>
        </p:spPr>
        <p:txBody>
          <a:bodyPr>
            <a:spAutoFit/>
          </a:bodyPr>
          <a:lstStyle/>
          <a:p>
            <a:pPr>
              <a:spcBef>
                <a:spcPct val="50000"/>
              </a:spcBef>
            </a:pPr>
            <a:r>
              <a:rPr lang="en-US" sz="2400" b="1">
                <a:solidFill>
                  <a:schemeClr val="accent2"/>
                </a:solidFill>
              </a:rPr>
              <a:t>- Nhờ óc sáng tạo kì diệu, sự quan tâm đến con người và lao động miệt mài của nhà bác học để thực hiện bằng được lời hứa.</a:t>
            </a:r>
          </a:p>
        </p:txBody>
      </p:sp>
      <p:sp>
        <p:nvSpPr>
          <p:cNvPr id="7" name="Text Box 16"/>
          <p:cNvSpPr txBox="1">
            <a:spLocks noChangeArrowheads="1"/>
          </p:cNvSpPr>
          <p:nvPr/>
        </p:nvSpPr>
        <p:spPr bwMode="auto">
          <a:xfrm>
            <a:off x="66261" y="1373981"/>
            <a:ext cx="9144000" cy="461962"/>
          </a:xfrm>
          <a:prstGeom prst="rect">
            <a:avLst/>
          </a:prstGeom>
          <a:noFill/>
          <a:ln w="9525">
            <a:noFill/>
            <a:miter lim="800000"/>
            <a:headEnd/>
            <a:tailEnd/>
          </a:ln>
        </p:spPr>
        <p:txBody>
          <a:bodyPr>
            <a:spAutoFit/>
          </a:bodyPr>
          <a:lstStyle/>
          <a:p>
            <a:pPr>
              <a:spcBef>
                <a:spcPct val="50000"/>
              </a:spcBef>
            </a:pPr>
            <a:r>
              <a:rPr lang="en-US" sz="2400" b="1"/>
              <a:t>4/ Nhờ đâu mà mong ước của bà cụ được thực hiện?</a:t>
            </a:r>
          </a:p>
        </p:txBody>
      </p:sp>
      <p:sp>
        <p:nvSpPr>
          <p:cNvPr id="8" name="Text Box 15"/>
          <p:cNvSpPr txBox="1">
            <a:spLocks noChangeArrowheads="1"/>
          </p:cNvSpPr>
          <p:nvPr/>
        </p:nvSpPr>
        <p:spPr bwMode="auto">
          <a:xfrm>
            <a:off x="76200" y="714167"/>
            <a:ext cx="87630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rPr>
              <a:t>* HS đọc thầm đoạn 4, trả lời câu hỏi 4:</a:t>
            </a:r>
          </a:p>
        </p:txBody>
      </p:sp>
      <p:sp>
        <p:nvSpPr>
          <p:cNvPr id="9" name="AutoShape 9"/>
          <p:cNvSpPr>
            <a:spLocks noChangeArrowheads="1"/>
          </p:cNvSpPr>
          <p:nvPr/>
        </p:nvSpPr>
        <p:spPr bwMode="auto">
          <a:xfrm rot="10800000">
            <a:off x="243509" y="3429000"/>
            <a:ext cx="8219661" cy="3043581"/>
          </a:xfrm>
          <a:prstGeom prst="wedgeRoundRectCallout">
            <a:avLst>
              <a:gd name="adj1" fmla="val -37338"/>
              <a:gd name="adj2" fmla="val -55963"/>
              <a:gd name="adj3" fmla="val 16667"/>
            </a:avLst>
          </a:prstGeom>
          <a:solidFill>
            <a:srgbClr val="F8F6A8"/>
          </a:solidFill>
          <a:ln w="9525">
            <a:solidFill>
              <a:schemeClr val="tx1"/>
            </a:solidFill>
            <a:miter lim="800000"/>
            <a:headEnd/>
            <a:tailEnd/>
          </a:ln>
        </p:spPr>
        <p:txBody>
          <a:bodyPr rot="10800000"/>
          <a:lstStyle/>
          <a:p>
            <a:pPr algn="ctr"/>
            <a:endParaRPr lang="en-US" sz="1600"/>
          </a:p>
        </p:txBody>
      </p:sp>
      <p:sp>
        <p:nvSpPr>
          <p:cNvPr id="10" name="Text Box 11"/>
          <p:cNvSpPr txBox="1">
            <a:spLocks noChangeArrowheads="1"/>
          </p:cNvSpPr>
          <p:nvPr/>
        </p:nvSpPr>
        <p:spPr bwMode="auto">
          <a:xfrm>
            <a:off x="395909" y="3733800"/>
            <a:ext cx="8001000" cy="461963"/>
          </a:xfrm>
          <a:prstGeom prst="rect">
            <a:avLst/>
          </a:prstGeom>
          <a:noFill/>
          <a:ln w="9525">
            <a:noFill/>
            <a:miter lim="800000"/>
            <a:headEnd/>
            <a:tailEnd/>
          </a:ln>
        </p:spPr>
        <p:txBody>
          <a:bodyPr>
            <a:spAutoFit/>
          </a:bodyPr>
          <a:lstStyle/>
          <a:p>
            <a:pPr>
              <a:spcBef>
                <a:spcPct val="50000"/>
              </a:spcBef>
            </a:pPr>
            <a:r>
              <a:rPr lang="en-US" sz="2400" b="1">
                <a:solidFill>
                  <a:srgbClr val="FF3300"/>
                </a:solidFill>
              </a:rPr>
              <a:t>* Câu chuyện giúp em hiểu điều gì?</a:t>
            </a:r>
          </a:p>
        </p:txBody>
      </p:sp>
      <p:sp>
        <p:nvSpPr>
          <p:cNvPr id="11" name="Text Box 12"/>
          <p:cNvSpPr txBox="1">
            <a:spLocks noChangeArrowheads="1"/>
          </p:cNvSpPr>
          <p:nvPr/>
        </p:nvSpPr>
        <p:spPr bwMode="auto">
          <a:xfrm>
            <a:off x="395909" y="4724400"/>
            <a:ext cx="8077200" cy="1200150"/>
          </a:xfrm>
          <a:prstGeom prst="rect">
            <a:avLst/>
          </a:prstGeom>
          <a:solidFill>
            <a:srgbClr val="66117D"/>
          </a:solidFill>
          <a:ln w="9525">
            <a:solidFill>
              <a:srgbClr val="66117D"/>
            </a:solidFill>
            <a:miter lim="800000"/>
            <a:headEnd/>
            <a:tailEnd/>
          </a:ln>
        </p:spPr>
        <p:txBody>
          <a:bodyPr>
            <a:spAutoFit/>
          </a:bodyPr>
          <a:lstStyle/>
          <a:p>
            <a:pPr>
              <a:spcBef>
                <a:spcPct val="50000"/>
              </a:spcBef>
            </a:pPr>
            <a:r>
              <a:rPr lang="en-US" sz="2400" b="1">
                <a:solidFill>
                  <a:schemeClr val="bg1"/>
                </a:solidFill>
              </a:rPr>
              <a:t>    Ê – đi – xơn là nhà bác học vĩ đại. Ông rất giàu sáng kiến, luôn mong muốn đem khoa học phục vụ con người.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plus(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linds(horizontal)">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392"/>
                                        </p:tgtEl>
                                        <p:attrNameLst>
                                          <p:attrName>style.visibility</p:attrName>
                                        </p:attrNameLst>
                                      </p:cBhvr>
                                      <p:to>
                                        <p:strVal val="visible"/>
                                      </p:to>
                                    </p:set>
                                    <p:animEffect transition="in" filter="blinds(horizontal)">
                                      <p:cBhvr>
                                        <p:cTn id="17" dur="500"/>
                                        <p:tgtEl>
                                          <p:spTgt spid="16392"/>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fade">
                                      <p:cBhvr>
                                        <p:cTn id="22" dur="2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ox(in)">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50" presetClass="entr" presetSubtype="0" decel="100000"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 calcmode="lin" valueType="num">
                                      <p:cBhvr>
                                        <p:cTn id="32" dur="1000" fill="hold"/>
                                        <p:tgtEl>
                                          <p:spTgt spid="11"/>
                                        </p:tgtEl>
                                        <p:attrNameLst>
                                          <p:attrName>ppt_w</p:attrName>
                                        </p:attrNameLst>
                                      </p:cBhvr>
                                      <p:tavLst>
                                        <p:tav tm="0">
                                          <p:val>
                                            <p:strVal val="#ppt_w+.3"/>
                                          </p:val>
                                        </p:tav>
                                        <p:tav tm="100000">
                                          <p:val>
                                            <p:strVal val="#ppt_w"/>
                                          </p:val>
                                        </p:tav>
                                      </p:tavLst>
                                    </p:anim>
                                    <p:anim calcmode="lin" valueType="num">
                                      <p:cBhvr>
                                        <p:cTn id="33" dur="1000" fill="hold"/>
                                        <p:tgtEl>
                                          <p:spTgt spid="11"/>
                                        </p:tgtEl>
                                        <p:attrNameLst>
                                          <p:attrName>ppt_h</p:attrName>
                                        </p:attrNameLst>
                                      </p:cBhvr>
                                      <p:tavLst>
                                        <p:tav tm="0">
                                          <p:val>
                                            <p:strVal val="#ppt_h"/>
                                          </p:val>
                                        </p:tav>
                                        <p:tav tm="100000">
                                          <p:val>
                                            <p:strVal val="#ppt_h"/>
                                          </p:val>
                                        </p:tav>
                                      </p:tavLst>
                                    </p:anim>
                                    <p:animEffect transition="in" filter="fade">
                                      <p:cBhvr>
                                        <p:cTn id="34"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2" grpId="0"/>
      <p:bldP spid="7" grpId="0"/>
      <p:bldP spid="8" grpId="0"/>
      <p:bldP spid="9" grpId="0" animBg="1"/>
      <p:bldP spid="10" grpId="0"/>
      <p:bldP spid="11" grpId="0" animBg="1"/>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740</TotalTime>
  <Words>1279</Words>
  <Application>Microsoft Office PowerPoint</Application>
  <PresentationFormat>On-screen Show (4:3)</PresentationFormat>
  <Paragraphs>66</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Arial</vt:lpstr>
      <vt:lpstr>Calibri</vt:lpstr>
      <vt:lpstr>Tahoma</vt:lpstr>
      <vt:lpstr>Times New Roman</vt:lpstr>
      <vt:lpstr>Default Design</vt:lpstr>
      <vt:lpstr>1_Office Theme</vt:lpstr>
      <vt:lpstr>PowerPoint Presentation</vt:lpstr>
      <vt:lpstr>PowerPoint Presentation</vt:lpstr>
      <vt:lpstr>                                             Nhà bác học và bà cụ 1. Ê – đi- xơn là một nhà bác học nổi tiếng người Mĩ. Khi ông chế ra đèn điện, người từ khắp nơi ùn ùn kéo đến xem. Có một bà cụ phải đi bộ mười hai cây số. Đến nơi, cụ mỏi quá, ngồi xuống vệ đường bóp chân, đấm lưng thùm thụp. 2. Lúc ấy, Ê-đi-xơn chợt đi qua. Ông dừng lại hỏi chuyện. Bà cụ nói : - Già đã phải đi bộ gần ba giờ đồng hồ để được nhìn tận mắt cái đèn điện. Giá ông Ê – đi- xơn làm được cái xe chở người già đi nơi này nơi khác có phải may mắn cho già không? - Thưa cụ, tôi tưởng vẫn có xe ngựa chở khách chứ ? - Đi xe  đấy thì ốm mất. Già chỉ muốn có một thứ xe không cần ngựa kéo mà lại thật êm. 3. Nghe bà cụ nói vậy, bỗng một ý nghĩ lóe lên trong đầu Ê – đi- xơn. Ông reo lên: - Cụ ơi ! Tôi là Ê – đi- xơn đây. Nhờ cụ mà tôi nảy ra ý định làm một cái xe chạy bằng dòng điện đấy. Bà cụ vô cùng ngạc nhiên khi thấy nhà bác học cũng bình thường như mọi người khác. Lúc chia tay, Ê – đi- xơn bảo: - Tôi sẽ mời cụ đi chuyến xe điện đầu tiên. 4. Từ lần gặp bà cụ, Ê – đi- xơn miệt mài với công việc chế tạo xe điện  và đã thành công. Hôm chạy thử xe điện, người ta xếp hàng dài để mua vé. Ê-đi-xơn mời bà cụ dạo nọ đi chuyến đầu tiên. Đến ga, ông bảo : - Tôi giữ đúng lời hứa với cụ rồi nhé ! Bà cụ cười móm mém : - Cảm ơn ông. Giờ thì già có thể đi chơi cả ngày với chiếc xe này rồi ! Theo TRUYỆN ĐỌC 3, 1995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Mobile.0979.822.550</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Mr.Le Minh Khai</dc:creator>
  <cp:lastModifiedBy>duphong</cp:lastModifiedBy>
  <cp:revision>80</cp:revision>
  <dcterms:created xsi:type="dcterms:W3CDTF">2011-01-12T14:33:15Z</dcterms:created>
  <dcterms:modified xsi:type="dcterms:W3CDTF">2022-02-12T04:47:10Z</dcterms:modified>
</cp:coreProperties>
</file>