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8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8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0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4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37B1-B24A-42F8-BD72-CF816854EF99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5FE2-4A18-4EEA-8CA8-29BCCF8A1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82296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 eaLnBrk="1" hangingPunct="1"/>
            <a:r>
              <a:rPr lang="en-US" altLang="en-US" sz="5400" dirty="0">
                <a:latin typeface="Times New Roman" pitchFamily="18" charset="0"/>
              </a:rPr>
              <a:t>HS : </a:t>
            </a:r>
            <a:r>
              <a:rPr lang="en-US" altLang="en-US" sz="5400" dirty="0" err="1">
                <a:latin typeface="Times New Roman" pitchFamily="18" charset="0"/>
              </a:rPr>
              <a:t>Đọc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lại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bài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viết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về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những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trò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vui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trong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ngày</a:t>
            </a:r>
            <a:r>
              <a:rPr lang="en-US" altLang="en-US" sz="5400" dirty="0">
                <a:latin typeface="Times New Roman" pitchFamily="18" charset="0"/>
              </a:rPr>
              <a:t> </a:t>
            </a:r>
            <a:r>
              <a:rPr lang="en-US" altLang="en-US" sz="5400" dirty="0" err="1">
                <a:latin typeface="Times New Roman" pitchFamily="18" charset="0"/>
              </a:rPr>
              <a:t>hội</a:t>
            </a:r>
            <a:r>
              <a:rPr lang="en-US" altLang="en-US" sz="5400" dirty="0">
                <a:latin typeface="Times New Roman" pitchFamily="18" charset="0"/>
              </a:rPr>
              <a:t> (</a:t>
            </a:r>
            <a:r>
              <a:rPr lang="en-US" altLang="en-US" sz="5400" dirty="0" err="1">
                <a:latin typeface="Times New Roman" pitchFamily="18" charset="0"/>
              </a:rPr>
              <a:t>tiết</a:t>
            </a:r>
            <a:r>
              <a:rPr lang="en-US" altLang="en-US" sz="5400" dirty="0">
                <a:latin typeface="Times New Roman" pitchFamily="18" charset="0"/>
              </a:rPr>
              <a:t> TLV </a:t>
            </a:r>
            <a:r>
              <a:rPr lang="en-US" altLang="en-US" sz="5400" dirty="0" err="1">
                <a:latin typeface="Times New Roman" pitchFamily="18" charset="0"/>
              </a:rPr>
              <a:t>tuần</a:t>
            </a:r>
            <a:r>
              <a:rPr lang="en-US" altLang="en-US" sz="5400" dirty="0">
                <a:latin typeface="Times New Roman" pitchFamily="18" charset="0"/>
              </a:rPr>
              <a:t> 26)        </a:t>
            </a:r>
          </a:p>
        </p:txBody>
      </p:sp>
    </p:spTree>
    <p:extLst>
      <p:ext uri="{BB962C8B-B14F-4D97-AF65-F5344CB8AC3E}">
        <p14:creationId xmlns:p14="http://schemas.microsoft.com/office/powerpoint/2010/main" val="6225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617961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19400" y="269875"/>
            <a:ext cx="36718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>
                <a:solidFill>
                  <a:schemeClr val="hlink"/>
                </a:solidFill>
                <a:latin typeface="VNI-Times" pitchFamily="2" charset="0"/>
              </a:rPr>
              <a:t>WUSHU</a:t>
            </a:r>
            <a:endParaRPr lang="vi-VN" altLang="en-US" sz="3200" b="1">
              <a:solidFill>
                <a:schemeClr val="hlink"/>
              </a:solidFill>
            </a:endParaRPr>
          </a:p>
        </p:txBody>
      </p:sp>
      <p:pic>
        <p:nvPicPr>
          <p:cNvPr id="5" name="Picture 8" descr="wus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3911600" cy="5256213"/>
          </a:xfrm>
          <a:prstGeom prst="rect">
            <a:avLst/>
          </a:prstGeom>
        </p:spPr>
      </p:pic>
      <p:pic>
        <p:nvPicPr>
          <p:cNvPr id="6" name="Picture 9" descr="Boy Girl Wushu-1270738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963" y="1412875"/>
            <a:ext cx="3519487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1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2738" y="1746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>
                <a:solidFill>
                  <a:schemeClr val="hlink"/>
                </a:solidFill>
                <a:latin typeface="VNI-Times" pitchFamily="2" charset="0"/>
              </a:rPr>
              <a:t>B</a:t>
            </a:r>
            <a:r>
              <a:rPr lang="en-US" altLang="en-US" sz="4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ật nhảy cao</a:t>
            </a:r>
            <a:endParaRPr lang="vi-VN" altLang="en-US" sz="4000" b="1">
              <a:solidFill>
                <a:schemeClr val="hlink"/>
              </a:solidFill>
            </a:endParaRPr>
          </a:p>
        </p:txBody>
      </p:sp>
      <p:pic>
        <p:nvPicPr>
          <p:cNvPr id="5" name="Picture 8" descr="11758___news__điền_kinh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7626"/>
            <a:ext cx="4427538" cy="5519592"/>
          </a:xfrm>
          <a:prstGeom prst="rect">
            <a:avLst/>
          </a:prstGeom>
        </p:spPr>
      </p:pic>
      <p:pic>
        <p:nvPicPr>
          <p:cNvPr id="6" name="Picture 9" descr="images259131_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317626"/>
            <a:ext cx="4716462" cy="55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6852" y="492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vi-VN" altLang="en-US" sz="3600" b="1" dirty="0">
              <a:solidFill>
                <a:srgbClr val="3333CC"/>
              </a:solidFill>
              <a:cs typeface="Times New Roman" pitchFamily="18" charset="0"/>
            </a:endParaRPr>
          </a:p>
        </p:txBody>
      </p:sp>
      <p:pic>
        <p:nvPicPr>
          <p:cNvPr id="5" name="Picture 7" descr="12536722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852" y="997527"/>
            <a:ext cx="8229600" cy="56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MKJ-IG7L9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33400"/>
            <a:ext cx="7705725" cy="57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0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ruong-thanh-hang-quoc-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777" y="97849"/>
            <a:ext cx="8380413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0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1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BƠI LỘI</a:t>
            </a:r>
            <a:endParaRPr lang="vi-VN" altLang="en-US" sz="3200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pic>
        <p:nvPicPr>
          <p:cNvPr id="5" name="Picture 7" descr="gam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219201"/>
            <a:ext cx="9144000" cy="55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20963" y="457200"/>
            <a:ext cx="3683000" cy="1143000"/>
          </a:xfrm>
          <a:prstGeom prst="rect">
            <a:avLst/>
          </a:prstGeom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KÉO CO</a:t>
            </a:r>
            <a:endParaRPr lang="vi-VN" altLang="en-US" b="1" dirty="0">
              <a:solidFill>
                <a:schemeClr val="hlink"/>
              </a:solidFill>
              <a:cs typeface="Times New Roman" pitchFamily="18" charset="0"/>
            </a:endParaRPr>
          </a:p>
        </p:txBody>
      </p:sp>
      <p:pic>
        <p:nvPicPr>
          <p:cNvPr id="5" name="Picture 10" descr="keo co bao t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13" y="1600200"/>
            <a:ext cx="4425950" cy="5135563"/>
          </a:xfrm>
          <a:prstGeom prst="rect">
            <a:avLst/>
          </a:prstGeom>
        </p:spPr>
      </p:pic>
      <p:pic>
        <p:nvPicPr>
          <p:cNvPr id="6" name="Picture 11" descr="images610140_Keo_co_cty_than_Nui_B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1"/>
            <a:ext cx="4572000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122679-son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" y="609600"/>
            <a:ext cx="7935913" cy="6248400"/>
          </a:xfrm>
          <a:prstGeom prst="rect">
            <a:avLst/>
          </a:prstGeom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440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395288" y="60928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>
                <a:solidFill>
                  <a:schemeClr val="hlink"/>
                </a:solidFill>
                <a:latin typeface="Times New Roman" pitchFamily="18" charset="0"/>
              </a:rPr>
              <a:t>ĐÁ CẦU</a:t>
            </a:r>
          </a:p>
        </p:txBody>
      </p:sp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33400"/>
            <a:ext cx="7974012" cy="5765800"/>
          </a:xfrm>
          <a:prstGeom prst="rect">
            <a:avLst/>
          </a:prstGeom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7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16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5463" y="227013"/>
            <a:ext cx="8093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buFontTx/>
              <a:buAutoNum type="arabicPeriod"/>
            </a:pPr>
            <a:r>
              <a:rPr lang="en-US" altLang="en-US" sz="3600">
                <a:solidFill>
                  <a:srgbClr val="660066"/>
                </a:solidFill>
              </a:rPr>
              <a:t>Kể lại một trận thi đấu thể thao.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954088"/>
            <a:ext cx="1436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660066"/>
                </a:solidFill>
              </a:rPr>
              <a:t>Gợi ý: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8788" y="1701800"/>
            <a:ext cx="5126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</a:rPr>
              <a:t>a, Đó là môn thể thao nào?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428625" y="2249488"/>
            <a:ext cx="674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b, Em tham gia hay chỉ xem thi đấu?</a:t>
            </a:r>
          </a:p>
        </p:txBody>
      </p: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419100" y="2700338"/>
            <a:ext cx="7100888" cy="1071562"/>
            <a:chOff x="264" y="1701"/>
            <a:chExt cx="4473" cy="675"/>
          </a:xfrm>
        </p:grpSpPr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264" y="1701"/>
              <a:ext cx="447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c, Buổi thi đấu được tổ chức ở đâau? 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498" y="2011"/>
              <a:ext cx="209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Tổ chức khi nào?</a:t>
              </a: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19100" y="3730625"/>
            <a:ext cx="8005763" cy="1476375"/>
            <a:chOff x="257" y="2350"/>
            <a:chExt cx="5043" cy="930"/>
          </a:xfrm>
        </p:grpSpPr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257" y="2350"/>
              <a:ext cx="50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d, Em cùng xem (hoặc tham gia) với những</a:t>
              </a:r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560" y="2608"/>
              <a:ext cx="457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ai?</a:t>
              </a:r>
            </a:p>
            <a:p>
              <a:endParaRPr lang="en-US" altLang="en-US"/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419100" y="4673600"/>
            <a:ext cx="6657975" cy="1547813"/>
            <a:chOff x="270" y="3009"/>
            <a:chExt cx="4194" cy="975"/>
          </a:xfrm>
        </p:grpSpPr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270" y="3312"/>
              <a:ext cx="304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g, Kết quả thi đấu ra sao?</a:t>
              </a:r>
            </a:p>
            <a:p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17" name="Text Box 36"/>
            <p:cNvSpPr txBox="1">
              <a:spLocks noChangeArrowheads="1"/>
            </p:cNvSpPr>
            <p:nvPr/>
          </p:nvSpPr>
          <p:spPr bwMode="auto">
            <a:xfrm>
              <a:off x="271" y="3009"/>
              <a:ext cx="41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e, Buổi thi đấu diễn ra như thế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2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593725" y="152400"/>
            <a:ext cx="809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buFontTx/>
              <a:buAutoNum type="arabicPeriod"/>
            </a:pPr>
            <a:r>
              <a:rPr lang="en-US" altLang="en-US" sz="3200">
                <a:solidFill>
                  <a:srgbClr val="660066"/>
                </a:solidFill>
              </a:rPr>
              <a:t>Kể lại một trận thi đấu thể thao.</a:t>
            </a: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81000" y="723900"/>
            <a:ext cx="7835900" cy="6134100"/>
            <a:chOff x="230" y="384"/>
            <a:chExt cx="4936" cy="3864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30" y="384"/>
              <a:ext cx="4850" cy="3864"/>
              <a:chOff x="48" y="415"/>
              <a:chExt cx="4850" cy="3864"/>
            </a:xfrm>
          </p:grpSpPr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278" y="45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48" y="415"/>
                <a:ext cx="773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800" b="1">
                    <a:solidFill>
                      <a:srgbClr val="003300"/>
                    </a:solidFill>
                  </a:rPr>
                  <a:t>Gợi ý:</a:t>
                </a:r>
              </a:p>
              <a:p>
                <a:endParaRPr lang="en-US" altLang="en-US">
                  <a:solidFill>
                    <a:srgbClr val="003300"/>
                  </a:solidFill>
                </a:endParaRPr>
              </a:p>
            </p:txBody>
          </p:sp>
          <p:sp>
            <p:nvSpPr>
              <p:cNvPr id="15" name="Text Box 6"/>
              <p:cNvSpPr txBox="1">
                <a:spLocks noChangeArrowheads="1"/>
              </p:cNvSpPr>
              <p:nvPr/>
            </p:nvSpPr>
            <p:spPr bwMode="auto">
              <a:xfrm>
                <a:off x="190" y="768"/>
                <a:ext cx="20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a, Đó là môn thể thao nào?</a:t>
                </a:r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228" y="1296"/>
                <a:ext cx="270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b, Em tham gia hay chỉ xem thi đấu?</a:t>
                </a:r>
              </a:p>
            </p:txBody>
          </p:sp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197" y="1824"/>
                <a:ext cx="39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c, Buổi thi đấu được tổ chức ở đâu? Tổ chức khi nào?</a:t>
                </a:r>
                <a:endParaRPr lang="en-US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212" y="2496"/>
                <a:ext cx="34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d, Em cùng xem </a:t>
                </a:r>
                <a:r>
                  <a:rPr lang="en-US" altLang="en-US" sz="2000">
                    <a:solidFill>
                      <a:schemeClr val="accent2"/>
                    </a:solidFill>
                  </a:rPr>
                  <a:t>(hoặc tham gia)</a:t>
                </a:r>
                <a:r>
                  <a:rPr lang="en-US" altLang="en-US" sz="1800"/>
                  <a:t> </a:t>
                </a:r>
                <a:r>
                  <a:rPr lang="en-US" altLang="en-US" sz="2000">
                    <a:solidFill>
                      <a:srgbClr val="000099"/>
                    </a:solidFill>
                  </a:rPr>
                  <a:t>với những ai?</a:t>
                </a: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214" y="3072"/>
                <a:ext cx="266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e, Buổi thi đấu diễn ra như thế nào?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215" y="3696"/>
                <a:ext cx="340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000099"/>
                    </a:solidFill>
                  </a:rPr>
                  <a:t>g, Kết quả thi đấu ra sao?  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Ai (Hoặc đội nào)?</a:t>
                </a:r>
              </a:p>
            </p:txBody>
          </p:sp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192" y="1008"/>
                <a:ext cx="47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(Bóng đá, cầu lông, đá cầu, đua xe đạp, chạy ngắn,bắn cung.....)</a:t>
                </a: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192" y="1584"/>
                <a:ext cx="1758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(Tham gia hoặc xem...)</a:t>
                </a:r>
              </a:p>
              <a:p>
                <a:endParaRPr lang="en-US" altLang="en-US" sz="1800"/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182" y="2064"/>
                <a:ext cx="428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(-Tổ chức ở sân vận động hoặc sân trường,...</a:t>
                </a:r>
              </a:p>
              <a:p>
                <a:r>
                  <a:rPr lang="en-US" altLang="en-US" sz="2000">
                    <a:solidFill>
                      <a:srgbClr val="FF0000"/>
                    </a:solidFill>
                  </a:rPr>
                  <a:t> -Tổ chức nhân ngày “hội khoẻ Phù Đổng“ hoặc ngày lễ,...)</a:t>
                </a:r>
              </a:p>
            </p:txBody>
          </p:sp>
          <p:sp>
            <p:nvSpPr>
              <p:cNvPr id="24" name="Text Box 15"/>
              <p:cNvSpPr txBox="1">
                <a:spLocks noChangeArrowheads="1"/>
              </p:cNvSpPr>
              <p:nvPr/>
            </p:nvSpPr>
            <p:spPr bwMode="auto">
              <a:xfrm>
                <a:off x="206" y="2784"/>
                <a:ext cx="433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(Cùng xem với bạn hoặc cùng người thân trong gia đình....)</a:t>
                </a:r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240" y="3360"/>
                <a:ext cx="15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rgbClr val="FF0000"/>
                    </a:solidFill>
                  </a:rPr>
                  <a:t>(Trình tự trận đấu...)</a:t>
                </a:r>
              </a:p>
            </p:txBody>
          </p:sp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auto">
              <a:xfrm>
                <a:off x="278" y="4048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7" name="Text Box 24"/>
            <p:cNvSpPr txBox="1">
              <a:spLocks noChangeArrowheads="1"/>
            </p:cNvSpPr>
            <p:nvPr/>
          </p:nvSpPr>
          <p:spPr bwMode="auto">
            <a:xfrm>
              <a:off x="4404" y="3264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Thắng </a:t>
              </a: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4398" y="3528"/>
              <a:ext cx="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Thua</a:t>
              </a: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4432" y="3840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>
                  <a:solidFill>
                    <a:srgbClr val="FF0000"/>
                  </a:solidFill>
                </a:rPr>
                <a:t>Hoà</a:t>
              </a: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V="1">
              <a:off x="3696" y="3504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8"/>
            <p:cNvSpPr>
              <a:spLocks noChangeShapeType="1"/>
            </p:cNvSpPr>
            <p:nvPr/>
          </p:nvSpPr>
          <p:spPr bwMode="auto">
            <a:xfrm flipV="1">
              <a:off x="3744" y="3696"/>
              <a:ext cx="67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9"/>
            <p:cNvSpPr>
              <a:spLocks noChangeShapeType="1"/>
            </p:cNvSpPr>
            <p:nvPr/>
          </p:nvSpPr>
          <p:spPr bwMode="auto">
            <a:xfrm>
              <a:off x="3744" y="3744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92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 042"/>
          <p:cNvPicPr>
            <a:picLocks noChangeAspect="1" noChangeArrowheads="1"/>
          </p:cNvPicPr>
          <p:nvPr/>
        </p:nvPicPr>
        <p:blipFill>
          <a:blip r:embed="rId2">
            <a:lum bright="4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3063" y="115888"/>
            <a:ext cx="83978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>
                <a:solidFill>
                  <a:srgbClr val="000099"/>
                </a:solidFill>
              </a:rPr>
              <a:t>2. Hãy viết lại một tin thể thao em mới đọc được trên báo (hoặc nghe được, xem được trong các buổi phát thanh, truyền hình).</a:t>
            </a:r>
          </a:p>
        </p:txBody>
      </p:sp>
    </p:spTree>
    <p:extLst>
      <p:ext uri="{BB962C8B-B14F-4D97-AF65-F5344CB8AC3E}">
        <p14:creationId xmlns:p14="http://schemas.microsoft.com/office/powerpoint/2010/main" val="39277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0" y="381000"/>
            <a:ext cx="9144000" cy="6477000"/>
          </a:xfrm>
          <a:prstGeom prst="rect">
            <a:avLst/>
          </a:prstGeom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en-US" b="1" i="1" dirty="0">
                <a:solidFill>
                  <a:schemeClr val="accent2"/>
                </a:solidFill>
                <a:latin typeface="Arial" pitchFamily="34" charset="0"/>
              </a:rPr>
              <a:t>         </a:t>
            </a:r>
            <a:r>
              <a:rPr lang="en-US" altLang="en-US" sz="2000" b="1" i="1" dirty="0" err="1">
                <a:latin typeface="Times New Roman" pitchFamily="18" charset="0"/>
              </a:rPr>
              <a:t>Sau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một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tuần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học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tập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vất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vả</a:t>
            </a:r>
            <a:r>
              <a:rPr lang="en-US" altLang="en-US" sz="2000" b="1" i="1" dirty="0">
                <a:latin typeface="Times New Roman" pitchFamily="18" charset="0"/>
              </a:rPr>
              <a:t>, </a:t>
            </a:r>
            <a:r>
              <a:rPr lang="en-US" altLang="en-US" sz="2000" b="1" i="1" dirty="0" err="1">
                <a:latin typeface="Times New Roman" pitchFamily="18" charset="0"/>
              </a:rPr>
              <a:t>ngày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chủ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nhật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vừa</a:t>
            </a:r>
            <a:r>
              <a:rPr lang="en-US" altLang="en-US" sz="2000" b="1" i="1" dirty="0">
                <a:latin typeface="Times New Roman" pitchFamily="18" charset="0"/>
              </a:rPr>
              <a:t> qua, </a:t>
            </a:r>
            <a:r>
              <a:rPr lang="en-US" altLang="en-US" sz="2000" b="1" i="1" dirty="0" err="1">
                <a:latin typeface="Times New Roman" pitchFamily="18" charset="0"/>
              </a:rPr>
              <a:t>em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và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bố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cùng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xem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bóng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đá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trực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tiếp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trên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ti</a:t>
            </a:r>
            <a:r>
              <a:rPr lang="en-US" altLang="en-US" sz="2000" b="1" i="1" dirty="0">
                <a:latin typeface="Times New Roman" pitchFamily="18" charset="0"/>
              </a:rPr>
              <a:t> vi . </a:t>
            </a:r>
          </a:p>
          <a:p>
            <a:pPr>
              <a:buFont typeface="Arial" pitchFamily="34" charset="0"/>
              <a:buNone/>
            </a:pPr>
            <a:r>
              <a:rPr lang="en-US" altLang="en-US" sz="2000" b="1" i="1" dirty="0">
                <a:latin typeface="Times New Roman" pitchFamily="18" charset="0"/>
              </a:rPr>
              <a:t>           </a:t>
            </a:r>
            <a:r>
              <a:rPr lang="en-US" altLang="en-US" sz="2000" b="1" i="1" dirty="0" err="1">
                <a:latin typeface="Times New Roman" pitchFamily="18" charset="0"/>
              </a:rPr>
              <a:t>Trận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đấu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diễn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ra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giữa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đội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tuyển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Việt</a:t>
            </a:r>
            <a:r>
              <a:rPr lang="en-US" altLang="en-US" sz="2000" b="1" i="1" dirty="0">
                <a:latin typeface="Times New Roman" pitchFamily="18" charset="0"/>
              </a:rPr>
              <a:t> Nam </a:t>
            </a:r>
            <a:r>
              <a:rPr lang="en-US" altLang="en-US" sz="2000" b="1" i="1" dirty="0" err="1">
                <a:latin typeface="Times New Roman" pitchFamily="18" charset="0"/>
              </a:rPr>
              <a:t>và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đội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tuyển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Thái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Lan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Đội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tuyển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Việt</a:t>
            </a:r>
            <a:r>
              <a:rPr lang="en-US" altLang="en-US" sz="2000" b="1" i="1" dirty="0">
                <a:latin typeface="Times New Roman" pitchFamily="18" charset="0"/>
              </a:rPr>
              <a:t> Nam </a:t>
            </a:r>
            <a:r>
              <a:rPr lang="en-US" altLang="en-US" sz="2000" b="1" i="1" dirty="0" err="1">
                <a:latin typeface="Times New Roman" pitchFamily="18" charset="0"/>
              </a:rPr>
              <a:t>mặc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áo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màu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đỏ</a:t>
            </a:r>
            <a:r>
              <a:rPr lang="en-US" altLang="en-US" sz="2000" b="1" i="1" dirty="0">
                <a:latin typeface="Times New Roman" pitchFamily="18" charset="0"/>
              </a:rPr>
              <a:t>, </a:t>
            </a:r>
            <a:r>
              <a:rPr lang="en-US" altLang="en-US" sz="2000" b="1" i="1" dirty="0" err="1">
                <a:latin typeface="Times New Roman" pitchFamily="18" charset="0"/>
              </a:rPr>
              <a:t>còn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đội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tuyển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Thái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Lan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mặc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áo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màu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xanh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Đội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Việt</a:t>
            </a:r>
            <a:r>
              <a:rPr lang="en-US" altLang="en-US" sz="2000" b="1" i="1" dirty="0">
                <a:latin typeface="Times New Roman" pitchFamily="18" charset="0"/>
              </a:rPr>
              <a:t> Nam </a:t>
            </a:r>
            <a:r>
              <a:rPr lang="en-US" altLang="en-US" sz="2000" b="1" i="1" dirty="0" err="1">
                <a:latin typeface="Times New Roman" pitchFamily="18" charset="0"/>
              </a:rPr>
              <a:t>được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quyền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giao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bóng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trước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Trọng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tài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vừa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thổi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còi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báo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hiệu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trận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đấu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bắt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đầu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Trận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đấu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sôi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động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ngay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từ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những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phút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đầu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tiên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Hiệp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thứ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nhất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đội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tuyển</a:t>
            </a:r>
            <a:r>
              <a:rPr lang="en-US" altLang="en-US" sz="2000" b="1" i="1" dirty="0">
                <a:latin typeface="Times New Roman" pitchFamily="18" charset="0"/>
              </a:rPr>
              <a:t> ta </a:t>
            </a:r>
            <a:r>
              <a:rPr lang="en-US" altLang="en-US" sz="2000" b="1" i="1" dirty="0" err="1">
                <a:latin typeface="Times New Roman" pitchFamily="18" charset="0"/>
              </a:rPr>
              <a:t>chưa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ghi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được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bàn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thắng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nào</a:t>
            </a:r>
            <a:r>
              <a:rPr lang="en-US" altLang="en-US" sz="2000" b="1" i="1" dirty="0">
                <a:latin typeface="Times New Roman" pitchFamily="18" charset="0"/>
              </a:rPr>
              <a:t>.</a:t>
            </a:r>
          </a:p>
          <a:p>
            <a:pPr>
              <a:buFont typeface="Arial" pitchFamily="34" charset="0"/>
              <a:buNone/>
            </a:pPr>
            <a:r>
              <a:rPr lang="en-US" altLang="en-US" sz="2000" b="1" i="1" dirty="0">
                <a:latin typeface="Times New Roman" pitchFamily="18" charset="0"/>
              </a:rPr>
              <a:t>         </a:t>
            </a:r>
            <a:r>
              <a:rPr lang="en-US" altLang="en-US" sz="2000" dirty="0">
                <a:latin typeface="Times New Roman" pitchFamily="18" charset="0"/>
              </a:rPr>
              <a:t> </a:t>
            </a:r>
            <a:r>
              <a:rPr lang="en-US" altLang="en-US" sz="2000" b="1" i="1" dirty="0">
                <a:latin typeface="Times New Roman" pitchFamily="18" charset="0"/>
              </a:rPr>
              <a:t>Sang </a:t>
            </a:r>
            <a:r>
              <a:rPr lang="en-US" altLang="en-US" sz="2000" b="1" i="1" dirty="0" err="1">
                <a:latin typeface="Times New Roman" pitchFamily="18" charset="0"/>
              </a:rPr>
              <a:t>hiệp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hai</a:t>
            </a:r>
            <a:r>
              <a:rPr lang="en-US" altLang="en-US" sz="2000" b="1" i="1" dirty="0">
                <a:latin typeface="Times New Roman" pitchFamily="18" charset="0"/>
              </a:rPr>
              <a:t>, </a:t>
            </a:r>
            <a:r>
              <a:rPr lang="en-US" altLang="en-US" sz="2000" b="1" i="1" dirty="0" err="1">
                <a:latin typeface="Times New Roman" pitchFamily="18" charset="0"/>
              </a:rPr>
              <a:t>chỉ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sau</a:t>
            </a:r>
            <a:r>
              <a:rPr lang="en-US" altLang="en-US" sz="2000" b="1" i="1" dirty="0">
                <a:latin typeface="Times New Roman" pitchFamily="18" charset="0"/>
              </a:rPr>
              <a:t> 10 </a:t>
            </a:r>
            <a:r>
              <a:rPr lang="en-US" altLang="en-US" sz="2000" b="1" i="1" dirty="0" err="1">
                <a:latin typeface="Times New Roman" pitchFamily="18" charset="0"/>
              </a:rPr>
              <a:t>phút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Công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Vinh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chuyền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bóng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cho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Quốc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Anh</a:t>
            </a:r>
            <a:r>
              <a:rPr lang="en-US" altLang="en-US" sz="2000" b="1" i="1" dirty="0">
                <a:latin typeface="Times New Roman" pitchFamily="18" charset="0"/>
              </a:rPr>
              <a:t>, </a:t>
            </a:r>
            <a:r>
              <a:rPr lang="en-US" altLang="en-US" sz="2000" b="1" i="1" dirty="0" err="1">
                <a:latin typeface="Times New Roman" pitchFamily="18" charset="0"/>
              </a:rPr>
              <a:t>anh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từ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từ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lừa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bóng</a:t>
            </a:r>
            <a:r>
              <a:rPr lang="en-US" altLang="en-US" sz="2000" b="1" i="1" dirty="0">
                <a:latin typeface="Times New Roman" pitchFamily="18" charset="0"/>
              </a:rPr>
              <a:t> qua </a:t>
            </a:r>
            <a:r>
              <a:rPr lang="en-US" altLang="en-US" sz="2000" b="1" i="1" dirty="0" err="1">
                <a:latin typeface="Times New Roman" pitchFamily="18" charset="0"/>
              </a:rPr>
              <a:t>hậu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vệ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đội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Thái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Lan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và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sút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bóng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vào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lưới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ghi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bàn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thắng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đầu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tiên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cho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đội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Việt</a:t>
            </a:r>
            <a:r>
              <a:rPr lang="en-US" altLang="en-US" sz="2000" b="1" i="1" dirty="0">
                <a:latin typeface="Times New Roman" pitchFamily="18" charset="0"/>
              </a:rPr>
              <a:t> Nam. </a:t>
            </a:r>
            <a:r>
              <a:rPr lang="en-US" altLang="en-US" sz="2000" b="1" i="1" dirty="0" err="1">
                <a:latin typeface="Times New Roman" pitchFamily="18" charset="0"/>
              </a:rPr>
              <a:t>Cả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sân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vận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động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ầm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vang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những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tiếng</a:t>
            </a:r>
            <a:r>
              <a:rPr lang="en-US" altLang="en-US" sz="2000" b="1" i="1" dirty="0">
                <a:latin typeface="Times New Roman" pitchFamily="18" charset="0"/>
              </a:rPr>
              <a:t> reo </a:t>
            </a:r>
            <a:r>
              <a:rPr lang="en-US" altLang="en-US" sz="2000" b="1" i="1" dirty="0" err="1">
                <a:latin typeface="Times New Roman" pitchFamily="18" charset="0"/>
              </a:rPr>
              <a:t>hò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cổ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vũ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Không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khí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trong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sân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thật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náo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nhiệt</a:t>
            </a:r>
            <a:r>
              <a:rPr lang="en-US" altLang="en-US" sz="2000" b="1" i="1" dirty="0">
                <a:latin typeface="Times New Roman" pitchFamily="18" charset="0"/>
              </a:rPr>
              <a:t>.</a:t>
            </a:r>
            <a:r>
              <a:rPr lang="en-US" altLang="en-US" sz="1600" b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Hiệp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hai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diễn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ra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thật</a:t>
            </a:r>
            <a:r>
              <a:rPr lang="en-US" altLang="en-US" sz="2000" b="1" i="1" dirty="0">
                <a:latin typeface="Times New Roman" pitchFamily="18" charset="0"/>
              </a:rPr>
              <a:t> gay go, </a:t>
            </a:r>
            <a:r>
              <a:rPr lang="en-US" altLang="en-US" sz="2000" b="1" i="1" dirty="0" err="1">
                <a:latin typeface="Times New Roman" pitchFamily="18" charset="0"/>
              </a:rPr>
              <a:t>quyết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liệt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Nhưng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đến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cuối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trận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đấu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vẫn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không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có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thêm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bàn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thắng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nào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được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ghi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Trọng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tài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nổi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hồi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còi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kết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thúc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trận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đấu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Đội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tuyển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Việt</a:t>
            </a:r>
            <a:r>
              <a:rPr lang="en-US" altLang="en-US" sz="2000" b="1" i="1" dirty="0">
                <a:latin typeface="Times New Roman" pitchFamily="18" charset="0"/>
              </a:rPr>
              <a:t> Nam </a:t>
            </a:r>
            <a:r>
              <a:rPr lang="en-US" altLang="en-US" sz="2000" b="1" i="1" dirty="0" err="1">
                <a:latin typeface="Times New Roman" pitchFamily="18" charset="0"/>
              </a:rPr>
              <a:t>giành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chiến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thắng</a:t>
            </a:r>
            <a:r>
              <a:rPr lang="en-US" altLang="en-US" sz="2000" b="1" i="1" dirty="0">
                <a:latin typeface="Times New Roman" pitchFamily="18" charset="0"/>
              </a:rPr>
              <a:t> 1-0.</a:t>
            </a:r>
          </a:p>
          <a:p>
            <a:pPr>
              <a:buFont typeface="Arial" pitchFamily="34" charset="0"/>
              <a:buNone/>
            </a:pPr>
            <a:r>
              <a:rPr lang="en-US" altLang="en-US" sz="2000" b="1" i="1" dirty="0">
                <a:latin typeface="Times New Roman" pitchFamily="18" charset="0"/>
              </a:rPr>
              <a:t>          </a:t>
            </a:r>
            <a:r>
              <a:rPr lang="en-US" altLang="en-US" sz="2000" b="1" i="1" dirty="0" err="1">
                <a:latin typeface="Times New Roman" pitchFamily="18" charset="0"/>
              </a:rPr>
              <a:t>Trận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bóng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đá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này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thật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sôi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nổi</a:t>
            </a:r>
            <a:r>
              <a:rPr lang="en-US" altLang="en-US" sz="2000" b="1" i="1" dirty="0">
                <a:latin typeface="Times New Roman" pitchFamily="18" charset="0"/>
              </a:rPr>
              <a:t>. </a:t>
            </a:r>
            <a:r>
              <a:rPr lang="en-US" altLang="en-US" sz="2000" b="1" i="1" dirty="0" err="1">
                <a:latin typeface="Times New Roman" pitchFamily="18" charset="0"/>
              </a:rPr>
              <a:t>Em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mong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lần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sau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lại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được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cùng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bố</a:t>
            </a:r>
            <a:r>
              <a:rPr lang="en-US" altLang="en-US" sz="2000" b="1" i="1" dirty="0">
                <a:latin typeface="Times New Roman" pitchFamily="18" charset="0"/>
              </a:rPr>
              <a:t>  </a:t>
            </a:r>
            <a:r>
              <a:rPr lang="en-US" altLang="en-US" sz="2000" b="1" i="1" dirty="0" err="1">
                <a:latin typeface="Times New Roman" pitchFamily="18" charset="0"/>
              </a:rPr>
              <a:t>xem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một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trận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bóng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đá</a:t>
            </a:r>
            <a:r>
              <a:rPr lang="en-US" altLang="en-US" sz="2000" b="1" i="1" dirty="0">
                <a:latin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</a:rPr>
              <a:t>nữa</a:t>
            </a:r>
            <a:r>
              <a:rPr lang="en-US" altLang="en-US" sz="2000" b="1" i="1" dirty="0">
                <a:latin typeface="Times New Roman" pitchFamily="18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en-US" altLang="en-US" sz="1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905000" y="1905000"/>
            <a:ext cx="7010400" cy="3352800"/>
          </a:xfrm>
          <a:prstGeom prst="cloudCallout">
            <a:avLst>
              <a:gd name="adj1" fmla="val -48097"/>
              <a:gd name="adj2" fmla="val 138509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altLang="en-US" sz="2400" b="1" dirty="0" err="1"/>
              <a:t>Về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nhà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tiếp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tục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suy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nghĩ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hoàn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chỉnh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lời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đấu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thao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để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bài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viết</a:t>
            </a:r>
            <a:r>
              <a:rPr lang="en-US" altLang="en-US" sz="2400" b="1" dirty="0"/>
              <a:t> hay </a:t>
            </a:r>
            <a:r>
              <a:rPr lang="en-US" altLang="en-US" sz="2400" b="1" dirty="0" err="1"/>
              <a:t>trong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tiết</a:t>
            </a:r>
            <a:r>
              <a:rPr lang="en-US" altLang="en-US" sz="2400" b="1" dirty="0"/>
              <a:t> TLV </a:t>
            </a:r>
            <a:r>
              <a:rPr lang="en-US" altLang="en-US" sz="2400" b="1" dirty="0" err="1"/>
              <a:t>tuần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sau</a:t>
            </a:r>
            <a:endParaRPr lang="en-US" altLang="en-US" sz="2400" b="1" dirty="0"/>
          </a:p>
          <a:p>
            <a:pPr algn="ctr"/>
            <a:r>
              <a:rPr lang="en-US" altLang="en-US" sz="2400" dirty="0" err="1"/>
              <a:t>Chuẩn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bài</a:t>
            </a:r>
            <a:r>
              <a:rPr lang="en-US" altLang="en-US" sz="2400" dirty="0"/>
              <a:t> “</a:t>
            </a:r>
            <a:r>
              <a:rPr lang="en-US" altLang="en-US" sz="2400" dirty="0" err="1"/>
              <a:t>Viết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về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một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trận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đấu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thao</a:t>
            </a:r>
            <a:r>
              <a:rPr lang="en-US" altLang="en-US" sz="2400" dirty="0"/>
              <a:t>”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09600" y="1219200"/>
          <a:ext cx="1973263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3" imgW="1820863" imgH="2530475" progId="MS_ClipArt_Gallery.2">
                  <p:embed/>
                </p:oleObj>
              </mc:Choice>
              <mc:Fallback>
                <p:oleObj name="Clip" r:id="rId3" imgW="1820863" imgH="253047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1973263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1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906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2000" y="244475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thầy, cô và các em sức khỏe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200400" y="50292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8" name="Picture 6" descr="Pool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" y="4724400"/>
            <a:ext cx="24130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blumen-pflanzen17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6172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50825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 eaLnBrk="1" hangingPunct="1">
              <a:buFontTx/>
              <a:buAutoNum type="arabicPeriod"/>
            </a:pPr>
            <a:r>
              <a:rPr lang="en-US" altLang="en-US" sz="3200">
                <a:latin typeface="Times New Roman" pitchFamily="18" charset="0"/>
              </a:rPr>
              <a:t>Kể lại một trận thi đấu thể thao</a:t>
            </a:r>
            <a:br>
              <a:rPr lang="en-US" altLang="en-US" sz="3200">
                <a:latin typeface="Times New Roman" pitchFamily="18" charset="0"/>
              </a:rPr>
            </a:br>
            <a:r>
              <a:rPr lang="en-US" altLang="en-US" sz="3200">
                <a:latin typeface="Times New Roman" pitchFamily="18" charset="0"/>
              </a:rPr>
              <a:t>       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288" y="1868487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CC"/>
                </a:solidFill>
                <a:latin typeface="Times New Roman" pitchFamily="18" charset="0"/>
              </a:rPr>
              <a:t>Gợi ý :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95288" y="2660650"/>
            <a:ext cx="82296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838200" indent="-838200" eaLnBrk="1" hangingPunct="1">
              <a:buFontTx/>
              <a:buAutoNum type="alphaLcParenR"/>
            </a:pPr>
            <a:r>
              <a:rPr lang="en-US" altLang="en-US" sz="2800" dirty="0" err="1">
                <a:latin typeface="Times New Roman" pitchFamily="18" charset="0"/>
              </a:rPr>
              <a:t>Đó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môn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thao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tham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gia</a:t>
            </a:r>
            <a:r>
              <a:rPr lang="en-US" altLang="en-US" sz="2800" dirty="0">
                <a:latin typeface="Times New Roman" pitchFamily="18" charset="0"/>
              </a:rPr>
              <a:t> hay </a:t>
            </a:r>
            <a:r>
              <a:rPr lang="en-US" altLang="en-US" sz="2800" dirty="0" err="1">
                <a:latin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Buổi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tổ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chức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</a:rPr>
              <a:t> ? </a:t>
            </a:r>
            <a:r>
              <a:rPr lang="en-US" altLang="en-US" sz="2800" dirty="0" err="1">
                <a:latin typeface="Times New Roman" pitchFamily="18" charset="0"/>
              </a:rPr>
              <a:t>Tổ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chức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cùng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xem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ai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Buổi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diễn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2800" dirty="0" err="1">
                <a:latin typeface="Times New Roman" pitchFamily="18" charset="0"/>
              </a:rPr>
              <a:t>Kết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quả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đấu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sao</a:t>
            </a:r>
            <a:r>
              <a:rPr lang="en-US" altLang="en-US" sz="2800" dirty="0">
                <a:latin typeface="Times New Roman" pitchFamily="18" charset="0"/>
              </a:rPr>
              <a:t> ?</a:t>
            </a:r>
            <a:br>
              <a:rPr lang="en-US" altLang="en-US" sz="2800" dirty="0">
                <a:latin typeface="Times New Roman" pitchFamily="18" charset="0"/>
              </a:rPr>
            </a:br>
            <a:r>
              <a:rPr lang="en-US" altLang="en-US" sz="3200" dirty="0">
                <a:latin typeface="Times New Roman" pitchFamily="18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35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2704548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43000"/>
            <a:ext cx="8315325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2800" y="1023937"/>
            <a:ext cx="4392612" cy="849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err="1">
                <a:solidFill>
                  <a:schemeClr val="hlink"/>
                </a:solidFill>
                <a:latin typeface="Times New Roman" pitchFamily="18" charset="0"/>
              </a:rPr>
              <a:t>Bóng</a:t>
            </a:r>
            <a:r>
              <a:rPr lang="en-US" altLang="en-US" sz="32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  <a:latin typeface="Times New Roman" pitchFamily="18" charset="0"/>
              </a:rPr>
              <a:t>đá</a:t>
            </a:r>
            <a:endParaRPr lang="vi-VN" altLang="en-US" sz="32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10122220708-79-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762001"/>
            <a:ext cx="4008437" cy="61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mages339729_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62001"/>
            <a:ext cx="4524375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7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ietNam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457200"/>
            <a:ext cx="4500563" cy="5913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9" descr="vayquan2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7200"/>
            <a:ext cx="4500562" cy="5913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281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11111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03237"/>
            <a:ext cx="3744913" cy="3763963"/>
          </a:xfrm>
          <a:prstGeom prst="rect">
            <a:avLst/>
          </a:prstGeom>
        </p:spPr>
      </p:pic>
      <p:pic>
        <p:nvPicPr>
          <p:cNvPr id="5" name="Picture 9" descr="cup-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270375"/>
            <a:ext cx="3856037" cy="2587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</p:pic>
      <p:pic>
        <p:nvPicPr>
          <p:cNvPr id="6" name="Picture 10" descr="HLV-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43345"/>
            <a:ext cx="4316413" cy="63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ongdan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04800"/>
            <a:ext cx="4495800" cy="6437313"/>
          </a:xfrm>
          <a:prstGeom prst="rect">
            <a:avLst/>
          </a:prstGeom>
        </p:spPr>
      </p:pic>
      <p:pic>
        <p:nvPicPr>
          <p:cNvPr id="5" name="Picture 10" descr="images1685331_IMG_9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04800"/>
            <a:ext cx="4381500" cy="643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dirty="0">
                <a:latin typeface="VNI-Times" pitchFamily="2" charset="0"/>
              </a:rPr>
              <a:t>	</a:t>
            </a:r>
            <a:r>
              <a:rPr lang="en-US" altLang="en-US" sz="4000" b="1" dirty="0" err="1">
                <a:solidFill>
                  <a:schemeClr val="hlink"/>
                </a:solidFill>
                <a:latin typeface="VNI-Times" pitchFamily="2" charset="0"/>
              </a:rPr>
              <a:t>B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br>
              <a:rPr lang="en-US" altLang="en-US" sz="4000" dirty="0">
                <a:latin typeface="VNI-Times" pitchFamily="2" charset="0"/>
              </a:rPr>
            </a:br>
            <a:endParaRPr lang="vi-VN" altLang="en-US" sz="4000" dirty="0"/>
          </a:p>
        </p:txBody>
      </p:sp>
      <p:pic>
        <p:nvPicPr>
          <p:cNvPr id="5" name="Picture 7" descr="820935136_74572012714_Anh_Bong_chu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427538" cy="5454650"/>
          </a:xfrm>
          <a:prstGeom prst="rect">
            <a:avLst/>
          </a:prstGeom>
        </p:spPr>
      </p:pic>
      <p:pic>
        <p:nvPicPr>
          <p:cNvPr id="6" name="Picture 8" descr="Bong-chuyen-Thai-Lan-that-bai-vi-chieu-cao-han-che-26434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1"/>
            <a:ext cx="4572000" cy="545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681</Words>
  <Application>Microsoft Office PowerPoint</Application>
  <PresentationFormat>On-screen Show (4:3)</PresentationFormat>
  <Paragraphs>48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VNI-Times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 computer</dc:creator>
  <cp:lastModifiedBy>duphong</cp:lastModifiedBy>
  <cp:revision>6</cp:revision>
  <dcterms:created xsi:type="dcterms:W3CDTF">2016-08-27T04:27:58Z</dcterms:created>
  <dcterms:modified xsi:type="dcterms:W3CDTF">2022-03-26T01:15:19Z</dcterms:modified>
</cp:coreProperties>
</file>