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5" r:id="rId5"/>
    <p:sldMasterId id="2147483677" r:id="rId6"/>
  </p:sldMasterIdLst>
  <p:notesMasterIdLst>
    <p:notesMasterId r:id="rId22"/>
  </p:notesMasterIdLst>
  <p:handoutMasterIdLst>
    <p:handoutMasterId r:id="rId23"/>
  </p:handoutMasterIdLst>
  <p:sldIdLst>
    <p:sldId id="256" r:id="rId7"/>
    <p:sldId id="281" r:id="rId8"/>
    <p:sldId id="261" r:id="rId9"/>
    <p:sldId id="257" r:id="rId10"/>
    <p:sldId id="266" r:id="rId11"/>
    <p:sldId id="267" r:id="rId12"/>
    <p:sldId id="268" r:id="rId13"/>
    <p:sldId id="269" r:id="rId14"/>
    <p:sldId id="270" r:id="rId15"/>
    <p:sldId id="287" r:id="rId16"/>
    <p:sldId id="288" r:id="rId17"/>
    <p:sldId id="289" r:id="rId18"/>
    <p:sldId id="290" r:id="rId19"/>
    <p:sldId id="291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3" autoAdjust="0"/>
    <p:restoredTop sz="95274" autoAdjust="0"/>
  </p:normalViewPr>
  <p:slideViewPr>
    <p:cSldViewPr snapToGrid="0">
      <p:cViewPr varScale="1">
        <p:scale>
          <a:sx n="61" d="100"/>
          <a:sy n="61" d="100"/>
        </p:scale>
        <p:origin x="712" y="5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B1C54-05FD-435B-A624-6416075BA4D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794093-AF6A-417E-B90A-DCB6A6F3153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2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5A363-33E6-4417-916D-4A903BED2F3A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F60405-7912-4F4D-BA76-99C00F166BF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3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BF85E-EA8A-4A73-B117-BD84AF05FE4E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2863F-21AD-4704-B75A-D3D492AA52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AE468-30D4-4470-B2AB-8C56B1924B2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CBEDA-A1DB-4743-8A72-B182BC3366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9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9EDB5-761B-48BC-AC29-0DF18F7E3FD1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B4E05B-FF61-435F-B111-18CD2A5E02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94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39A27-DA8C-4669-AE14-7D5AC893001A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D1E3C4-43E1-44B6-A428-92DA2619E1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4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F995AE-C60B-4E80-90C2-A4C6709FA5E9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E1E3C-C7E8-46D6-B807-885D62903D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2F11B-90DE-4480-BFA9-061D32412A95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6A2A54-EB81-48CE-ADF2-2C164021494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382A64-489F-4952-97C5-FB43B2A49E9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3CE61-416C-4C92-85FD-E91616D9FD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180A4-522C-4459-BD16-F6DA5D2B6C0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79451-6065-44AA-A161-3D39E3C274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974FD-610B-4CAC-802D-9B67A4C4EED5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AEFE84-2325-4601-A435-5E6F79D06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8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B1C54-05FD-435B-A624-6416075BA4D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794093-AF6A-417E-B90A-DCB6A6F3153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58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5A363-33E6-4417-916D-4A903BED2F3A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F60405-7912-4F4D-BA76-99C00F166BF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03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BF85E-EA8A-4A73-B117-BD84AF05FE4E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2863F-21AD-4704-B75A-D3D492AA52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5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AE468-30D4-4470-B2AB-8C56B1924B2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CBEDA-A1DB-4743-8A72-B182BC3366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19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9EDB5-761B-48BC-AC29-0DF18F7E3FD1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B4E05B-FF61-435F-B111-18CD2A5E02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39A27-DA8C-4669-AE14-7D5AC893001A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D1E3C4-43E1-44B6-A428-92DA2619E1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02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F995AE-C60B-4E80-90C2-A4C6709FA5E9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E1E3C-C7E8-46D6-B807-885D62903D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2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2F11B-90DE-4480-BFA9-061D32412A95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6A2A54-EB81-48CE-ADF2-2C164021494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23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382A64-489F-4952-97C5-FB43B2A49E9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3CE61-416C-4C92-85FD-E91616D9FD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180A4-522C-4459-BD16-F6DA5D2B6C0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79451-6065-44AA-A161-3D39E3C274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21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974FD-610B-4CAC-802D-9B67A4C4EED5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AEFE84-2325-4601-A435-5E6F79D06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3/18/2022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4DB01-1645-4471-BC66-408E0388410F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40492-9053-4A79-81A0-ABF72242AE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5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4DB01-1645-4471-BC66-408E0388410F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40492-9053-4A79-81A0-ABF72242AE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988" y="812720"/>
            <a:ext cx="9360418" cy="226325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Fira Sans Thin" panose="020B0303050000020004" pitchFamily="34" charset="0"/>
              </a:rPr>
              <a:t>CHÀO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ira Sans Thin" panose="020B0303050000020004" pitchFamily="34" charset="0"/>
              </a:rPr>
              <a:t>MỪNG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Fira Sans Thin" panose="020B0303050000020004" pitchFamily="34" charset="0"/>
              </a:rPr>
              <a:t>CÁC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ira Sans Thin" panose="020B0303050000020004" pitchFamily="34" charset="0"/>
              </a:rPr>
              <a:t>EM </a:t>
            </a:r>
            <a:r>
              <a:rPr lang="vi-VN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ira Sans Thin" panose="020B0303050000020004" pitchFamily="34" charset="0"/>
              </a:rPr>
              <a:t>ĐẾN VỚI TIẾT TOÁN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Fira Sans Thin" panose="020B0303050000020004" pitchFamily="34" charset="0"/>
              </a:rPr>
              <a:t>!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Fira Sans Thin" panose="020B03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2514601"/>
            <a:ext cx="17526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kern="0">
              <a:solidFill>
                <a:srgbClr val="FFFFFF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981200" y="132557"/>
            <a:ext cx="8458200" cy="1327753"/>
          </a:xfrm>
          <a:prstGeom prst="flowChartAlternateProcess">
            <a:avLst/>
          </a:prstGeom>
          <a:solidFill>
            <a:schemeClr val="bg2"/>
          </a:solidFill>
          <a:ln w="76200" cmpd="tri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Giải cứu con vật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2" b="100000" l="1000" r="97400">
                        <a14:foregroundMark x1="33600" y1="93886" x2="36400" y2="93231"/>
                        <a14:foregroundMark x1="39200" y1="96288" x2="40800" y2="96943"/>
                        <a14:foregroundMark x1="45200" y1="95633" x2="47600" y2="95633"/>
                        <a14:foregroundMark x1="65200" y1="95633" x2="68600" y2="95633"/>
                        <a14:foregroundMark x1="76800" y1="92795" x2="79000" y2="92795"/>
                        <a14:foregroundMark x1="48600" y1="38865" x2="52000" y2="40175"/>
                        <a14:foregroundMark x1="70800" y1="29913" x2="74000" y2="35808"/>
                        <a14:foregroundMark x1="48000" y1="36463" x2="47000" y2="43231"/>
                        <a14:foregroundMark x1="61400" y1="58297" x2="64200" y2="63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9" y="3107390"/>
            <a:ext cx="2465696" cy="2258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8438" l="3516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62" y="2934268"/>
            <a:ext cx="2490686" cy="24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50" b="86250" l="28083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21481" r="-620" b="6468"/>
          <a:stretch/>
        </p:blipFill>
        <p:spPr>
          <a:xfrm>
            <a:off x="4460516" y="2881314"/>
            <a:ext cx="2620370" cy="27227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9932" y="1924334"/>
            <a:ext cx="10373435" cy="429904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9931" y="3237820"/>
            <a:ext cx="10373435" cy="2847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9931" y="4872252"/>
            <a:ext cx="10373435" cy="117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18101" y="1924334"/>
            <a:ext cx="1004" cy="4299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01611" y="1924334"/>
            <a:ext cx="1004" cy="4299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525589" y="6286500"/>
            <a:ext cx="547687" cy="547688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9982200" y="6478588"/>
            <a:ext cx="395288" cy="354012"/>
          </a:xfrm>
          <a:prstGeom prst="sun">
            <a:avLst>
              <a:gd name="adj" fmla="val 31727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2073276" y="6483351"/>
            <a:ext cx="365125" cy="365125"/>
          </a:xfrm>
          <a:prstGeom prst="sun">
            <a:avLst>
              <a:gd name="adj" fmla="val 31306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509712" y="5956301"/>
            <a:ext cx="365126" cy="365125"/>
          </a:xfrm>
          <a:prstGeom prst="sun">
            <a:avLst>
              <a:gd name="adj" fmla="val 32639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10033001" y="17464"/>
            <a:ext cx="365125" cy="365125"/>
          </a:xfrm>
          <a:prstGeom prst="sun">
            <a:avLst>
              <a:gd name="adj" fmla="val 27394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1524000" y="0"/>
            <a:ext cx="457200" cy="457200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438400" y="9906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241851" y="1303129"/>
            <a:ext cx="1075443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tiếp theo trong dãy số</a:t>
            </a:r>
            <a:r>
              <a:rPr lang="en-US" altLang="en-US" sz="3200" b="1" dirty="0">
                <a:solidFill>
                  <a:srgbClr val="FF0000"/>
                </a:solidFill>
                <a:latin typeface=".VnTime" pitchFamily="34" charset="0"/>
              </a:rPr>
              <a:t>: 20430; 20431; 20432;……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.VnTime" pitchFamily="34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20435        B. 20433      C.  20429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9999"/>
              </a:solidFill>
              <a:latin typeface=".VnTime" pitchFamily="34" charset="0"/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3687170" y="2674528"/>
            <a:ext cx="1758286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333300"/>
              </a:solidFill>
            </a:endParaRPr>
          </a:p>
        </p:txBody>
      </p:sp>
      <p:sp>
        <p:nvSpPr>
          <p:cNvPr id="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35688"/>
            <a:ext cx="990600" cy="685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9640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4130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000000">
                                      <p:cBhvr>
                                        <p:cTn id="9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525589" y="6286500"/>
            <a:ext cx="547687" cy="547688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9982200" y="6478588"/>
            <a:ext cx="395288" cy="354012"/>
          </a:xfrm>
          <a:prstGeom prst="sun">
            <a:avLst>
              <a:gd name="adj" fmla="val 31727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2073276" y="6483351"/>
            <a:ext cx="365125" cy="365125"/>
          </a:xfrm>
          <a:prstGeom prst="sun">
            <a:avLst>
              <a:gd name="adj" fmla="val 31306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509712" y="5956301"/>
            <a:ext cx="365126" cy="365125"/>
          </a:xfrm>
          <a:prstGeom prst="sun">
            <a:avLst>
              <a:gd name="adj" fmla="val 32639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10033001" y="17464"/>
            <a:ext cx="365125" cy="365125"/>
          </a:xfrm>
          <a:prstGeom prst="sun">
            <a:avLst>
              <a:gd name="adj" fmla="val 27394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1524000" y="0"/>
            <a:ext cx="457200" cy="457200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438400" y="9906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985482" y="1250157"/>
            <a:ext cx="1075443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trong các số sau:</a:t>
            </a:r>
            <a:endParaRPr lang="en-US" altLang="en-US" sz="3200" b="1" dirty="0">
              <a:solidFill>
                <a:srgbClr val="FF0000"/>
              </a:solidFill>
              <a:latin typeface=".VnTime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.VnTime" pitchFamily="34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A.99 998        B.10 000      C.99 999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5483557" y="2582192"/>
            <a:ext cx="1758286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333300"/>
              </a:solidFill>
            </a:endParaRPr>
          </a:p>
        </p:txBody>
      </p:sp>
      <p:sp>
        <p:nvSpPr>
          <p:cNvPr id="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251" y="5453063"/>
            <a:ext cx="990600" cy="685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295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4130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000000">
                                      <p:cBhvr>
                                        <p:cTn id="9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525589" y="6286500"/>
            <a:ext cx="547687" cy="547688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9982200" y="6478588"/>
            <a:ext cx="395288" cy="354012"/>
          </a:xfrm>
          <a:prstGeom prst="sun">
            <a:avLst>
              <a:gd name="adj" fmla="val 31727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2073276" y="6483351"/>
            <a:ext cx="365125" cy="365125"/>
          </a:xfrm>
          <a:prstGeom prst="sun">
            <a:avLst>
              <a:gd name="adj" fmla="val 31306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509712" y="5956301"/>
            <a:ext cx="365126" cy="365125"/>
          </a:xfrm>
          <a:prstGeom prst="sun">
            <a:avLst>
              <a:gd name="adj" fmla="val 32639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10033001" y="17464"/>
            <a:ext cx="365125" cy="365125"/>
          </a:xfrm>
          <a:prstGeom prst="sun">
            <a:avLst>
              <a:gd name="adj" fmla="val 27394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1524000" y="0"/>
            <a:ext cx="457200" cy="457200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438400" y="9906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982638" y="1124743"/>
            <a:ext cx="1094550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100 000 còn được gọi là: </a:t>
            </a:r>
            <a:endParaRPr lang="en-US" altLang="en-US" sz="3200" b="1" dirty="0">
              <a:solidFill>
                <a:srgbClr val="FF0000"/>
              </a:solidFill>
              <a:latin typeface=".VnTime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9999"/>
                </a:solidFill>
                <a:latin typeface=".VnTime" pitchFamily="34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Một trăm nghìn        B. Mười chục nghìn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Cả A và 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9999"/>
              </a:solidFill>
              <a:latin typeface=".VnTime" pitchFamily="34" charset="0"/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1036638" y="3238500"/>
            <a:ext cx="2743792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333300"/>
              </a:solidFill>
            </a:endParaRPr>
          </a:p>
        </p:txBody>
      </p:sp>
      <p:sp>
        <p:nvSpPr>
          <p:cNvPr id="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4876800"/>
            <a:ext cx="990600" cy="685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7718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4130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000000">
                                      <p:cBhvr>
                                        <p:cTn id="9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36125" y="2500953"/>
            <a:ext cx="17526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kern="0">
              <a:solidFill>
                <a:srgbClr val="FFFFFF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981200" y="132557"/>
            <a:ext cx="8458200" cy="1327753"/>
          </a:xfrm>
          <a:prstGeom prst="flowChartAlternateProcess">
            <a:avLst/>
          </a:prstGeom>
          <a:solidFill>
            <a:schemeClr val="bg2"/>
          </a:solidFill>
          <a:ln w="76200" cmpd="tri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Giải cứu con vật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2" b="100000" l="1000" r="97400">
                        <a14:foregroundMark x1="33600" y1="93886" x2="36400" y2="93231"/>
                        <a14:foregroundMark x1="39200" y1="96288" x2="40800" y2="96943"/>
                        <a14:foregroundMark x1="45200" y1="95633" x2="47600" y2="95633"/>
                        <a14:foregroundMark x1="65200" y1="95633" x2="68600" y2="95633"/>
                        <a14:foregroundMark x1="76800" y1="92795" x2="79000" y2="92795"/>
                        <a14:foregroundMark x1="48600" y1="38865" x2="52000" y2="40175"/>
                        <a14:foregroundMark x1="70800" y1="29913" x2="74000" y2="35808"/>
                        <a14:foregroundMark x1="48000" y1="36463" x2="47000" y2="43231"/>
                        <a14:foregroundMark x1="61400" y1="58297" x2="64200" y2="63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5" y="3156472"/>
            <a:ext cx="2465696" cy="2258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8438" l="3516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709" y="3040418"/>
            <a:ext cx="2490686" cy="24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50" b="86250" l="28083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21481" r="-620" b="6468"/>
          <a:stretch/>
        </p:blipFill>
        <p:spPr>
          <a:xfrm>
            <a:off x="4335280" y="3040418"/>
            <a:ext cx="2620370" cy="27227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0055" y="1924334"/>
            <a:ext cx="10373435" cy="429904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20056" y="3224172"/>
            <a:ext cx="10373435" cy="2847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0056" y="4858604"/>
            <a:ext cx="10373435" cy="117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18101" y="1924334"/>
            <a:ext cx="1004" cy="4299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01611" y="1924334"/>
            <a:ext cx="1004" cy="4299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Callout 4"/>
          <p:cNvSpPr/>
          <p:nvPr/>
        </p:nvSpPr>
        <p:spPr>
          <a:xfrm>
            <a:off x="5704795" y="1644064"/>
            <a:ext cx="3173706" cy="13277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CẢM ƠN CÁC BẠN HỌC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SINH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3A1</a:t>
            </a:r>
          </a:p>
        </p:txBody>
      </p:sp>
    </p:spTree>
    <p:extLst>
      <p:ext uri="{BB962C8B-B14F-4D97-AF65-F5344CB8AC3E}">
        <p14:creationId xmlns:p14="http://schemas.microsoft.com/office/powerpoint/2010/main" val="6799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37" y="1078173"/>
            <a:ext cx="7300165" cy="234385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CẢM ƠN </a:t>
            </a:r>
            <a:r>
              <a:rPr lang="en-US" dirty="0" smtClean="0">
                <a:solidFill>
                  <a:srgbClr val="FF0000"/>
                </a:solidFill>
              </a:rPr>
              <a:t>CÁC EM </a:t>
            </a:r>
            <a:r>
              <a:rPr lang="vi-VN" smtClean="0">
                <a:solidFill>
                  <a:srgbClr val="FF0000"/>
                </a:solidFill>
              </a:rPr>
              <a:t>ĐÃ CHÚ Ý LẮNG NGHE</a:t>
            </a:r>
            <a:r>
              <a:rPr lang="en-US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6037" y="232011"/>
            <a:ext cx="7300165" cy="2343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59574" y="1155494"/>
            <a:ext cx="575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2789" y="2147376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0306" y="2147376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34 256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4306" y="2147376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12 057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7772" y="3167390"/>
            <a:ext cx="613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trên là số là số có mấy chữ số?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7772" y="3996904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có chữ số 0 ở hàng trăm đọc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88D8A1-ABC9-4453-B7B6-C6B08C08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" y="-298"/>
            <a:ext cx="12193057" cy="68585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91AE5F-9F7E-4B0C-A78D-31D7D4873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9" cy="12712700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AA0E2972-8E8D-4131-83D7-CF7A8C8BE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8C6B740E-484B-48F4-A1BA-A8A6424FA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3" y="263378"/>
            <a:ext cx="1971675" cy="1857375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CB3830F-9BEC-4507-904C-2A34C3C0F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6" y="628509"/>
            <a:ext cx="1181100" cy="1647825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A752E22D-B6DD-4ADD-A546-98FE074B8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6" y="4634783"/>
            <a:ext cx="3907367" cy="2261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2978D0-9BE5-4549-9AF0-7C646165F6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" y="-22201"/>
            <a:ext cx="12192000" cy="6903224"/>
          </a:xfrm>
          <a:prstGeom prst="rect">
            <a:avLst/>
          </a:prstGeom>
        </p:spPr>
      </p:pic>
      <p:sp>
        <p:nvSpPr>
          <p:cNvPr id="9" name="矩形 22">
            <a:extLst>
              <a:ext uri="{FF2B5EF4-FFF2-40B4-BE49-F238E27FC236}">
                <a16:creationId xmlns:a16="http://schemas.microsoft.com/office/drawing/2014/main" id="{6AF0C16E-802B-4EEC-96B8-4C6FCFCE8AFC}"/>
              </a:ext>
            </a:extLst>
          </p:cNvPr>
          <p:cNvSpPr/>
          <p:nvPr/>
        </p:nvSpPr>
        <p:spPr>
          <a:xfrm>
            <a:off x="-438932" y="1021687"/>
            <a:ext cx="103674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sáu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25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2022.</a:t>
            </a:r>
          </a:p>
        </p:txBody>
      </p:sp>
      <p:sp>
        <p:nvSpPr>
          <p:cNvPr id="10" name="矩形 22">
            <a:extLst>
              <a:ext uri="{FF2B5EF4-FFF2-40B4-BE49-F238E27FC236}">
                <a16:creationId xmlns:a16="http://schemas.microsoft.com/office/drawing/2014/main" id="{133FE905-88DB-4DB0-81E7-6F7BAC91CFB3}"/>
              </a:ext>
            </a:extLst>
          </p:cNvPr>
          <p:cNvSpPr/>
          <p:nvPr/>
        </p:nvSpPr>
        <p:spPr>
          <a:xfrm>
            <a:off x="97684" y="1694883"/>
            <a:ext cx="82830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11" name="矩形 22">
            <a:extLst>
              <a:ext uri="{FF2B5EF4-FFF2-40B4-BE49-F238E27FC236}">
                <a16:creationId xmlns:a16="http://schemas.microsoft.com/office/drawing/2014/main" id="{77F0611A-297F-4E7E-A960-69843B90D872}"/>
              </a:ext>
            </a:extLst>
          </p:cNvPr>
          <p:cNvSpPr/>
          <p:nvPr/>
        </p:nvSpPr>
        <p:spPr>
          <a:xfrm>
            <a:off x="1912218" y="2364395"/>
            <a:ext cx="916766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100 000 –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endParaRPr lang="en-US" altLang="zh-CN" sz="3600" b="1" dirty="0">
              <a:solidFill>
                <a:srgbClr val="FFFF00"/>
              </a:solidFill>
              <a:latin typeface="HP001 4 hàng" panose="020B0603050302020204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660900" y="1312917"/>
            <a:ext cx="2603500" cy="3084601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632700" y="1312916"/>
            <a:ext cx="2641600" cy="3084601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612900" y="1312917"/>
            <a:ext cx="2628900" cy="305042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803400" y="37549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36550" y="1353259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032500" y="3190085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851400" y="1621164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851400" y="2154564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4851400" y="26879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4864100" y="3206799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4851400" y="3778299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057900" y="3778299"/>
            <a:ext cx="10287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6032500" y="2150918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946400" y="26881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2946400" y="32215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2946400" y="37549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1803400" y="16213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1803400" y="21547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1803400" y="26881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803400" y="32215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7835900" y="1621164"/>
            <a:ext cx="2209800" cy="2514600"/>
            <a:chOff x="3936" y="1536"/>
            <a:chExt cx="1392" cy="1584"/>
          </a:xfrm>
        </p:grpSpPr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4656" y="2208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4656" y="2544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4656" y="2880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3936" y="1536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3936" y="1872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3936" y="2208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3936" y="2544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3936" y="2880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4656" y="1872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</p:grp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8978900" y="1621164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2393950" y="44435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5505450" y="4459634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8521700" y="4476832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3810000" y="5933905"/>
            <a:ext cx="509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đọc là: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trăm nghìn</a:t>
            </a: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6032500" y="2685250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2529681" y="5138751"/>
            <a:ext cx="686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chục nghìn còn gọi là một trăm nghìn</a:t>
            </a:r>
          </a:p>
        </p:txBody>
      </p:sp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51">
            <a:extLst>
              <a:ext uri="{FF2B5EF4-FFF2-40B4-BE49-F238E27FC236}">
                <a16:creationId xmlns:a16="http://schemas.microsoft.com/office/drawing/2014/main" id="{6342F9CB-3A06-4B6B-B1CB-DCC52B39B719}"/>
              </a:ext>
            </a:extLst>
          </p:cNvPr>
          <p:cNvSpPr/>
          <p:nvPr/>
        </p:nvSpPr>
        <p:spPr>
          <a:xfrm>
            <a:off x="1212574" y="2276407"/>
            <a:ext cx="8839200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10 000 ; 20 000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50 000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80 000;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.....; 100 000 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id="{C68F4376-05E4-4678-A8F2-473F62D00648}"/>
              </a:ext>
            </a:extLst>
          </p:cNvPr>
          <p:cNvSpPr/>
          <p:nvPr/>
        </p:nvSpPr>
        <p:spPr>
          <a:xfrm>
            <a:off x="1212574" y="3313044"/>
            <a:ext cx="9090025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10 000 ; 11 000 ; 12 000;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16 000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 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18 000 ; 18 100 ; 18 200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18 700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...;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18 235; 18 236;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68">
            <a:extLst>
              <a:ext uri="{FF2B5EF4-FFF2-40B4-BE49-F238E27FC236}">
                <a16:creationId xmlns:a16="http://schemas.microsoft.com/office/drawing/2014/main" id="{071B0013-C295-40A9-AD69-F673EB18576A}"/>
              </a:ext>
            </a:extLst>
          </p:cNvPr>
          <p:cNvSpPr txBox="1"/>
          <p:nvPr/>
        </p:nvSpPr>
        <p:spPr>
          <a:xfrm>
            <a:off x="4224062" y="2276407"/>
            <a:ext cx="1250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68">
            <a:extLst>
              <a:ext uri="{FF2B5EF4-FFF2-40B4-BE49-F238E27FC236}">
                <a16:creationId xmlns:a16="http://schemas.microsoft.com/office/drawing/2014/main" id="{49EF6546-DE2E-43FE-B6EE-F5D4C71CE264}"/>
              </a:ext>
            </a:extLst>
          </p:cNvPr>
          <p:cNvSpPr txBox="1"/>
          <p:nvPr/>
        </p:nvSpPr>
        <p:spPr>
          <a:xfrm>
            <a:off x="5676624" y="22764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 Box 68">
            <a:extLst>
              <a:ext uri="{FF2B5EF4-FFF2-40B4-BE49-F238E27FC236}">
                <a16:creationId xmlns:a16="http://schemas.microsoft.com/office/drawing/2014/main" id="{432EC8A5-77AA-4C01-8D15-7288F6519684}"/>
              </a:ext>
            </a:extLst>
          </p:cNvPr>
          <p:cNvSpPr txBox="1"/>
          <p:nvPr/>
        </p:nvSpPr>
        <p:spPr>
          <a:xfrm>
            <a:off x="8256312" y="22764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Text Box 68">
            <a:extLst>
              <a:ext uri="{FF2B5EF4-FFF2-40B4-BE49-F238E27FC236}">
                <a16:creationId xmlns:a16="http://schemas.microsoft.com/office/drawing/2014/main" id="{5CF329CB-3D8D-4ACD-A573-9D2F39BDB90C}"/>
              </a:ext>
            </a:extLst>
          </p:cNvPr>
          <p:cNvSpPr txBox="1"/>
          <p:nvPr/>
        </p:nvSpPr>
        <p:spPr>
          <a:xfrm>
            <a:off x="4609824" y="2732019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Text Box 68">
            <a:extLst>
              <a:ext uri="{FF2B5EF4-FFF2-40B4-BE49-F238E27FC236}">
                <a16:creationId xmlns:a16="http://schemas.microsoft.com/office/drawing/2014/main" id="{A65B62C0-CA34-494D-AC68-F5F4FA376622}"/>
              </a:ext>
            </a:extLst>
          </p:cNvPr>
          <p:cNvSpPr txBox="1"/>
          <p:nvPr/>
        </p:nvSpPr>
        <p:spPr>
          <a:xfrm>
            <a:off x="7095849" y="2732019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68">
            <a:extLst>
              <a:ext uri="{FF2B5EF4-FFF2-40B4-BE49-F238E27FC236}">
                <a16:creationId xmlns:a16="http://schemas.microsoft.com/office/drawing/2014/main" id="{4579691F-021A-40BF-9D04-935173F708DD}"/>
              </a:ext>
            </a:extLst>
          </p:cNvPr>
          <p:cNvSpPr txBox="1"/>
          <p:nvPr/>
        </p:nvSpPr>
        <p:spPr>
          <a:xfrm>
            <a:off x="5392462" y="3292407"/>
            <a:ext cx="1250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Text Box 68">
            <a:extLst>
              <a:ext uri="{FF2B5EF4-FFF2-40B4-BE49-F238E27FC236}">
                <a16:creationId xmlns:a16="http://schemas.microsoft.com/office/drawing/2014/main" id="{7CB16D4F-DAC0-4505-8BA3-464017361C88}"/>
              </a:ext>
            </a:extLst>
          </p:cNvPr>
          <p:cNvSpPr txBox="1"/>
          <p:nvPr/>
        </p:nvSpPr>
        <p:spPr>
          <a:xfrm>
            <a:off x="6775174" y="3286057"/>
            <a:ext cx="1250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68">
            <a:extLst>
              <a:ext uri="{FF2B5EF4-FFF2-40B4-BE49-F238E27FC236}">
                <a16:creationId xmlns:a16="http://schemas.microsoft.com/office/drawing/2014/main" id="{B1172595-CF6E-4986-A0F6-1B62625D1180}"/>
              </a:ext>
            </a:extLst>
          </p:cNvPr>
          <p:cNvSpPr txBox="1"/>
          <p:nvPr/>
        </p:nvSpPr>
        <p:spPr>
          <a:xfrm>
            <a:off x="8222974" y="3293994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Text Box 68">
            <a:extLst>
              <a:ext uri="{FF2B5EF4-FFF2-40B4-BE49-F238E27FC236}">
                <a16:creationId xmlns:a16="http://schemas.microsoft.com/office/drawing/2014/main" id="{0134B87D-D428-47D6-8CE9-57004A400C28}"/>
              </a:ext>
            </a:extLst>
          </p:cNvPr>
          <p:cNvSpPr txBox="1"/>
          <p:nvPr/>
        </p:nvSpPr>
        <p:spPr>
          <a:xfrm>
            <a:off x="3027087" y="3728969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Text Box 68">
            <a:extLst>
              <a:ext uri="{FF2B5EF4-FFF2-40B4-BE49-F238E27FC236}">
                <a16:creationId xmlns:a16="http://schemas.microsoft.com/office/drawing/2014/main" id="{D966F562-7DA5-48FE-AF6B-220D229F6FD4}"/>
              </a:ext>
            </a:extLst>
          </p:cNvPr>
          <p:cNvSpPr txBox="1"/>
          <p:nvPr/>
        </p:nvSpPr>
        <p:spPr>
          <a:xfrm>
            <a:off x="4397099" y="3722619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Text Box 68">
            <a:extLst>
              <a:ext uri="{FF2B5EF4-FFF2-40B4-BE49-F238E27FC236}">
                <a16:creationId xmlns:a16="http://schemas.microsoft.com/office/drawing/2014/main" id="{805E11C6-35CF-4A47-8DDD-3EF1163B5FB3}"/>
              </a:ext>
            </a:extLst>
          </p:cNvPr>
          <p:cNvSpPr txBox="1"/>
          <p:nvPr/>
        </p:nvSpPr>
        <p:spPr>
          <a:xfrm>
            <a:off x="5946499" y="3714682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Text Box 68">
            <a:extLst>
              <a:ext uri="{FF2B5EF4-FFF2-40B4-BE49-F238E27FC236}">
                <a16:creationId xmlns:a16="http://schemas.microsoft.com/office/drawing/2014/main" id="{64B39C9F-320E-4E1C-B678-82DECC920B98}"/>
              </a:ext>
            </a:extLst>
          </p:cNvPr>
          <p:cNvSpPr txBox="1"/>
          <p:nvPr/>
        </p:nvSpPr>
        <p:spPr>
          <a:xfrm>
            <a:off x="7400649" y="3692457"/>
            <a:ext cx="12493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id="{82FA3E31-38F5-4404-AAF9-A0D651FF1967}"/>
              </a:ext>
            </a:extLst>
          </p:cNvPr>
          <p:cNvSpPr txBox="1"/>
          <p:nvPr/>
        </p:nvSpPr>
        <p:spPr>
          <a:xfrm>
            <a:off x="5405162" y="4592569"/>
            <a:ext cx="12493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18 300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Text Box 68">
            <a:extLst>
              <a:ext uri="{FF2B5EF4-FFF2-40B4-BE49-F238E27FC236}">
                <a16:creationId xmlns:a16="http://schemas.microsoft.com/office/drawing/2014/main" id="{FF43C658-8466-444D-9736-9E20746764EE}"/>
              </a:ext>
            </a:extLst>
          </p:cNvPr>
          <p:cNvSpPr txBox="1"/>
          <p:nvPr/>
        </p:nvSpPr>
        <p:spPr>
          <a:xfrm>
            <a:off x="6927574" y="4592569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18 400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Text Box 68">
            <a:extLst>
              <a:ext uri="{FF2B5EF4-FFF2-40B4-BE49-F238E27FC236}">
                <a16:creationId xmlns:a16="http://schemas.microsoft.com/office/drawing/2014/main" id="{94AB15ED-6F9C-49C6-A41F-CDC0A593911B}"/>
              </a:ext>
            </a:extLst>
          </p:cNvPr>
          <p:cNvSpPr txBox="1"/>
          <p:nvPr/>
        </p:nvSpPr>
        <p:spPr>
          <a:xfrm>
            <a:off x="8451574" y="4605269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18 500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 Box 68">
            <a:extLst>
              <a:ext uri="{FF2B5EF4-FFF2-40B4-BE49-F238E27FC236}">
                <a16:creationId xmlns:a16="http://schemas.microsoft.com/office/drawing/2014/main" id="{5059C17D-FD97-42F4-AD5E-B04F03B544CB}"/>
              </a:ext>
            </a:extLst>
          </p:cNvPr>
          <p:cNvSpPr txBox="1"/>
          <p:nvPr/>
        </p:nvSpPr>
        <p:spPr>
          <a:xfrm>
            <a:off x="2819124" y="50069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Text Box 68">
            <a:extLst>
              <a:ext uri="{FF2B5EF4-FFF2-40B4-BE49-F238E27FC236}">
                <a16:creationId xmlns:a16="http://schemas.microsoft.com/office/drawing/2014/main" id="{CD07CEEA-3552-426D-92EA-44CFCF2012D7}"/>
              </a:ext>
            </a:extLst>
          </p:cNvPr>
          <p:cNvSpPr txBox="1"/>
          <p:nvPr/>
        </p:nvSpPr>
        <p:spPr>
          <a:xfrm>
            <a:off x="5501999" y="5006907"/>
            <a:ext cx="12493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18 800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 Box 68">
            <a:extLst>
              <a:ext uri="{FF2B5EF4-FFF2-40B4-BE49-F238E27FC236}">
                <a16:creationId xmlns:a16="http://schemas.microsoft.com/office/drawing/2014/main" id="{80F7A4B8-FBA1-450E-BEC6-FACFD1D36DDC}"/>
              </a:ext>
            </a:extLst>
          </p:cNvPr>
          <p:cNvSpPr txBox="1"/>
          <p:nvPr/>
        </p:nvSpPr>
        <p:spPr>
          <a:xfrm>
            <a:off x="6927574" y="50069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18 900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Text Box 68">
            <a:extLst>
              <a:ext uri="{FF2B5EF4-FFF2-40B4-BE49-F238E27FC236}">
                <a16:creationId xmlns:a16="http://schemas.microsoft.com/office/drawing/2014/main" id="{31456748-97CC-487F-AA15-D5866A41EBA2}"/>
              </a:ext>
            </a:extLst>
          </p:cNvPr>
          <p:cNvSpPr txBox="1"/>
          <p:nvPr/>
        </p:nvSpPr>
        <p:spPr>
          <a:xfrm>
            <a:off x="8451574" y="50069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 Box 68">
            <a:extLst>
              <a:ext uri="{FF2B5EF4-FFF2-40B4-BE49-F238E27FC236}">
                <a16:creationId xmlns:a16="http://schemas.microsoft.com/office/drawing/2014/main" id="{073F3AD8-CE06-4C18-A625-71A6F833C962}"/>
              </a:ext>
            </a:extLst>
          </p:cNvPr>
          <p:cNvSpPr txBox="1"/>
          <p:nvPr/>
        </p:nvSpPr>
        <p:spPr>
          <a:xfrm>
            <a:off x="4070074" y="5827644"/>
            <a:ext cx="12493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18 237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Text Box 68">
            <a:extLst>
              <a:ext uri="{FF2B5EF4-FFF2-40B4-BE49-F238E27FC236}">
                <a16:creationId xmlns:a16="http://schemas.microsoft.com/office/drawing/2014/main" id="{E05415E4-9589-47F3-B82E-5C671E1BFEEB}"/>
              </a:ext>
            </a:extLst>
          </p:cNvPr>
          <p:cNvSpPr txBox="1"/>
          <p:nvPr/>
        </p:nvSpPr>
        <p:spPr>
          <a:xfrm>
            <a:off x="5554387" y="5845107"/>
            <a:ext cx="12493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18 238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Text Box 68">
            <a:extLst>
              <a:ext uri="{FF2B5EF4-FFF2-40B4-BE49-F238E27FC236}">
                <a16:creationId xmlns:a16="http://schemas.microsoft.com/office/drawing/2014/main" id="{2D5DDBBB-B54F-4EA2-8A72-B7189E9F7FEA}"/>
              </a:ext>
            </a:extLst>
          </p:cNvPr>
          <p:cNvSpPr txBox="1"/>
          <p:nvPr/>
        </p:nvSpPr>
        <p:spPr>
          <a:xfrm>
            <a:off x="7005362" y="58451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18 239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Text Box 68">
            <a:extLst>
              <a:ext uri="{FF2B5EF4-FFF2-40B4-BE49-F238E27FC236}">
                <a16:creationId xmlns:a16="http://schemas.microsoft.com/office/drawing/2014/main" id="{C2C3679E-9A1D-4BEC-AFF3-06E0F847F724}"/>
              </a:ext>
            </a:extLst>
          </p:cNvPr>
          <p:cNvSpPr txBox="1"/>
          <p:nvPr/>
        </p:nvSpPr>
        <p:spPr>
          <a:xfrm>
            <a:off x="8446812" y="58451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18 240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23458B06-E560-41AE-A3A8-F5CFDB7D3E45}"/>
              </a:ext>
            </a:extLst>
          </p:cNvPr>
          <p:cNvSpPr/>
          <p:nvPr/>
        </p:nvSpPr>
        <p:spPr>
          <a:xfrm>
            <a:off x="1826937" y="1566794"/>
            <a:ext cx="19621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Bài 1: Số?</a:t>
            </a:r>
          </a:p>
        </p:txBody>
      </p:sp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83674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62338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73006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1357004" y="3318989"/>
            <a:ext cx="1695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2558742" y="330470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7948304" y="3290414"/>
            <a:ext cx="148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15" name="Rectangle 57"/>
          <p:cNvSpPr>
            <a:spLocks noChangeArrowheads="1"/>
          </p:cNvSpPr>
          <p:nvPr/>
        </p:nvSpPr>
        <p:spPr bwMode="auto">
          <a:xfrm>
            <a:off x="5852804" y="3293589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4782829" y="3293589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3706504" y="3295176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6919604" y="3269776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717621" y="2022336"/>
            <a:ext cx="97536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2:Viết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thích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dưới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mỗi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vạch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0" name="Line 70"/>
          <p:cNvSpPr>
            <a:spLocks noChangeShapeType="1"/>
          </p:cNvSpPr>
          <p:nvPr/>
        </p:nvSpPr>
        <p:spPr bwMode="auto">
          <a:xfrm>
            <a:off x="747404" y="3236438"/>
            <a:ext cx="9515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71"/>
          <p:cNvSpPr>
            <a:spLocks noChangeShapeType="1"/>
          </p:cNvSpPr>
          <p:nvPr/>
        </p:nvSpPr>
        <p:spPr bwMode="auto">
          <a:xfrm>
            <a:off x="42526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72"/>
          <p:cNvSpPr>
            <a:spLocks noChangeShapeType="1"/>
          </p:cNvSpPr>
          <p:nvPr/>
        </p:nvSpPr>
        <p:spPr bwMode="auto">
          <a:xfrm>
            <a:off x="21190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73"/>
          <p:cNvSpPr>
            <a:spLocks noChangeShapeType="1"/>
          </p:cNvSpPr>
          <p:nvPr/>
        </p:nvSpPr>
        <p:spPr bwMode="auto">
          <a:xfrm>
            <a:off x="31858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80"/>
          <p:cNvSpPr>
            <a:spLocks noChangeShapeType="1"/>
          </p:cNvSpPr>
          <p:nvPr/>
        </p:nvSpPr>
        <p:spPr bwMode="auto">
          <a:xfrm>
            <a:off x="5281304" y="315706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29748" y="6742634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35830"/>
              </p:ext>
            </p:extLst>
          </p:nvPr>
        </p:nvGraphicFramePr>
        <p:xfrm>
          <a:off x="2019316" y="1540234"/>
          <a:ext cx="9067800" cy="2601914"/>
        </p:xfrm>
        <a:graphic>
          <a:graphicData uri="http://schemas.openxmlformats.org/drawingml/2006/table">
            <a:tbl>
              <a:tblPr/>
              <a:tblGrid>
                <a:gridCol w="307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43 905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283776" y="1102110"/>
            <a:ext cx="200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2577548" y="21474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12 533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8444948" y="22236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12 535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2577548" y="28332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43 904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8444948" y="28332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43 906</a:t>
            </a: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2577548" y="34428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62 369</a:t>
            </a: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7911548" y="34428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62 371</a:t>
            </a: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2211617" y="4365181"/>
            <a:ext cx="8683197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 tìm số liền trước ta lấy số đã cho trừ đi một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Muốn tìm số liền sau ta lấy số đã cho cộng một đơn vị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424218" y="1674674"/>
            <a:ext cx="117677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Một sân vận động có 7000 chỗ ngồi, đã có 5000 người đến xem bóng đá. Hỏi sân vận động đó còn bao nhiêu chỗ chưa có người ngồi?</a:t>
            </a:r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flipV="1">
            <a:off x="4685542" y="2840413"/>
            <a:ext cx="6482687" cy="1364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346912" y="3429000"/>
            <a:ext cx="374902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C618C-23BA-471E-85FE-A0DF769BE0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1DD4D7-0CC2-460C-A63F-2E985370FE99}"/>
              </a:ext>
            </a:extLst>
          </p:cNvPr>
          <p:cNvSpPr/>
          <p:nvPr/>
        </p:nvSpPr>
        <p:spPr>
          <a:xfrm>
            <a:off x="-54238" y="0"/>
            <a:ext cx="12300476" cy="7017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473609">
              <a:lnSpc>
                <a:spcPct val="135000"/>
              </a:lnSpc>
              <a:defRPr/>
            </a:pPr>
            <a:r>
              <a:rPr lang="en-US" sz="2793" kern="0" dirty="0">
                <a:solidFill>
                  <a:srgbClr val="191919">
                    <a:lumMod val="75000"/>
                  </a:srgbClr>
                </a:solidFill>
                <a:latin typeface="HP001 4 hàng" panose="020B0603050302020204" pitchFamily="34" charset="0"/>
              </a:rPr>
              <a:t>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</a:t>
            </a:r>
            <a:endParaRPr lang="en-US" sz="2793" kern="0" dirty="0">
              <a:solidFill>
                <a:srgbClr val="191919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267165-F2E1-41AE-B503-4A4A062D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211" y="436476"/>
            <a:ext cx="2562414" cy="8289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vi-VN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endParaRPr lang="en-US" altLang="en-US" sz="3192" b="1" dirty="0">
              <a:solidFill>
                <a:srgbClr val="000000"/>
              </a:solidFill>
              <a:latin typeface="HP001 4 hàng" panose="020B06030503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D790D-70DE-4253-A29B-510C00565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079" y="1005004"/>
            <a:ext cx="1794196" cy="8292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giải</a:t>
            </a:r>
            <a:endParaRPr lang="en-US" altLang="en-US" sz="3192" b="1" dirty="0">
              <a:solidFill>
                <a:srgbClr val="000000"/>
              </a:solidFill>
              <a:latin typeface="HP001 4 hàng" panose="020B06030503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56EBC-5D8D-4B66-B0F9-B118880E2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2" y="1571197"/>
            <a:ext cx="12238137" cy="8292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Sân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đó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chỗ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chưa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ngồi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endParaRPr lang="vi-VN" altLang="en-US" sz="3192" b="1" dirty="0">
              <a:solidFill>
                <a:srgbClr val="000000"/>
              </a:solidFill>
              <a:latin typeface="HP001 4 hàng" panose="020B06030503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E85581-C57D-495D-A75A-64362E5A1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525" y="2153237"/>
            <a:ext cx="12238137" cy="8292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it-IT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7 000 – 5 000 = 2 000 (chỗ)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DCD294-CEF7-4307-AC38-024A2644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275" y="2735277"/>
            <a:ext cx="3770337" cy="8292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it-IT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Đáp số: 2000 chỗ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23BCF9-7141-435E-98C3-8D139CF519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B40F26-51DC-457F-99F9-DB9BDBFC79B1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977055-D136-4AE0-81F6-E90DC9E45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Microsoft YaHei</vt:lpstr>
      <vt:lpstr>.VnTime</vt:lpstr>
      <vt:lpstr>Arial</vt:lpstr>
      <vt:lpstr>Cambria</vt:lpstr>
      <vt:lpstr>Fira Sans Thin</vt:lpstr>
      <vt:lpstr>HP001 4 hàng</vt:lpstr>
      <vt:lpstr>Tahoma</vt:lpstr>
      <vt:lpstr>Times New Roman</vt:lpstr>
      <vt:lpstr>Verdana</vt:lpstr>
      <vt:lpstr>Wingdings</vt:lpstr>
      <vt:lpstr>幼圆</vt:lpstr>
      <vt:lpstr>Back to School 16x9</vt:lpstr>
      <vt:lpstr>Default Design</vt:lpstr>
      <vt:lpstr>1_Default Design</vt:lpstr>
      <vt:lpstr>CHÀO MỪNG CÁC EM ĐẾN VỚI TIẾT TOÁN!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2013-07-30T15:42:55Z</dcterms:created>
  <dcterms:modified xsi:type="dcterms:W3CDTF">2022-03-19T00:21:45Z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