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9" r:id="rId5"/>
    <p:sldId id="266" r:id="rId6"/>
    <p:sldId id="267"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5FB1C9-BE87-44A0-A2ED-4070AAEC08AA}"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69003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5FB1C9-BE87-44A0-A2ED-4070AAEC08AA}"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4712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5FB1C9-BE87-44A0-A2ED-4070AAEC08AA}"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163542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5FB1C9-BE87-44A0-A2ED-4070AAEC08AA}"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91420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5FB1C9-BE87-44A0-A2ED-4070AAEC08AA}"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06332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5FB1C9-BE87-44A0-A2ED-4070AAEC08AA}"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86926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5FB1C9-BE87-44A0-A2ED-4070AAEC08AA}" type="datetimeFigureOut">
              <a:rPr lang="en-US" smtClean="0"/>
              <a:t>5/3/2022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54722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5FB1C9-BE87-44A0-A2ED-4070AAEC08AA}" type="datetimeFigureOut">
              <a:rPr lang="en-US" smtClean="0"/>
              <a:t>5/3/2022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41046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FB1C9-BE87-44A0-A2ED-4070AAEC08AA}" type="datetimeFigureOut">
              <a:rPr lang="en-US" smtClean="0"/>
              <a:t>5/3/2022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59491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5FB1C9-BE87-44A0-A2ED-4070AAEC08AA}"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32555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5FB1C9-BE87-44A0-A2ED-4070AAEC08AA}"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94095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FB1C9-BE87-44A0-A2ED-4070AAEC08AA}" type="datetimeFigureOut">
              <a:rPr lang="en-US" smtClean="0"/>
              <a:t>5/3/2022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FA696-8ACD-445F-8324-8777BC946253}" type="slidenum">
              <a:rPr lang="en-US" smtClean="0"/>
              <a:t>‹#›</a:t>
            </a:fld>
            <a:endParaRPr lang="en-US"/>
          </a:p>
        </p:txBody>
      </p:sp>
    </p:spTree>
    <p:extLst>
      <p:ext uri="{BB962C8B-B14F-4D97-AF65-F5344CB8AC3E}">
        <p14:creationId xmlns:p14="http://schemas.microsoft.com/office/powerpoint/2010/main" val="5321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1031"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3"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31"/>
          <p:cNvGrpSpPr>
            <a:grpSpLocks/>
          </p:cNvGrpSpPr>
          <p:nvPr/>
        </p:nvGrpSpPr>
        <p:grpSpPr bwMode="auto">
          <a:xfrm>
            <a:off x="0" y="-38100"/>
            <a:ext cx="9164638" cy="6916738"/>
            <a:chOff x="0" y="-24"/>
            <a:chExt cx="5773" cy="4357"/>
          </a:xfrm>
        </p:grpSpPr>
        <p:pic>
          <p:nvPicPr>
            <p:cNvPr id="2064"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buFont typeface="Arial" pitchFamily="34" charset="0"/>
              <a:buChar char="•"/>
              <a:defRPr/>
            </a:pPr>
            <a:endParaRPr lang="en-US" dirty="0"/>
          </a:p>
        </p:txBody>
      </p:sp>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2" name="TextBox 29"/>
          <p:cNvSpPr txBox="1">
            <a:spLocks noChangeArrowheads="1"/>
          </p:cNvSpPr>
          <p:nvPr/>
        </p:nvSpPr>
        <p:spPr bwMode="auto">
          <a:xfrm>
            <a:off x="1524000" y="7620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000066"/>
                </a:solidFill>
                <a:latin typeface="Times New Roman" pitchFamily="18" charset="0"/>
                <a:cs typeface="Times New Roman" pitchFamily="18" charset="0"/>
              </a:rPr>
              <a:t>TRƯỜNG TIỂU </a:t>
            </a:r>
            <a:r>
              <a:rPr lang="en-US" sz="2400" b="1">
                <a:solidFill>
                  <a:srgbClr val="000066"/>
                </a:solidFill>
                <a:latin typeface="Times New Roman" pitchFamily="18" charset="0"/>
                <a:cs typeface="Times New Roman" pitchFamily="18" charset="0"/>
              </a:rPr>
              <a:t>HỌC GIANG BIÊN</a:t>
            </a:r>
            <a:endParaRPr lang="en-US" sz="2400" b="1" dirty="0">
              <a:solidFill>
                <a:srgbClr val="000066"/>
              </a:solidFill>
              <a:latin typeface="Times New Roman" pitchFamily="18" charset="0"/>
              <a:cs typeface="Times New Roman" pitchFamily="18" charset="0"/>
            </a:endParaRPr>
          </a:p>
        </p:txBody>
      </p:sp>
      <p:sp>
        <p:nvSpPr>
          <p:cNvPr id="2063" name="Text Box 31"/>
          <p:cNvSpPr txBox="1">
            <a:spLocks noChangeArrowheads="1"/>
          </p:cNvSpPr>
          <p:nvPr/>
        </p:nvSpPr>
        <p:spPr bwMode="auto">
          <a:xfrm>
            <a:off x="2643188" y="3505200"/>
            <a:ext cx="40363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a:solidFill>
                  <a:srgbClr val="FF0000"/>
                </a:solidFill>
                <a:latin typeface="Times New Roman" pitchFamily="18" charset="0"/>
                <a:cs typeface="Times New Roman" pitchFamily="18" charset="0"/>
              </a:rPr>
              <a:t>MÔN: CHÍNH TẢ 3</a:t>
            </a:r>
          </a:p>
        </p:txBody>
      </p:sp>
    </p:spTree>
    <p:extLst>
      <p:ext uri="{BB962C8B-B14F-4D97-AF65-F5344CB8AC3E}">
        <p14:creationId xmlns:p14="http://schemas.microsoft.com/office/powerpoint/2010/main" val="191105347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763000" cy="1569660"/>
          </a:xfrm>
          <a:prstGeom prst="rect">
            <a:avLst/>
          </a:prstGeom>
          <a:noFill/>
        </p:spPr>
        <p:txBody>
          <a:bodyPr wrap="square" rtlCol="0">
            <a:spAutoFit/>
          </a:bodyPr>
          <a:lstStyle/>
          <a:p>
            <a:pPr algn="ctr"/>
            <a:endParaRPr lang="en-US" sz="3200" b="1" dirty="0">
              <a:latin typeface="Times New Roman" pitchFamily="18" charset="0"/>
              <a:cs typeface="Times New Roman" pitchFamily="18" charset="0"/>
            </a:endParaRPr>
          </a:p>
          <a:p>
            <a:pPr algn="ctr"/>
            <a:r>
              <a:rPr lang="en-US" sz="3200" b="1" u="sng">
                <a:solidFill>
                  <a:srgbClr val="FF0000"/>
                </a:solidFill>
                <a:latin typeface="Times New Roman" pitchFamily="18" charset="0"/>
                <a:cs typeface="Times New Roman" pitchFamily="18" charset="0"/>
              </a:rPr>
              <a:t>Kiểm tra bài cũ</a:t>
            </a:r>
            <a:r>
              <a:rPr lang="en-US" sz="3200" b="1">
                <a:solidFill>
                  <a:srgbClr val="FF0000"/>
                </a:solidFill>
                <a:latin typeface="Times New Roman" pitchFamily="18" charset="0"/>
                <a:cs typeface="Times New Roman" pitchFamily="18" charset="0"/>
              </a:rPr>
              <a:t>:</a:t>
            </a:r>
            <a:endParaRPr lang="en-US" sz="3200" b="1">
              <a:latin typeface="Times New Roman" pitchFamily="18" charset="0"/>
              <a:cs typeface="Times New Roman" pitchFamily="18" charset="0"/>
            </a:endParaRPr>
          </a:p>
          <a:p>
            <a:pPr algn="ctr"/>
            <a:endParaRPr lang="en-US" sz="3200" b="1" dirty="0">
              <a:latin typeface="Times New Roman" pitchFamily="18" charset="0"/>
              <a:cs typeface="Times New Roman" pitchFamily="18" charset="0"/>
            </a:endParaRPr>
          </a:p>
        </p:txBody>
      </p:sp>
      <p:sp>
        <p:nvSpPr>
          <p:cNvPr id="3" name="TextBox 2"/>
          <p:cNvSpPr txBox="1"/>
          <p:nvPr/>
        </p:nvSpPr>
        <p:spPr>
          <a:xfrm>
            <a:off x="1676400" y="2209800"/>
            <a:ext cx="2133600" cy="523220"/>
          </a:xfrm>
          <a:prstGeom prst="rect">
            <a:avLst/>
          </a:prstGeom>
          <a:noFill/>
        </p:spPr>
        <p:txBody>
          <a:bodyPr wrap="square" rtlCol="0">
            <a:spAutoFit/>
          </a:bodyPr>
          <a:lstStyle/>
          <a:p>
            <a:r>
              <a:rPr lang="en-US" sz="2800" b="1">
                <a:latin typeface="Times New Roman" pitchFamily="18" charset="0"/>
                <a:cs typeface="Times New Roman" pitchFamily="18" charset="0"/>
              </a:rPr>
              <a:t>báo chí</a:t>
            </a:r>
          </a:p>
        </p:txBody>
      </p:sp>
      <p:sp>
        <p:nvSpPr>
          <p:cNvPr id="4" name="TextBox 3"/>
          <p:cNvSpPr txBox="1"/>
          <p:nvPr/>
        </p:nvSpPr>
        <p:spPr>
          <a:xfrm>
            <a:off x="3962400" y="2209800"/>
            <a:ext cx="2514600" cy="523220"/>
          </a:xfrm>
          <a:prstGeom prst="rect">
            <a:avLst/>
          </a:prstGeom>
          <a:noFill/>
        </p:spPr>
        <p:txBody>
          <a:bodyPr wrap="square" rtlCol="0">
            <a:spAutoFit/>
          </a:bodyPr>
          <a:lstStyle/>
          <a:p>
            <a:r>
              <a:rPr lang="en-US" sz="2800" b="1">
                <a:latin typeface="Times New Roman" pitchFamily="18" charset="0"/>
                <a:cs typeface="Times New Roman" pitchFamily="18" charset="0"/>
              </a:rPr>
              <a:t>trung thực</a:t>
            </a:r>
            <a:endParaRPr lang="en-US" sz="2800"/>
          </a:p>
        </p:txBody>
      </p:sp>
      <p:sp>
        <p:nvSpPr>
          <p:cNvPr id="6" name="TextBox 5"/>
          <p:cNvSpPr txBox="1"/>
          <p:nvPr/>
        </p:nvSpPr>
        <p:spPr>
          <a:xfrm>
            <a:off x="1600200" y="3124200"/>
            <a:ext cx="2362201" cy="523220"/>
          </a:xfrm>
          <a:prstGeom prst="rect">
            <a:avLst/>
          </a:prstGeom>
          <a:noFill/>
        </p:spPr>
        <p:txBody>
          <a:bodyPr wrap="square" rtlCol="0">
            <a:spAutoFit/>
          </a:bodyPr>
          <a:lstStyle/>
          <a:p>
            <a:r>
              <a:rPr lang="en-US" sz="2800" b="1">
                <a:latin typeface="Times New Roman" pitchFamily="18" charset="0"/>
                <a:cs typeface="Times New Roman" pitchFamily="18" charset="0"/>
              </a:rPr>
              <a:t>trông chờ</a:t>
            </a:r>
          </a:p>
        </p:txBody>
      </p:sp>
      <p:sp>
        <p:nvSpPr>
          <p:cNvPr id="2" name="TextBox 1"/>
          <p:cNvSpPr txBox="1"/>
          <p:nvPr/>
        </p:nvSpPr>
        <p:spPr>
          <a:xfrm>
            <a:off x="3962400" y="3200400"/>
            <a:ext cx="1866900" cy="523220"/>
          </a:xfrm>
          <a:prstGeom prst="rect">
            <a:avLst/>
          </a:prstGeom>
          <a:noFill/>
        </p:spPr>
        <p:txBody>
          <a:bodyPr wrap="square" rtlCol="0">
            <a:spAutoFit/>
          </a:bodyPr>
          <a:lstStyle/>
          <a:p>
            <a:r>
              <a:rPr lang="en-US" sz="2800" b="1">
                <a:latin typeface="Times New Roman" pitchFamily="18" charset="0"/>
                <a:cs typeface="Times New Roman" pitchFamily="18" charset="0"/>
              </a:rPr>
              <a:t>trúng </a:t>
            </a:r>
            <a:r>
              <a:rPr lang="vi-VN" sz="2800" b="1">
                <a:latin typeface="Times New Roman" pitchFamily="18" charset="0"/>
                <a:cs typeface="Times New Roman" pitchFamily="18" charset="0"/>
              </a:rPr>
              <a:t>đích</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422500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90600"/>
            <a:ext cx="8686800" cy="312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latin typeface="Times New Roman" pitchFamily="18" charset="0"/>
                <a:cs typeface="Times New Roman" pitchFamily="18" charset="0"/>
              </a:rPr>
              <a:t>   - Tuy nhiên, tôi với bà, chúng ta đang sống chung trong một ngôi nhà: trái đất. Trái đất đích thực là ngôi nhà của chúng ta. Những đứa con trong nhà phải thương yêu và có bổn phận giúp đỡ lẫn nhau. Tôi không thể rời khỏi Nha Trang này để sống ở nơi nào khác. Chỉ có ở đây, tâm hồn tôi mới được rộng mở, bình yên.</a:t>
            </a:r>
          </a:p>
        </p:txBody>
      </p:sp>
      <p:sp>
        <p:nvSpPr>
          <p:cNvPr id="2" name="TextBox 1"/>
          <p:cNvSpPr txBox="1"/>
          <p:nvPr/>
        </p:nvSpPr>
        <p:spPr>
          <a:xfrm>
            <a:off x="2286000" y="304800"/>
            <a:ext cx="4343400" cy="584775"/>
          </a:xfrm>
          <a:prstGeom prst="rect">
            <a:avLst/>
          </a:prstGeom>
          <a:noFill/>
        </p:spPr>
        <p:txBody>
          <a:bodyPr wrap="square" rtlCol="0">
            <a:spAutoFit/>
          </a:bodyPr>
          <a:lstStyle/>
          <a:p>
            <a:r>
              <a:rPr lang="en-US" sz="3200">
                <a:latin typeface="Times New Roman" pitchFamily="18" charset="0"/>
                <a:cs typeface="Times New Roman" pitchFamily="18" charset="0"/>
              </a:rPr>
              <a:t>Bác sĩ Y - éc - xanh</a:t>
            </a:r>
          </a:p>
        </p:txBody>
      </p:sp>
    </p:spTree>
    <p:extLst>
      <p:ext uri="{BB962C8B-B14F-4D97-AF65-F5344CB8AC3E}">
        <p14:creationId xmlns:p14="http://schemas.microsoft.com/office/powerpoint/2010/main" val="427958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33735"/>
            <a:ext cx="8305800" cy="461665"/>
          </a:xfrm>
          <a:prstGeom prst="rect">
            <a:avLst/>
          </a:prstGeom>
          <a:noFill/>
        </p:spPr>
        <p:txBody>
          <a:bodyPr wrap="square" rtlCol="0">
            <a:spAutoFit/>
          </a:bodyPr>
          <a:lstStyle/>
          <a:p>
            <a:pPr lvl="0"/>
            <a:r>
              <a:rPr lang="en-US" sz="2400">
                <a:latin typeface="Times New Roman" pitchFamily="18" charset="0"/>
                <a:cs typeface="Times New Roman" pitchFamily="18" charset="0"/>
              </a:rPr>
              <a:t>Vì sao bác sĩ Y-éc-xanh là người Pháp nhưng lại ở Nha Trang ?</a:t>
            </a:r>
          </a:p>
        </p:txBody>
      </p:sp>
      <p:sp>
        <p:nvSpPr>
          <p:cNvPr id="3" name="TextBox 2"/>
          <p:cNvSpPr txBox="1"/>
          <p:nvPr/>
        </p:nvSpPr>
        <p:spPr>
          <a:xfrm>
            <a:off x="609600" y="1466671"/>
            <a:ext cx="8001000" cy="1200329"/>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Vì ông coi trái </a:t>
            </a:r>
            <a:r>
              <a:rPr lang="vi-VN" sz="2400">
                <a:solidFill>
                  <a:srgbClr val="FF0000"/>
                </a:solidFill>
                <a:latin typeface="Times New Roman" pitchFamily="18" charset="0"/>
                <a:cs typeface="Times New Roman" pitchFamily="18" charset="0"/>
              </a:rPr>
              <a:t>đất</a:t>
            </a:r>
            <a:r>
              <a:rPr lang="en-US" sz="2400">
                <a:solidFill>
                  <a:srgbClr val="FF0000"/>
                </a:solidFill>
                <a:latin typeface="Times New Roman" pitchFamily="18" charset="0"/>
                <a:cs typeface="Times New Roman" pitchFamily="18" charset="0"/>
              </a:rPr>
              <a:t> này là ngôi nhà chung. Những </a:t>
            </a:r>
            <a:r>
              <a:rPr lang="vi-VN" sz="2400">
                <a:solidFill>
                  <a:srgbClr val="FF0000"/>
                </a:solidFill>
                <a:latin typeface="Times New Roman" pitchFamily="18" charset="0"/>
                <a:cs typeface="Times New Roman" pitchFamily="18" charset="0"/>
              </a:rPr>
              <a:t>đư</a:t>
            </a:r>
            <a:r>
              <a:rPr lang="en-US" sz="2400">
                <a:solidFill>
                  <a:srgbClr val="FF0000"/>
                </a:solidFill>
                <a:latin typeface="Times New Roman" pitchFamily="18" charset="0"/>
                <a:cs typeface="Times New Roman" pitchFamily="18" charset="0"/>
              </a:rPr>
              <a:t>a con trong nhà phải biết th</a:t>
            </a:r>
            <a:r>
              <a:rPr lang="vi-VN" sz="2400">
                <a:solidFill>
                  <a:srgbClr val="FF0000"/>
                </a:solidFill>
                <a:latin typeface="Times New Roman" pitchFamily="18" charset="0"/>
                <a:cs typeface="Times New Roman" pitchFamily="18" charset="0"/>
              </a:rPr>
              <a:t>ươn</a:t>
            </a:r>
            <a:r>
              <a:rPr lang="en-US" sz="2400">
                <a:solidFill>
                  <a:srgbClr val="FF0000"/>
                </a:solidFill>
                <a:latin typeface="Times New Roman" pitchFamily="18" charset="0"/>
                <a:cs typeface="Times New Roman" pitchFamily="18" charset="0"/>
              </a:rPr>
              <a:t>g yêu, giúp </a:t>
            </a:r>
            <a:r>
              <a:rPr lang="vi-VN" sz="2400">
                <a:solidFill>
                  <a:srgbClr val="FF0000"/>
                </a:solidFill>
                <a:latin typeface="Times New Roman" pitchFamily="18" charset="0"/>
                <a:cs typeface="Times New Roman" pitchFamily="18" charset="0"/>
              </a:rPr>
              <a:t>đỡ</a:t>
            </a:r>
            <a:r>
              <a:rPr lang="en-US" sz="2400">
                <a:solidFill>
                  <a:srgbClr val="FF0000"/>
                </a:solidFill>
                <a:latin typeface="Times New Roman" pitchFamily="18" charset="0"/>
                <a:cs typeface="Times New Roman" pitchFamily="18" charset="0"/>
              </a:rPr>
              <a:t> lần nhau. Ông quyết </a:t>
            </a:r>
            <a:r>
              <a:rPr lang="vi-VN" sz="2400">
                <a:solidFill>
                  <a:srgbClr val="FF0000"/>
                </a:solidFill>
                <a:latin typeface="Times New Roman" pitchFamily="18" charset="0"/>
                <a:cs typeface="Times New Roman" pitchFamily="18" charset="0"/>
              </a:rPr>
              <a:t>định</a:t>
            </a:r>
            <a:r>
              <a:rPr lang="en-US" sz="2400">
                <a:solidFill>
                  <a:srgbClr val="FF0000"/>
                </a:solidFill>
                <a:latin typeface="Times New Roman" pitchFamily="18" charset="0"/>
                <a:cs typeface="Times New Roman" pitchFamily="18" charset="0"/>
              </a:rPr>
              <a:t> ở lại Nha Trang </a:t>
            </a:r>
            <a:r>
              <a:rPr lang="vi-VN" sz="2400">
                <a:solidFill>
                  <a:srgbClr val="FF0000"/>
                </a:solidFill>
                <a:latin typeface="Times New Roman" pitchFamily="18" charset="0"/>
                <a:cs typeface="Times New Roman" pitchFamily="18" charset="0"/>
              </a:rPr>
              <a:t>để</a:t>
            </a:r>
            <a:r>
              <a:rPr lang="en-US" sz="2400">
                <a:solidFill>
                  <a:srgbClr val="FF0000"/>
                </a:solidFill>
                <a:latin typeface="Times New Roman" pitchFamily="18" charset="0"/>
                <a:cs typeface="Times New Roman" pitchFamily="18" charset="0"/>
              </a:rPr>
              <a:t> nghiên cứu những bệnh nhiệt </a:t>
            </a:r>
            <a:r>
              <a:rPr lang="vi-VN" sz="2400">
                <a:solidFill>
                  <a:srgbClr val="FF0000"/>
                </a:solidFill>
                <a:latin typeface="Times New Roman" pitchFamily="18" charset="0"/>
                <a:cs typeface="Times New Roman" pitchFamily="18" charset="0"/>
              </a:rPr>
              <a:t>đới</a:t>
            </a:r>
            <a:r>
              <a:rPr lang="en-US" sz="2400">
                <a:solidFill>
                  <a:srgbClr val="FF0000"/>
                </a:solidFill>
                <a:latin typeface="Times New Roman" pitchFamily="18" charset="0"/>
                <a:cs typeface="Times New Roman" pitchFamily="18" charset="0"/>
              </a:rPr>
              <a:t>.</a:t>
            </a:r>
          </a:p>
        </p:txBody>
      </p:sp>
      <p:sp>
        <p:nvSpPr>
          <p:cNvPr id="4" name="TextBox 3"/>
          <p:cNvSpPr txBox="1"/>
          <p:nvPr/>
        </p:nvSpPr>
        <p:spPr>
          <a:xfrm>
            <a:off x="685800" y="2814935"/>
            <a:ext cx="6934200" cy="461665"/>
          </a:xfrm>
          <a:prstGeom prst="rect">
            <a:avLst/>
          </a:prstGeom>
          <a:noFill/>
        </p:spPr>
        <p:txBody>
          <a:bodyPr wrap="square" rtlCol="0">
            <a:spAutoFit/>
          </a:bodyPr>
          <a:lstStyle/>
          <a:p>
            <a:r>
              <a:rPr lang="en-US" sz="2400">
                <a:latin typeface="Times New Roman" pitchFamily="18" charset="0"/>
                <a:cs typeface="Times New Roman" pitchFamily="18" charset="0"/>
              </a:rPr>
              <a:t>Bài chính tả có mấy câu?</a:t>
            </a:r>
          </a:p>
        </p:txBody>
      </p:sp>
      <p:sp>
        <p:nvSpPr>
          <p:cNvPr id="5" name="TextBox 4"/>
          <p:cNvSpPr txBox="1"/>
          <p:nvPr/>
        </p:nvSpPr>
        <p:spPr>
          <a:xfrm>
            <a:off x="685800" y="3352800"/>
            <a:ext cx="6858000" cy="461665"/>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Bài chính tả có 5 câu.</a:t>
            </a:r>
          </a:p>
        </p:txBody>
      </p:sp>
      <p:sp>
        <p:nvSpPr>
          <p:cNvPr id="6" name="TextBox 5"/>
          <p:cNvSpPr txBox="1"/>
          <p:nvPr/>
        </p:nvSpPr>
        <p:spPr>
          <a:xfrm>
            <a:off x="685800" y="3810000"/>
            <a:ext cx="7467600" cy="461665"/>
          </a:xfrm>
          <a:prstGeom prst="rect">
            <a:avLst/>
          </a:prstGeom>
          <a:noFill/>
        </p:spPr>
        <p:txBody>
          <a:bodyPr wrap="square" rtlCol="0">
            <a:spAutoFit/>
          </a:bodyPr>
          <a:lstStyle/>
          <a:p>
            <a:r>
              <a:rPr lang="en-US" sz="2400">
                <a:latin typeface="Times New Roman" pitchFamily="18" charset="0"/>
                <a:cs typeface="Times New Roman" pitchFamily="18" charset="0"/>
              </a:rPr>
              <a:t>Những chữ nào trong bài chính tả </a:t>
            </a:r>
            <a:r>
              <a:rPr lang="vi-VN" sz="2400">
                <a:latin typeface="Times New Roman" pitchFamily="18" charset="0"/>
                <a:cs typeface="Times New Roman" pitchFamily="18" charset="0"/>
              </a:rPr>
              <a:t>được</a:t>
            </a:r>
            <a:r>
              <a:rPr lang="en-US" sz="2400">
                <a:latin typeface="Times New Roman" pitchFamily="18" charset="0"/>
                <a:cs typeface="Times New Roman" pitchFamily="18" charset="0"/>
              </a:rPr>
              <a:t> viết hoa? Vì sao?</a:t>
            </a:r>
          </a:p>
        </p:txBody>
      </p:sp>
      <p:sp>
        <p:nvSpPr>
          <p:cNvPr id="7" name="TextBox 6"/>
          <p:cNvSpPr txBox="1"/>
          <p:nvPr/>
        </p:nvSpPr>
        <p:spPr>
          <a:xfrm>
            <a:off x="762000" y="4343400"/>
            <a:ext cx="7696200" cy="830997"/>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Tuy, Trái, Những, Tôi, Nha Trang, Chỉ. Vì </a:t>
            </a:r>
            <a:r>
              <a:rPr lang="vi-VN" sz="2400">
                <a:solidFill>
                  <a:srgbClr val="FF0000"/>
                </a:solidFill>
                <a:latin typeface="Times New Roman" pitchFamily="18" charset="0"/>
                <a:cs typeface="Times New Roman" pitchFamily="18" charset="0"/>
              </a:rPr>
              <a:t>đó</a:t>
            </a:r>
            <a:r>
              <a:rPr lang="en-US" sz="2400">
                <a:solidFill>
                  <a:srgbClr val="FF0000"/>
                </a:solidFill>
                <a:latin typeface="Times New Roman" pitchFamily="18" charset="0"/>
                <a:cs typeface="Times New Roman" pitchFamily="18" charset="0"/>
              </a:rPr>
              <a:t> là những chữ </a:t>
            </a:r>
            <a:r>
              <a:rPr lang="vi-VN" sz="2400">
                <a:solidFill>
                  <a:srgbClr val="FF0000"/>
                </a:solidFill>
                <a:latin typeface="Times New Roman" pitchFamily="18" charset="0"/>
                <a:cs typeface="Times New Roman" pitchFamily="18" charset="0"/>
              </a:rPr>
              <a:t>đầu</a:t>
            </a:r>
            <a:r>
              <a:rPr lang="en-US" sz="2400">
                <a:solidFill>
                  <a:srgbClr val="FF0000"/>
                </a:solidFill>
                <a:latin typeface="Times New Roman" pitchFamily="18" charset="0"/>
                <a:cs typeface="Times New Roman" pitchFamily="18" charset="0"/>
              </a:rPr>
              <a:t> câu và tên riêng.</a:t>
            </a:r>
          </a:p>
        </p:txBody>
      </p:sp>
    </p:spTree>
    <p:extLst>
      <p:ext uri="{BB962C8B-B14F-4D97-AF65-F5344CB8AC3E}">
        <p14:creationId xmlns:p14="http://schemas.microsoft.com/office/powerpoint/2010/main" val="125413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52400"/>
            <a:ext cx="8763000" cy="4131900"/>
          </a:xfrm>
          <a:prstGeom prst="rect">
            <a:avLst/>
          </a:prstGeom>
          <a:noFill/>
        </p:spPr>
        <p:txBody>
          <a:bodyPr wrap="square" rtlCol="0">
            <a:spAutoFit/>
          </a:bodyPr>
          <a:lstStyle/>
          <a:p>
            <a:pPr algn="ctr"/>
            <a:endParaRPr lang="en-US" sz="1050" b="1" dirty="0">
              <a:solidFill>
                <a:srgbClr val="FF0000"/>
              </a:solidFill>
              <a:latin typeface="Times New Roman" pitchFamily="18" charset="0"/>
              <a:cs typeface="Times New Roman" pitchFamily="18" charset="0"/>
            </a:endParaRPr>
          </a:p>
          <a:p>
            <a:r>
              <a:rPr lang="en-US" sz="3200" b="1" u="sng" dirty="0">
                <a:latin typeface="Times New Roman" pitchFamily="18" charset="0"/>
                <a:cs typeface="Times New Roman" pitchFamily="18" charset="0"/>
              </a:rPr>
              <a:t>3. Hướng dẫn làm bài tập chính tả:</a:t>
            </a:r>
          </a:p>
          <a:p>
            <a:endParaRPr lang="en-US" sz="3200" b="1" u="sng" dirty="0">
              <a:latin typeface="Times New Roman" pitchFamily="18" charset="0"/>
              <a:cs typeface="Times New Roman" pitchFamily="18" charset="0"/>
            </a:endParaRPr>
          </a:p>
          <a:p>
            <a:r>
              <a:rPr lang="en-US" sz="2800" b="1" u="sng" dirty="0">
                <a:latin typeface="Times New Roman" pitchFamily="18" charset="0"/>
                <a:cs typeface="Times New Roman" pitchFamily="18" charset="0"/>
              </a:rPr>
              <a:t>Bài tập 2</a:t>
            </a:r>
            <a:r>
              <a:rPr lang="en-US" sz="2800" b="1" dirty="0">
                <a:latin typeface="Times New Roman" pitchFamily="18" charset="0"/>
                <a:cs typeface="Times New Roman" pitchFamily="18" charset="0"/>
              </a:rPr>
              <a:t>:a) Điền vào chỗ trống </a:t>
            </a:r>
            <a:r>
              <a:rPr lang="en-US" sz="2800" b="1">
                <a:latin typeface="Times New Roman" pitchFamily="18" charset="0"/>
                <a:cs typeface="Times New Roman" pitchFamily="18" charset="0"/>
              </a:rPr>
              <a:t>r, d </a:t>
            </a:r>
            <a:r>
              <a:rPr lang="en-US" sz="2800" b="1" dirty="0">
                <a:latin typeface="Times New Roman" pitchFamily="18" charset="0"/>
                <a:cs typeface="Times New Roman" pitchFamily="18" charset="0"/>
              </a:rPr>
              <a:t>hay gi?Giải câu đố.</a:t>
            </a:r>
          </a:p>
          <a:p>
            <a:pPr indent="465138" algn="ctr"/>
            <a:r>
              <a:rPr lang="en-US" sz="2800" dirty="0">
                <a:latin typeface="Times New Roman" pitchFamily="18" charset="0"/>
                <a:cs typeface="Times New Roman" pitchFamily="18" charset="0"/>
              </a:rPr>
              <a:t>         ...áng hình không thấy, chỉ nghe</a:t>
            </a:r>
          </a:p>
          <a:p>
            <a:pPr indent="465138" algn="ctr"/>
            <a:r>
              <a:rPr lang="en-US" sz="2800" dirty="0">
                <a:latin typeface="Times New Roman" pitchFamily="18" charset="0"/>
                <a:cs typeface="Times New Roman" pitchFamily="18" charset="0"/>
              </a:rPr>
              <a:t>Chỉ nghe xào xạc vo ve trên cành</a:t>
            </a:r>
          </a:p>
          <a:p>
            <a:pPr indent="465138" algn="ctr"/>
            <a:r>
              <a:rPr lang="en-US" sz="2800" dirty="0">
                <a:latin typeface="Times New Roman" pitchFamily="18" charset="0"/>
                <a:cs typeface="Times New Roman" pitchFamily="18" charset="0"/>
              </a:rPr>
              <a:t>Vừa ào ào giữa ...ừng xanh</a:t>
            </a:r>
          </a:p>
          <a:p>
            <a:pPr indent="465138" algn="ctr"/>
            <a:r>
              <a:rPr lang="en-US" sz="2800" dirty="0">
                <a:latin typeface="Times New Roman" pitchFamily="18" charset="0"/>
                <a:cs typeface="Times New Roman" pitchFamily="18" charset="0"/>
              </a:rPr>
              <a:t>     Đã về bên cửa ...ung mành leng keng</a:t>
            </a:r>
          </a:p>
          <a:p>
            <a:pPr indent="465138" algn="ctr"/>
            <a:r>
              <a:rPr lang="en-US" sz="2400" dirty="0">
                <a:latin typeface="Times New Roman" pitchFamily="18" charset="0"/>
                <a:cs typeface="Times New Roman" pitchFamily="18" charset="0"/>
              </a:rPr>
              <a:t>                                                                (Là gì ?)</a:t>
            </a:r>
          </a:p>
          <a:p>
            <a:pPr indent="465138" algn="ctr"/>
            <a:r>
              <a:rPr lang="en-US" sz="2400" dirty="0">
                <a:latin typeface="Times New Roman" pitchFamily="18" charset="0"/>
                <a:cs typeface="Times New Roman" pitchFamily="18" charset="0"/>
              </a:rPr>
              <a:t>                                                             Trần Liên Nguyễn</a:t>
            </a:r>
          </a:p>
        </p:txBody>
      </p:sp>
      <p:sp>
        <p:nvSpPr>
          <p:cNvPr id="2" name="TextBox 1"/>
          <p:cNvSpPr txBox="1"/>
          <p:nvPr/>
        </p:nvSpPr>
        <p:spPr>
          <a:xfrm>
            <a:off x="2667000" y="1676400"/>
            <a:ext cx="457200" cy="523220"/>
          </a:xfrm>
          <a:prstGeom prst="rect">
            <a:avLst/>
          </a:prstGeom>
          <a:noFill/>
        </p:spPr>
        <p:txBody>
          <a:bodyPr wrap="square" rtlCol="0">
            <a:spAutoFit/>
          </a:bodyPr>
          <a:lstStyle/>
          <a:p>
            <a:r>
              <a:rPr lang="en-US" sz="2800">
                <a:solidFill>
                  <a:srgbClr val="FF0000"/>
                </a:solidFill>
                <a:latin typeface="Times New Roman" pitchFamily="18" charset="0"/>
                <a:cs typeface="Times New Roman" pitchFamily="18" charset="0"/>
              </a:rPr>
              <a:t>D</a:t>
            </a:r>
          </a:p>
        </p:txBody>
      </p:sp>
      <p:sp>
        <p:nvSpPr>
          <p:cNvPr id="3" name="TextBox 2"/>
          <p:cNvSpPr txBox="1"/>
          <p:nvPr/>
        </p:nvSpPr>
        <p:spPr>
          <a:xfrm>
            <a:off x="4953000" y="2524780"/>
            <a:ext cx="533400" cy="523220"/>
          </a:xfrm>
          <a:prstGeom prst="rect">
            <a:avLst/>
          </a:prstGeom>
          <a:noFill/>
        </p:spPr>
        <p:txBody>
          <a:bodyPr wrap="square" rtlCol="0">
            <a:spAutoFit/>
          </a:bodyPr>
          <a:lstStyle/>
          <a:p>
            <a:r>
              <a:rPr lang="en-US" sz="2800">
                <a:solidFill>
                  <a:srgbClr val="FF0000"/>
                </a:solidFill>
                <a:latin typeface="Times New Roman" pitchFamily="18" charset="0"/>
                <a:cs typeface="Times New Roman" pitchFamily="18" charset="0"/>
              </a:rPr>
              <a:t>r</a:t>
            </a:r>
          </a:p>
        </p:txBody>
      </p:sp>
      <p:sp>
        <p:nvSpPr>
          <p:cNvPr id="4" name="TextBox 3"/>
          <p:cNvSpPr txBox="1"/>
          <p:nvPr/>
        </p:nvSpPr>
        <p:spPr>
          <a:xfrm>
            <a:off x="4343400" y="2971800"/>
            <a:ext cx="762000" cy="523220"/>
          </a:xfrm>
          <a:prstGeom prst="rect">
            <a:avLst/>
          </a:prstGeom>
          <a:noFill/>
        </p:spPr>
        <p:txBody>
          <a:bodyPr wrap="square" rtlCol="0">
            <a:spAutoFit/>
          </a:bodyPr>
          <a:lstStyle/>
          <a:p>
            <a:r>
              <a:rPr lang="en-US" sz="2800">
                <a:solidFill>
                  <a:srgbClr val="FF0000"/>
                </a:solidFill>
                <a:latin typeface="Times New Roman" pitchFamily="18" charset="0"/>
                <a:cs typeface="Times New Roman" pitchFamily="18" charset="0"/>
              </a:rPr>
              <a:t>r</a:t>
            </a:r>
          </a:p>
        </p:txBody>
      </p:sp>
    </p:spTree>
    <p:extLst>
      <p:ext uri="{BB962C8B-B14F-4D97-AF65-F5344CB8AC3E}">
        <p14:creationId xmlns:p14="http://schemas.microsoft.com/office/powerpoint/2010/main" val="22399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04800"/>
            <a:ext cx="9144000" cy="1338828"/>
          </a:xfrm>
          <a:prstGeom prst="rect">
            <a:avLst/>
          </a:prstGeom>
          <a:noFill/>
        </p:spPr>
        <p:txBody>
          <a:bodyPr wrap="square" rtlCol="0">
            <a:spAutoFit/>
          </a:bodyPr>
          <a:lstStyle/>
          <a:p>
            <a:pPr algn="ctr"/>
            <a:endParaRPr lang="en-US" sz="1050" b="1" dirty="0">
              <a:solidFill>
                <a:srgbClr val="FF0000"/>
              </a:solidFill>
              <a:latin typeface="Times New Roman" pitchFamily="18" charset="0"/>
              <a:cs typeface="Times New Roman" pitchFamily="18" charset="0"/>
            </a:endParaRPr>
          </a:p>
          <a:p>
            <a:pPr indent="465138"/>
            <a:endParaRPr lang="en-US" sz="1050" b="1" u="sng" dirty="0">
              <a:latin typeface="Times New Roman" pitchFamily="18" charset="0"/>
              <a:cs typeface="Times New Roman" pitchFamily="18" charset="0"/>
            </a:endParaRPr>
          </a:p>
          <a:p>
            <a:pPr indent="465138"/>
            <a:r>
              <a:rPr lang="en-US" sz="2800" b="1" u="sng" dirty="0">
                <a:latin typeface="Times New Roman" pitchFamily="18" charset="0"/>
                <a:cs typeface="Times New Roman" pitchFamily="18" charset="0"/>
              </a:rPr>
              <a:t>Bài 3</a:t>
            </a:r>
            <a:r>
              <a:rPr lang="en-US" sz="2800" b="1" dirty="0">
                <a:latin typeface="Times New Roman" pitchFamily="18" charset="0"/>
                <a:cs typeface="Times New Roman" pitchFamily="18" charset="0"/>
              </a:rPr>
              <a:t>: Viết lời giải câu đó em vừa tìm được ở bài tập 2.</a:t>
            </a:r>
          </a:p>
          <a:p>
            <a:pPr indent="465138" algn="ctr"/>
            <a:r>
              <a:rPr lang="en-US" sz="3200" b="1">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3" name="TextBox 2"/>
          <p:cNvSpPr txBox="1"/>
          <p:nvPr/>
        </p:nvSpPr>
        <p:spPr>
          <a:xfrm>
            <a:off x="609600" y="1371600"/>
            <a:ext cx="3505200" cy="523220"/>
          </a:xfrm>
          <a:prstGeom prst="rect">
            <a:avLst/>
          </a:prstGeom>
          <a:noFill/>
        </p:spPr>
        <p:txBody>
          <a:bodyPr wrap="square" rtlCol="0">
            <a:spAutoFit/>
          </a:bodyPr>
          <a:lstStyle/>
          <a:p>
            <a:pPr indent="465138"/>
            <a:r>
              <a:rPr lang="en-US" sz="2800">
                <a:latin typeface="Times New Roman" pitchFamily="18" charset="0"/>
                <a:cs typeface="Times New Roman" pitchFamily="18" charset="0"/>
              </a:rPr>
              <a:t>Lời giải a là gió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9822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Nền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1" name="WordArt 7"/>
          <p:cNvSpPr>
            <a:spLocks noChangeArrowheads="1" noChangeShapeType="1" noTextEdit="1"/>
          </p:cNvSpPr>
          <p:nvPr/>
        </p:nvSpPr>
        <p:spPr bwMode="auto">
          <a:xfrm>
            <a:off x="2057400" y="2667000"/>
            <a:ext cx="4572000" cy="104775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Cảm ơn các thầy cô !</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extLst>
      <p:ext uri="{BB962C8B-B14F-4D97-AF65-F5344CB8AC3E}">
        <p14:creationId xmlns:p14="http://schemas.microsoft.com/office/powerpoint/2010/main" val="1298945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326</Words>
  <Application>Microsoft Office PowerPoint</Application>
  <PresentationFormat>On-screen Show (4:3)</PresentationFormat>
  <Paragraphs>35</Paragraphs>
  <Slides>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.VnArial</vt:lpstr>
      <vt:lpstr>Arial</vt:lpstr>
      <vt:lpstr>Calibri</vt:lpstr>
      <vt:lpstr>Times New Roman</vt: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duphong</cp:lastModifiedBy>
  <cp:revision>6</cp:revision>
  <dcterms:created xsi:type="dcterms:W3CDTF">2016-08-17T11:05:25Z</dcterms:created>
  <dcterms:modified xsi:type="dcterms:W3CDTF">2022-05-03T00:44:54Z</dcterms:modified>
</cp:coreProperties>
</file>