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6" r:id="rId3"/>
    <p:sldId id="312" r:id="rId4"/>
    <p:sldId id="257" r:id="rId5"/>
    <p:sldId id="309" r:id="rId6"/>
    <p:sldId id="314" r:id="rId7"/>
    <p:sldId id="278" r:id="rId8"/>
    <p:sldId id="279" r:id="rId9"/>
    <p:sldId id="306" r:id="rId10"/>
    <p:sldId id="282" r:id="rId11"/>
    <p:sldId id="281" r:id="rId12"/>
    <p:sldId id="283" r:id="rId13"/>
    <p:sldId id="284" r:id="rId14"/>
    <p:sldId id="285" r:id="rId15"/>
    <p:sldId id="305" r:id="rId16"/>
    <p:sldId id="286" r:id="rId17"/>
    <p:sldId id="287" r:id="rId18"/>
    <p:sldId id="288" r:id="rId19"/>
    <p:sldId id="289" r:id="rId20"/>
    <p:sldId id="290" r:id="rId21"/>
    <p:sldId id="291" r:id="rId22"/>
    <p:sldId id="293" r:id="rId23"/>
    <p:sldId id="292" r:id="rId24"/>
    <p:sldId id="294" r:id="rId25"/>
    <p:sldId id="307" r:id="rId26"/>
    <p:sldId id="295" r:id="rId27"/>
    <p:sldId id="299" r:id="rId28"/>
    <p:sldId id="296" r:id="rId29"/>
    <p:sldId id="300" r:id="rId30"/>
    <p:sldId id="297" r:id="rId31"/>
    <p:sldId id="310" r:id="rId32"/>
    <p:sldId id="298" r:id="rId33"/>
    <p:sldId id="316" r:id="rId34"/>
    <p:sldId id="318" r:id="rId35"/>
    <p:sldId id="319" r:id="rId36"/>
    <p:sldId id="320" r:id="rId37"/>
    <p:sldId id="322" r:id="rId38"/>
    <p:sldId id="323" r:id="rId39"/>
    <p:sldId id="324"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94660"/>
  </p:normalViewPr>
  <p:slideViewPr>
    <p:cSldViewPr>
      <p:cViewPr varScale="1">
        <p:scale>
          <a:sx n="99" d="100"/>
          <a:sy n="99" d="100"/>
        </p:scale>
        <p:origin x="88" y="11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6594-8249-46DA-8EF3-40FAA6A6B190}" type="datetimeFigureOut">
              <a:rPr lang="vi-VN" smtClean="0"/>
              <a:pPr/>
              <a:t>27/02/2022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A06CD-5BC3-4CF1-9516-FFDBF6B2AA86}" type="slidenum">
              <a:rPr lang="vi-VN" smtClean="0"/>
              <a:pPr/>
              <a:t>‹#›</a:t>
            </a:fld>
            <a:endParaRPr lang="vi-VN"/>
          </a:p>
        </p:txBody>
      </p:sp>
    </p:spTree>
    <p:extLst>
      <p:ext uri="{BB962C8B-B14F-4D97-AF65-F5344CB8AC3E}">
        <p14:creationId xmlns:p14="http://schemas.microsoft.com/office/powerpoint/2010/main" val="344081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Cô Hạnh xin chào các con, chúng ta lại gặp nhau rồi. Hôm nay cô trò mình sẽ học môn Tập đọc, bài Đối đáp với vua nhé. </a:t>
            </a:r>
            <a:endParaRPr lang="en-US" dirty="0">
              <a:effectLst/>
            </a:endParaRPr>
          </a:p>
        </p:txBody>
      </p:sp>
      <p:sp>
        <p:nvSpPr>
          <p:cNvPr id="4" name="Slide Number Placeholder 3"/>
          <p:cNvSpPr>
            <a:spLocks noGrp="1"/>
          </p:cNvSpPr>
          <p:nvPr>
            <p:ph type="sldNum" sz="quarter" idx="5"/>
          </p:nvPr>
        </p:nvSpPr>
        <p:spPr/>
        <p:txBody>
          <a:bodyPr/>
          <a:lstStyle/>
          <a:p>
            <a:fld id="{E0EA06CD-5BC3-4CF1-9516-FFDBF6B2AA86}" type="slidenum">
              <a:rPr lang="vi-VN" smtClean="0"/>
              <a:pPr/>
              <a:t>1</a:t>
            </a:fld>
            <a:endParaRPr lang="vi-VN"/>
          </a:p>
        </p:txBody>
      </p:sp>
    </p:spTree>
    <p:extLst>
      <p:ext uri="{BB962C8B-B14F-4D97-AF65-F5344CB8AC3E}">
        <p14:creationId xmlns:p14="http://schemas.microsoft.com/office/powerpoint/2010/main" val="305618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Các con có biết CBQ là ai không? </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Bây giờ cô sẽ giới thiệu cho các con nhé.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14</a:t>
            </a:fld>
            <a:endParaRPr lang="vi-VN"/>
          </a:p>
        </p:txBody>
      </p:sp>
    </p:spTree>
    <p:extLst>
      <p:ext uri="{BB962C8B-B14F-4D97-AF65-F5344CB8AC3E}">
        <p14:creationId xmlns:p14="http://schemas.microsoft.com/office/powerpoint/2010/main" val="168524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Để biết được chuyện gì xảy ra khi cậu bé bị dẫn đến trước mặt vua và cậu bé bị thoát được</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17</a:t>
            </a:fld>
            <a:endParaRPr lang="vi-VN"/>
          </a:p>
        </p:txBody>
      </p:sp>
    </p:spTree>
    <p:extLst>
      <p:ext uri="{BB962C8B-B14F-4D97-AF65-F5344CB8AC3E}">
        <p14:creationId xmlns:p14="http://schemas.microsoft.com/office/powerpoint/2010/main" val="412558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Đây là hình ảnh của 2 câu đối và các con 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21</a:t>
            </a:fld>
            <a:endParaRPr lang="vi-VN"/>
          </a:p>
        </p:txBody>
      </p:sp>
    </p:spTree>
    <p:extLst>
      <p:ext uri="{BB962C8B-B14F-4D97-AF65-F5344CB8AC3E}">
        <p14:creationId xmlns:p14="http://schemas.microsoft.com/office/powerpoint/2010/main" val="408585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đoạn có nhắc đến từ “tức cảnh” vậy các con cho cô biết tức cảnh là gì?</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TL: Tức cảnh nghĩa là thấy cảnh mà có cảm xúc liền nảy ra thơ, văn. </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23</a:t>
            </a:fld>
            <a:endParaRPr lang="vi-VN"/>
          </a:p>
        </p:txBody>
      </p:sp>
    </p:spTree>
    <p:extLst>
      <p:ext uri="{BB962C8B-B14F-4D97-AF65-F5344CB8AC3E}">
        <p14:creationId xmlns:p14="http://schemas.microsoft.com/office/powerpoint/2010/main" val="245644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24</a:t>
            </a:fld>
            <a:endParaRPr lang="vi-VN"/>
          </a:p>
        </p:txBody>
      </p:sp>
    </p:spTree>
    <p:extLst>
      <p:ext uri="{BB962C8B-B14F-4D97-AF65-F5344CB8AC3E}">
        <p14:creationId xmlns:p14="http://schemas.microsoft.com/office/powerpoint/2010/main" val="271710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Khi nghe vế đối của nhà vua CBQ liền lấy cảnh mình đang bị trói để đối lại vua.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27</a:t>
            </a:fld>
            <a:endParaRPr lang="vi-VN"/>
          </a:p>
        </p:txBody>
      </p:sp>
    </p:spTree>
    <p:extLst>
      <p:ext uri="{BB962C8B-B14F-4D97-AF65-F5344CB8AC3E}">
        <p14:creationId xmlns:p14="http://schemas.microsoft.com/office/powerpoint/2010/main" val="109681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Nếu như nhà vua tức cảnh mà ra vế đối </a:t>
            </a:r>
            <a:r>
              <a:rPr lang="nl-NL" sz="1200" i="1" kern="1200" dirty="0">
                <a:solidFill>
                  <a:schemeClr val="tx1"/>
                </a:solidFill>
                <a:effectLst/>
                <a:latin typeface="+mn-lt"/>
                <a:ea typeface="+mn-ea"/>
                <a:cs typeface="+mn-cs"/>
              </a:rPr>
              <a:t>Nước trong leo lẻo cá đớp cá, </a:t>
            </a:r>
            <a:r>
              <a:rPr lang="nl-NL" sz="1200" kern="1200" dirty="0">
                <a:solidFill>
                  <a:schemeClr val="tx1"/>
                </a:solidFill>
                <a:effectLst/>
                <a:latin typeface="+mn-lt"/>
                <a:ea typeface="+mn-ea"/>
                <a:cs typeface="+mn-cs"/>
              </a:rPr>
              <a:t>thì Cao Bá Quát cũng lấy ngay cảnh mình đang bị trói mà đối ngay lại. Trong vế đối của ông còn ngầm trách nhà vua trói người trong cảnh trời nắng chang chang chẳng khác chi cảnh cá lớn đớp cá bé. Câu đối của Cao Bá Quát đối rất chỉnh, chặt chẽ về cả ý lẫn lời. Về ý, ông lấy cảnh </a:t>
            </a:r>
            <a:r>
              <a:rPr lang="nl-NL" sz="1200" i="1" kern="1200" dirty="0">
                <a:solidFill>
                  <a:schemeClr val="tx1"/>
                </a:solidFill>
                <a:effectLst/>
                <a:latin typeface="+mn-lt"/>
                <a:ea typeface="+mn-ea"/>
                <a:cs typeface="+mn-cs"/>
              </a:rPr>
              <a:t>trời nắng </a:t>
            </a:r>
            <a:r>
              <a:rPr lang="nl-NL" sz="1200" kern="1200" dirty="0">
                <a:solidFill>
                  <a:schemeClr val="tx1"/>
                </a:solidFill>
                <a:effectLst/>
                <a:latin typeface="+mn-lt"/>
                <a:ea typeface="+mn-ea"/>
                <a:cs typeface="+mn-cs"/>
              </a:rPr>
              <a:t>đối với cảnh </a:t>
            </a:r>
            <a:r>
              <a:rPr lang="nl-NL" sz="1200" i="1" kern="1200" dirty="0">
                <a:solidFill>
                  <a:schemeClr val="tx1"/>
                </a:solidFill>
                <a:effectLst/>
                <a:latin typeface="+mn-lt"/>
                <a:ea typeface="+mn-ea"/>
                <a:cs typeface="+mn-cs"/>
              </a:rPr>
              <a:t>nước trong, </a:t>
            </a:r>
            <a:r>
              <a:rPr lang="nl-NL" sz="1200" kern="1200" dirty="0">
                <a:solidFill>
                  <a:schemeClr val="tx1"/>
                </a:solidFill>
                <a:effectLst/>
                <a:latin typeface="+mn-lt"/>
                <a:ea typeface="+mn-ea"/>
                <a:cs typeface="+mn-cs"/>
              </a:rPr>
              <a:t> lấy việc </a:t>
            </a:r>
            <a:r>
              <a:rPr lang="nl-NL" sz="1200" i="1" kern="1200" dirty="0">
                <a:solidFill>
                  <a:schemeClr val="tx1"/>
                </a:solidFill>
                <a:effectLst/>
                <a:latin typeface="+mn-lt"/>
                <a:ea typeface="+mn-ea"/>
                <a:cs typeface="+mn-cs"/>
              </a:rPr>
              <a:t>người trói người </a:t>
            </a:r>
            <a:r>
              <a:rPr lang="nl-NL" sz="1200" kern="1200" dirty="0">
                <a:solidFill>
                  <a:schemeClr val="tx1"/>
                </a:solidFill>
                <a:effectLst/>
                <a:latin typeface="+mn-lt"/>
                <a:ea typeface="+mn-ea"/>
                <a:cs typeface="+mn-cs"/>
              </a:rPr>
              <a:t>đối lại việc </a:t>
            </a:r>
            <a:r>
              <a:rPr lang="nl-NL" sz="1200" i="1" kern="1200" dirty="0">
                <a:solidFill>
                  <a:schemeClr val="tx1"/>
                </a:solidFill>
                <a:effectLst/>
                <a:latin typeface="+mn-lt"/>
                <a:ea typeface="+mn-ea"/>
                <a:cs typeface="+mn-cs"/>
              </a:rPr>
              <a:t>cá đớp cá.</a:t>
            </a:r>
            <a:r>
              <a:rPr lang="nl-NL" sz="1200" kern="1200" dirty="0">
                <a:solidFill>
                  <a:schemeClr val="tx1"/>
                </a:solidFill>
                <a:effectLst/>
                <a:latin typeface="+mn-lt"/>
                <a:ea typeface="+mn-ea"/>
                <a:cs typeface="+mn-cs"/>
              </a:rPr>
              <a:t> Về lời thì từng tiếng, từng từ, từ ngữ của hai câu đều đối chọi nhau.</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Các con đọc nhanh đoạn 4 và cho cô biết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28</a:t>
            </a:fld>
            <a:endParaRPr lang="vi-VN"/>
          </a:p>
        </p:txBody>
      </p:sp>
    </p:spTree>
    <p:extLst>
      <p:ext uri="{BB962C8B-B14F-4D97-AF65-F5344CB8AC3E}">
        <p14:creationId xmlns:p14="http://schemas.microsoft.com/office/powerpoint/2010/main" val="626632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Cao Bá Quát là người thông minh, tài trí</a:t>
            </a:r>
            <a:r>
              <a:rPr lang="vi-VN" sz="1200" kern="1200" dirty="0">
                <a:solidFill>
                  <a:schemeClr val="tx1"/>
                </a:solidFill>
                <a:effectLst/>
                <a:latin typeface="+mn-lt"/>
                <a:ea typeface="+mn-ea"/>
                <a:cs typeface="+mn-cs"/>
              </a:rPr>
              <a:t>. Ngoài việc thông minh tài trí CBQ còn là người đối đáp giỏi. Nhờ việc thông minh tài trí khi đối lại được vế đối của vua CBQ còn là cậu bé tự tin, lễ phép giám bày tỏ thái độ, quan điểm của mình trước mặt vua. Và các con cũng nhớ nhé trong cuộc sống các con sẽ gặp phải những tình huống đối đáp với mọi người, với cô giáo, ba mẹ, bạn bè và những người thân khi đó các con hãy nhớ đối đáp lại một cách lễ phép, tự tin bày tỏ ý kiến quan điểm của mình nhé.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30</a:t>
            </a:fld>
            <a:endParaRPr lang="vi-VN"/>
          </a:p>
        </p:txBody>
      </p:sp>
    </p:spTree>
    <p:extLst>
      <p:ext uri="{BB962C8B-B14F-4D97-AF65-F5344CB8AC3E}">
        <p14:creationId xmlns:p14="http://schemas.microsoft.com/office/powerpoint/2010/main" val="27629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Cô Hạnh xin chào các con, chúng ta lại gặp nhau rồi. Hôm nay cô trò mình sẽ học môn Tập đọc, bài Đối đáp với vua nhé. </a:t>
            </a:r>
            <a:endParaRPr lang="en-US" dirty="0">
              <a:effectLst/>
            </a:endParaRPr>
          </a:p>
        </p:txBody>
      </p:sp>
      <p:sp>
        <p:nvSpPr>
          <p:cNvPr id="4" name="Slide Number Placeholder 3"/>
          <p:cNvSpPr>
            <a:spLocks noGrp="1"/>
          </p:cNvSpPr>
          <p:nvPr>
            <p:ph type="sldNum" sz="quarter" idx="5"/>
          </p:nvPr>
        </p:nvSpPr>
        <p:spPr/>
        <p:txBody>
          <a:bodyPr/>
          <a:lstStyle/>
          <a:p>
            <a:fld id="{E0EA06CD-5BC3-4CF1-9516-FFDBF6B2AA86}" type="slidenum">
              <a:rPr lang="vi-VN" smtClean="0"/>
              <a:pPr/>
              <a:t>2</a:t>
            </a:fld>
            <a:endParaRPr lang="vi-VN"/>
          </a:p>
        </p:txBody>
      </p:sp>
    </p:spTree>
    <p:extLst>
      <p:ext uri="{BB962C8B-B14F-4D97-AF65-F5344CB8AC3E}">
        <p14:creationId xmlns:p14="http://schemas.microsoft.com/office/powerpoint/2010/main" val="305618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4</a:t>
            </a:fld>
            <a:endParaRPr lang="vi-VN"/>
          </a:p>
        </p:txBody>
      </p:sp>
    </p:spTree>
    <p:extLst>
      <p:ext uri="{BB962C8B-B14F-4D97-AF65-F5344CB8AC3E}">
        <p14:creationId xmlns:p14="http://schemas.microsoft.com/office/powerpoint/2010/main" val="58809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Cả lớp hãy mở sách trang 49 lắng nghe cô đọc bài và hãy dùng bút chì gạch chân những từ khó đọc của bài nào. </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5</a:t>
            </a:fld>
            <a:endParaRPr lang="vi-VN"/>
          </a:p>
        </p:txBody>
      </p:sp>
    </p:spTree>
    <p:extLst>
      <p:ext uri="{BB962C8B-B14F-4D97-AF65-F5344CB8AC3E}">
        <p14:creationId xmlns:p14="http://schemas.microsoft.com/office/powerpoint/2010/main" val="286743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8</a:t>
            </a:fld>
            <a:endParaRPr lang="vi-VN"/>
          </a:p>
        </p:txBody>
      </p:sp>
    </p:spTree>
    <p:extLst>
      <p:ext uri="{BB962C8B-B14F-4D97-AF65-F5344CB8AC3E}">
        <p14:creationId xmlns:p14="http://schemas.microsoft.com/office/powerpoint/2010/main" val="319245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đoạn 1 này có một số từ khá xa lạ với các con đó là các từ: ngự giá, xa giá. </a:t>
            </a:r>
            <a:endParaRPr lang="en-US" dirty="0">
              <a:effectLst/>
            </a:endParaRPr>
          </a:p>
          <a:p>
            <a:r>
              <a:rPr lang="vi-VN" sz="1200" kern="1200" dirty="0">
                <a:solidFill>
                  <a:schemeClr val="tx1"/>
                </a:solidFill>
                <a:effectLst/>
                <a:latin typeface="+mn-lt"/>
                <a:ea typeface="+mn-ea"/>
                <a:cs typeface="+mn-cs"/>
              </a:rPr>
              <a:t>Các con hãy đọc nhanh phần giải thích từ khó và cho cô biết: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tranh</a:t>
            </a:r>
            <a:r>
              <a:rPr lang="en-US" sz="1200" kern="1200" dirty="0">
                <a:solidFill>
                  <a:schemeClr val="tx1"/>
                </a:solidFill>
                <a:effectLst/>
                <a:latin typeface="+mn-lt"/>
                <a:ea typeface="+mn-ea"/>
                <a:cs typeface="+mn-cs"/>
              </a:rPr>
              <a:t>)</a:t>
            </a:r>
            <a:endParaRPr lang="en-US" dirty="0">
              <a:effectLst/>
            </a:endParaRPr>
          </a:p>
          <a:p>
            <a:r>
              <a:rPr lang="vi-VN" sz="1200" kern="1200" dirty="0">
                <a:solidFill>
                  <a:schemeClr val="tx1"/>
                </a:solidFill>
                <a:effectLst/>
                <a:latin typeface="+mn-lt"/>
                <a:ea typeface="+mn-ea"/>
                <a:cs typeface="+mn-cs"/>
              </a:rPr>
              <a:t>Ngự giá là gì?</a:t>
            </a:r>
            <a:r>
              <a:rPr lang="en-US" sz="1200" kern="1200" dirty="0">
                <a:solidFill>
                  <a:schemeClr val="tx1"/>
                </a:solidFill>
                <a:effectLst/>
                <a:latin typeface="+mn-lt"/>
                <a:ea typeface="+mn-ea"/>
                <a:cs typeface="+mn-cs"/>
              </a:rPr>
              <a:t>: </a:t>
            </a:r>
            <a:r>
              <a:rPr lang="vi-VN" sz="1200" b="1"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Vua</a:t>
            </a:r>
            <a:r>
              <a:rPr lang="vi-V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ngồi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endParaRPr lang="en-US" dirty="0">
              <a:effectLst/>
            </a:endParaRPr>
          </a:p>
          <a:p>
            <a:r>
              <a:rPr lang="en-US" sz="1200" kern="1200" dirty="0" err="1">
                <a:solidFill>
                  <a:schemeClr val="tx1"/>
                </a:solidFill>
                <a:effectLst/>
                <a:latin typeface="+mn-lt"/>
                <a:ea typeface="+mn-ea"/>
                <a:cs typeface="+mn-cs"/>
              </a:rPr>
              <a:t>Xa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9</a:t>
            </a:fld>
            <a:endParaRPr lang="vi-VN"/>
          </a:p>
        </p:txBody>
      </p:sp>
    </p:spTree>
    <p:extLst>
      <p:ext uri="{BB962C8B-B14F-4D97-AF65-F5344CB8AC3E}">
        <p14:creationId xmlns:p14="http://schemas.microsoft.com/office/powerpoint/2010/main" val="295898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Trong đoạn 1 này có câu: vua Minh Mạng từ kinh đô Huế ngự giá ra Thăng Long (Hà Nội).</a:t>
            </a:r>
            <a:r>
              <a:rPr lang="vi-VN" sz="1200" b="1"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Em hiểu thế nào về câu này?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Nghĩa là vua ngồi xe hoặc kiệu đi từ Kinh đô Huế ra Thăng Long Hà Nội</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11</a:t>
            </a:fld>
            <a:endParaRPr lang="vi-VN"/>
          </a:p>
        </p:txBody>
      </p:sp>
    </p:spTree>
    <p:extLst>
      <p:ext uri="{BB962C8B-B14F-4D97-AF65-F5344CB8AC3E}">
        <p14:creationId xmlns:p14="http://schemas.microsoft.com/office/powerpoint/2010/main" val="187723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12</a:t>
            </a:fld>
            <a:endParaRPr lang="vi-VN"/>
          </a:p>
        </p:txBody>
      </p:sp>
    </p:spTree>
    <p:extLst>
      <p:ext uri="{BB962C8B-B14F-4D97-AF65-F5344CB8AC3E}">
        <p14:creationId xmlns:p14="http://schemas.microsoft.com/office/powerpoint/2010/main" val="413433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TL: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cản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hay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13</a:t>
            </a:fld>
            <a:endParaRPr lang="vi-VN"/>
          </a:p>
        </p:txBody>
      </p:sp>
    </p:spTree>
    <p:extLst>
      <p:ext uri="{BB962C8B-B14F-4D97-AF65-F5344CB8AC3E}">
        <p14:creationId xmlns:p14="http://schemas.microsoft.com/office/powerpoint/2010/main" val="7451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4690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349228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414787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lIns="68580" tIns="34290" rIns="68580" bIns="34290"/>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lIns="68580" tIns="34290" rIns="68580" bIns="34290"/>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lIns="68580" tIns="34290" rIns="68580" bIns="34290"/>
          <a:lstStyle>
            <a:lvl1pPr>
              <a:defRPr/>
            </a:lvl1pPr>
          </a:lstStyle>
          <a:p>
            <a:pPr>
              <a:defRPr/>
            </a:pPr>
            <a:fld id="{7799A93B-30F3-4A3B-AD09-8549978AAD86}" type="slidenum">
              <a:rPr lang="en-US"/>
              <a:pPr>
                <a:defRPr/>
              </a:pPr>
              <a:t>‹#›</a:t>
            </a:fld>
            <a:endParaRPr lang="en-US" dirty="0"/>
          </a:p>
        </p:txBody>
      </p:sp>
    </p:spTree>
    <p:extLst>
      <p:ext uri="{BB962C8B-B14F-4D97-AF65-F5344CB8AC3E}">
        <p14:creationId xmlns:p14="http://schemas.microsoft.com/office/powerpoint/2010/main" val="1831481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5D65E3F6-8A85-4EC3-B9A0-FB55D101F5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92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4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7323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219682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34110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270683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159189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2/27/2022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val="274264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2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9.xml"/><Relationship Id="rId2" Type="http://schemas.openxmlformats.org/officeDocument/2006/relationships/slide" Target="slide25.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36512" y="1923678"/>
            <a:ext cx="9145016" cy="212365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200" b="1" dirty="0" smtClean="0">
                <a:ln w="0"/>
                <a:solidFill>
                  <a:srgbClr val="FF0000"/>
                </a:solidFill>
                <a:effectLst>
                  <a:outerShdw blurRad="38100" dist="25400" dir="5400000" algn="ctr" rotWithShape="0">
                    <a:srgbClr val="6E747A">
                      <a:alpha val="43000"/>
                    </a:srgbClr>
                  </a:outerShdw>
                </a:effectLst>
                <a:latin typeface="+mj-lt"/>
              </a:rPr>
              <a:t>T</a:t>
            </a:r>
            <a:r>
              <a:rPr lang="en-US" sz="3200" b="1" dirty="0" err="1" smtClean="0">
                <a:ln w="0"/>
                <a:solidFill>
                  <a:srgbClr val="FF0000"/>
                </a:solidFill>
                <a:effectLst>
                  <a:outerShdw blurRad="38100" dist="25400" dir="5400000" algn="ctr" rotWithShape="0">
                    <a:srgbClr val="6E747A">
                      <a:alpha val="43000"/>
                    </a:srgbClr>
                  </a:outerShdw>
                </a:effectLst>
                <a:latin typeface="+mj-lt"/>
              </a:rPr>
              <a:t>hứ</a:t>
            </a:r>
            <a:r>
              <a:rPr lang="en-US" sz="3200" b="1" dirty="0" smtClean="0">
                <a:ln w="0"/>
                <a:solidFill>
                  <a:srgbClr val="FF0000"/>
                </a:solidFill>
                <a:effectLst>
                  <a:outerShdw blurRad="38100" dist="25400" dir="5400000" algn="ctr" rotWithShape="0">
                    <a:srgbClr val="6E747A">
                      <a:alpha val="43000"/>
                    </a:srgbClr>
                  </a:outerShdw>
                </a:effectLst>
                <a:latin typeface="+mj-lt"/>
              </a:rPr>
              <a:t> </a:t>
            </a:r>
            <a:r>
              <a:rPr lang="en-US" sz="3200" b="1" dirty="0" err="1" smtClean="0">
                <a:ln w="0"/>
                <a:solidFill>
                  <a:srgbClr val="FF0000"/>
                </a:solidFill>
                <a:effectLst>
                  <a:outerShdw blurRad="38100" dist="25400" dir="5400000" algn="ctr" rotWithShape="0">
                    <a:srgbClr val="6E747A">
                      <a:alpha val="43000"/>
                    </a:srgbClr>
                  </a:outerShdw>
                </a:effectLst>
                <a:latin typeface="+mj-lt"/>
              </a:rPr>
              <a:t>hai</a:t>
            </a:r>
            <a:r>
              <a:rPr lang="en-US" sz="3200" b="1" dirty="0" smtClean="0">
                <a:ln w="0"/>
                <a:solidFill>
                  <a:srgbClr val="FF0000"/>
                </a:solidFill>
                <a:effectLst>
                  <a:outerShdw blurRad="38100" dist="25400" dir="5400000" algn="ctr" rotWithShape="0">
                    <a:srgbClr val="6E747A">
                      <a:alpha val="43000"/>
                    </a:srgbClr>
                  </a:outerShdw>
                </a:effectLst>
                <a:latin typeface="+mj-lt"/>
              </a:rPr>
              <a:t> </a:t>
            </a:r>
            <a:r>
              <a:rPr lang="en-US" sz="3200" b="1" dirty="0" err="1" smtClean="0">
                <a:ln w="0"/>
                <a:solidFill>
                  <a:srgbClr val="FF0000"/>
                </a:solidFill>
                <a:effectLst>
                  <a:outerShdw blurRad="38100" dist="25400" dir="5400000" algn="ctr" rotWithShape="0">
                    <a:srgbClr val="6E747A">
                      <a:alpha val="43000"/>
                    </a:srgbClr>
                  </a:outerShdw>
                </a:effectLst>
                <a:latin typeface="+mj-lt"/>
              </a:rPr>
              <a:t>ngày</a:t>
            </a:r>
            <a:r>
              <a:rPr lang="en-US" sz="3200" b="1" dirty="0" smtClean="0">
                <a:ln w="0"/>
                <a:solidFill>
                  <a:srgbClr val="FF0000"/>
                </a:solidFill>
                <a:effectLst>
                  <a:outerShdw blurRad="38100" dist="25400" dir="5400000" algn="ctr" rotWithShape="0">
                    <a:srgbClr val="6E747A">
                      <a:alpha val="43000"/>
                    </a:srgbClr>
                  </a:outerShdw>
                </a:effectLst>
                <a:latin typeface="+mj-lt"/>
              </a:rPr>
              <a:t> 28 </a:t>
            </a:r>
            <a:r>
              <a:rPr lang="en-US" sz="3200" b="1" dirty="0" err="1" smtClean="0">
                <a:ln w="0"/>
                <a:solidFill>
                  <a:srgbClr val="FF0000"/>
                </a:solidFill>
                <a:effectLst>
                  <a:outerShdw blurRad="38100" dist="25400" dir="5400000" algn="ctr" rotWithShape="0">
                    <a:srgbClr val="6E747A">
                      <a:alpha val="43000"/>
                    </a:srgbClr>
                  </a:outerShdw>
                </a:effectLst>
                <a:latin typeface="+mj-lt"/>
              </a:rPr>
              <a:t>tháng</a:t>
            </a:r>
            <a:r>
              <a:rPr lang="en-US" sz="3200" b="1" dirty="0" smtClean="0">
                <a:ln w="0"/>
                <a:solidFill>
                  <a:srgbClr val="FF0000"/>
                </a:solidFill>
                <a:effectLst>
                  <a:outerShdw blurRad="38100" dist="25400" dir="5400000" algn="ctr" rotWithShape="0">
                    <a:srgbClr val="6E747A">
                      <a:alpha val="43000"/>
                    </a:srgbClr>
                  </a:outerShdw>
                </a:effectLst>
                <a:latin typeface="+mj-lt"/>
              </a:rPr>
              <a:t> 2 </a:t>
            </a:r>
            <a:r>
              <a:rPr lang="en-US" sz="3200" b="1" dirty="0" err="1" smtClean="0">
                <a:ln w="0"/>
                <a:solidFill>
                  <a:srgbClr val="FF0000"/>
                </a:solidFill>
                <a:effectLst>
                  <a:outerShdw blurRad="38100" dist="25400" dir="5400000" algn="ctr" rotWithShape="0">
                    <a:srgbClr val="6E747A">
                      <a:alpha val="43000"/>
                    </a:srgbClr>
                  </a:outerShdw>
                </a:effectLst>
                <a:latin typeface="+mj-lt"/>
              </a:rPr>
              <a:t>năm</a:t>
            </a:r>
            <a:r>
              <a:rPr lang="en-US" sz="3200" b="1" dirty="0" smtClean="0">
                <a:ln w="0"/>
                <a:solidFill>
                  <a:srgbClr val="FF0000"/>
                </a:solidFill>
                <a:effectLst>
                  <a:outerShdw blurRad="38100" dist="25400" dir="5400000" algn="ctr" rotWithShape="0">
                    <a:srgbClr val="6E747A">
                      <a:alpha val="43000"/>
                    </a:srgbClr>
                  </a:outerShdw>
                </a:effectLst>
                <a:latin typeface="+mj-lt"/>
              </a:rPr>
              <a:t> 2022</a:t>
            </a:r>
            <a:endParaRPr lang="en-US" sz="3200" b="1" dirty="0" smtClean="0">
              <a:ln w="0"/>
              <a:solidFill>
                <a:srgbClr val="FF0000"/>
              </a:solidFill>
              <a:effectLst>
                <a:outerShdw blurRad="38100" dist="25400" dir="5400000" algn="ctr" rotWithShape="0">
                  <a:srgbClr val="6E747A">
                    <a:alpha val="43000"/>
                  </a:srgbClr>
                </a:outerShdw>
              </a:effectLst>
              <a:latin typeface="+mj-lt"/>
            </a:endParaRPr>
          </a:p>
          <a:p>
            <a:pPr algn="ctr"/>
            <a:r>
              <a:rPr lang="en-US" sz="2800" b="1" dirty="0" err="1" smtClean="0">
                <a:ln w="0"/>
                <a:solidFill>
                  <a:schemeClr val="tx2"/>
                </a:solidFill>
                <a:effectLst>
                  <a:outerShdw blurRad="38100" dist="25400" dir="5400000" algn="ctr" rotWithShape="0">
                    <a:srgbClr val="6E747A">
                      <a:alpha val="43000"/>
                    </a:srgbClr>
                  </a:outerShdw>
                </a:effectLst>
                <a:latin typeface="+mj-lt"/>
              </a:rPr>
              <a:t>Tập</a:t>
            </a:r>
            <a:r>
              <a:rPr lang="en-US" sz="2800" b="1" dirty="0" smtClean="0">
                <a:ln w="0"/>
                <a:solidFill>
                  <a:schemeClr val="tx2"/>
                </a:solidFill>
                <a:effectLst>
                  <a:outerShdw blurRad="38100" dist="25400" dir="5400000" algn="ctr" rotWithShape="0">
                    <a:srgbClr val="6E747A">
                      <a:alpha val="43000"/>
                    </a:srgbClr>
                  </a:outerShdw>
                </a:effectLst>
                <a:latin typeface="+mj-lt"/>
              </a:rPr>
              <a:t> </a:t>
            </a:r>
            <a:r>
              <a:rPr lang="en-US" sz="2800" b="1" dirty="0" err="1" smtClean="0">
                <a:ln w="0"/>
                <a:solidFill>
                  <a:schemeClr val="tx2"/>
                </a:solidFill>
                <a:effectLst>
                  <a:outerShdw blurRad="38100" dist="25400" dir="5400000" algn="ctr" rotWithShape="0">
                    <a:srgbClr val="6E747A">
                      <a:alpha val="43000"/>
                    </a:srgbClr>
                  </a:outerShdw>
                </a:effectLst>
                <a:latin typeface="+mj-lt"/>
              </a:rPr>
              <a:t>đọc</a:t>
            </a:r>
            <a:r>
              <a:rPr lang="en-US" sz="2800" b="1" dirty="0" smtClean="0">
                <a:ln w="0"/>
                <a:solidFill>
                  <a:schemeClr val="tx2"/>
                </a:solidFill>
                <a:effectLst>
                  <a:outerShdw blurRad="38100" dist="25400" dir="5400000" algn="ctr" rotWithShape="0">
                    <a:srgbClr val="6E747A">
                      <a:alpha val="43000"/>
                    </a:srgbClr>
                  </a:outerShdw>
                </a:effectLst>
                <a:latin typeface="+mj-lt"/>
              </a:rPr>
              <a:t> – </a:t>
            </a:r>
            <a:r>
              <a:rPr lang="en-US" sz="2800" b="1" dirty="0" err="1" smtClean="0">
                <a:ln w="0"/>
                <a:solidFill>
                  <a:schemeClr val="tx2"/>
                </a:solidFill>
                <a:effectLst>
                  <a:outerShdw blurRad="38100" dist="25400" dir="5400000" algn="ctr" rotWithShape="0">
                    <a:srgbClr val="6E747A">
                      <a:alpha val="43000"/>
                    </a:srgbClr>
                  </a:outerShdw>
                </a:effectLst>
                <a:latin typeface="+mj-lt"/>
              </a:rPr>
              <a:t>Kể</a:t>
            </a:r>
            <a:r>
              <a:rPr lang="en-US" sz="2800" b="1" dirty="0" smtClean="0">
                <a:ln w="0"/>
                <a:solidFill>
                  <a:schemeClr val="tx2"/>
                </a:solidFill>
                <a:effectLst>
                  <a:outerShdw blurRad="38100" dist="25400" dir="5400000" algn="ctr" rotWithShape="0">
                    <a:srgbClr val="6E747A">
                      <a:alpha val="43000"/>
                    </a:srgbClr>
                  </a:outerShdw>
                </a:effectLst>
                <a:latin typeface="+mj-lt"/>
              </a:rPr>
              <a:t> </a:t>
            </a:r>
            <a:r>
              <a:rPr lang="en-US" sz="2800" b="1" dirty="0" err="1" smtClean="0">
                <a:ln w="0"/>
                <a:solidFill>
                  <a:schemeClr val="tx2"/>
                </a:solidFill>
                <a:effectLst>
                  <a:outerShdw blurRad="38100" dist="25400" dir="5400000" algn="ctr" rotWithShape="0">
                    <a:srgbClr val="6E747A">
                      <a:alpha val="43000"/>
                    </a:srgbClr>
                  </a:outerShdw>
                </a:effectLst>
                <a:latin typeface="+mj-lt"/>
              </a:rPr>
              <a:t>chuyện</a:t>
            </a:r>
            <a:r>
              <a:rPr lang="en-US" sz="2800" b="1" dirty="0" smtClean="0">
                <a:ln w="0"/>
                <a:solidFill>
                  <a:schemeClr val="tx2"/>
                </a:solidFill>
                <a:effectLst>
                  <a:outerShdw blurRad="38100" dist="25400" dir="5400000" algn="ctr" rotWithShape="0">
                    <a:srgbClr val="6E747A">
                      <a:alpha val="43000"/>
                    </a:srgbClr>
                  </a:outerShdw>
                </a:effectLst>
                <a:latin typeface="+mj-lt"/>
              </a:rPr>
              <a:t>: </a:t>
            </a:r>
          </a:p>
          <a:p>
            <a:pPr algn="ctr"/>
            <a:r>
              <a:rPr lang="en-US" sz="2800" b="1" dirty="0" err="1" smtClean="0">
                <a:ln w="0"/>
                <a:solidFill>
                  <a:schemeClr val="tx2"/>
                </a:solidFill>
                <a:effectLst>
                  <a:outerShdw blurRad="38100" dist="25400" dir="5400000" algn="ctr" rotWithShape="0">
                    <a:srgbClr val="6E747A">
                      <a:alpha val="43000"/>
                    </a:srgbClr>
                  </a:outerShdw>
                </a:effectLst>
                <a:latin typeface="+mj-lt"/>
              </a:rPr>
              <a:t>Đối</a:t>
            </a:r>
            <a:r>
              <a:rPr lang="en-US" sz="2800" b="1" dirty="0" smtClean="0">
                <a:ln w="0"/>
                <a:solidFill>
                  <a:schemeClr val="tx2"/>
                </a:solidFill>
                <a:effectLst>
                  <a:outerShdw blurRad="38100" dist="25400" dir="5400000" algn="ctr" rotWithShape="0">
                    <a:srgbClr val="6E747A">
                      <a:alpha val="43000"/>
                    </a:srgbClr>
                  </a:outerShdw>
                </a:effectLst>
                <a:latin typeface="+mj-lt"/>
              </a:rPr>
              <a:t> </a:t>
            </a:r>
            <a:r>
              <a:rPr lang="en-US" sz="2800" b="1" dirty="0" err="1" smtClean="0">
                <a:ln w="0"/>
                <a:solidFill>
                  <a:schemeClr val="tx2"/>
                </a:solidFill>
                <a:effectLst>
                  <a:outerShdw blurRad="38100" dist="25400" dir="5400000" algn="ctr" rotWithShape="0">
                    <a:srgbClr val="6E747A">
                      <a:alpha val="43000"/>
                    </a:srgbClr>
                  </a:outerShdw>
                </a:effectLst>
                <a:latin typeface="+mj-lt"/>
              </a:rPr>
              <a:t>đáp</a:t>
            </a:r>
            <a:r>
              <a:rPr lang="en-US" sz="2800" b="1" dirty="0" smtClean="0">
                <a:ln w="0"/>
                <a:solidFill>
                  <a:schemeClr val="tx2"/>
                </a:solidFill>
                <a:effectLst>
                  <a:outerShdw blurRad="38100" dist="25400" dir="5400000" algn="ctr" rotWithShape="0">
                    <a:srgbClr val="6E747A">
                      <a:alpha val="43000"/>
                    </a:srgbClr>
                  </a:outerShdw>
                </a:effectLst>
                <a:latin typeface="+mj-lt"/>
              </a:rPr>
              <a:t> </a:t>
            </a:r>
            <a:r>
              <a:rPr lang="en-US" sz="2800" b="1" dirty="0" err="1" smtClean="0">
                <a:ln w="0"/>
                <a:solidFill>
                  <a:schemeClr val="tx2"/>
                </a:solidFill>
                <a:effectLst>
                  <a:outerShdw blurRad="38100" dist="25400" dir="5400000" algn="ctr" rotWithShape="0">
                    <a:srgbClr val="6E747A">
                      <a:alpha val="43000"/>
                    </a:srgbClr>
                  </a:outerShdw>
                </a:effectLst>
                <a:latin typeface="+mj-lt"/>
              </a:rPr>
              <a:t>với</a:t>
            </a:r>
            <a:r>
              <a:rPr lang="en-US" sz="2800" b="1" dirty="0" smtClean="0">
                <a:ln w="0"/>
                <a:solidFill>
                  <a:schemeClr val="tx2"/>
                </a:solidFill>
                <a:effectLst>
                  <a:outerShdw blurRad="38100" dist="25400" dir="5400000" algn="ctr" rotWithShape="0">
                    <a:srgbClr val="6E747A">
                      <a:alpha val="43000"/>
                    </a:srgbClr>
                  </a:outerShdw>
                </a:effectLst>
                <a:latin typeface="+mj-lt"/>
              </a:rPr>
              <a:t> </a:t>
            </a:r>
            <a:r>
              <a:rPr lang="en-US" sz="2800" b="1" dirty="0" err="1" smtClean="0">
                <a:ln w="0"/>
                <a:solidFill>
                  <a:schemeClr val="tx2"/>
                </a:solidFill>
                <a:effectLst>
                  <a:outerShdw blurRad="38100" dist="25400" dir="5400000" algn="ctr" rotWithShape="0">
                    <a:srgbClr val="6E747A">
                      <a:alpha val="43000"/>
                    </a:srgbClr>
                  </a:outerShdw>
                </a:effectLst>
                <a:latin typeface="+mj-lt"/>
              </a:rPr>
              <a:t>vua</a:t>
            </a:r>
            <a:r>
              <a:rPr lang="en-US" sz="7200" b="1" dirty="0" smtClean="0">
                <a:solidFill>
                  <a:schemeClr val="tx2"/>
                </a:solidFill>
                <a:latin typeface="Times New Roman" pitchFamily="18" charset="0"/>
              </a:rPr>
              <a:t> </a:t>
            </a:r>
            <a:endParaRPr lang="en-US" sz="7200" b="1" dirty="0" smtClean="0">
              <a:solidFill>
                <a:schemeClr val="tx2"/>
              </a:solidFill>
              <a:latin typeface="Times New Roman" pitchFamily="18" charset="0"/>
            </a:endParaRPr>
          </a:p>
        </p:txBody>
      </p:sp>
      <p:pic>
        <p:nvPicPr>
          <p:cNvPr id="3" name="Picture 2">
            <a:extLst>
              <a:ext uri="{FF2B5EF4-FFF2-40B4-BE49-F238E27FC236}">
                <a16:creationId xmlns:a16="http://schemas.microsoft.com/office/drawing/2014/main" xmlns="" id="{D7C6383B-4DE0-4B8B-946C-5D0D41593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95441"/>
            <a:ext cx="2686420" cy="1479340"/>
          </a:xfrm>
          <a:prstGeom prst="rect">
            <a:avLst/>
          </a:prstGeom>
        </p:spPr>
      </p:pic>
    </p:spTree>
    <p:extLst>
      <p:ext uri="{BB962C8B-B14F-4D97-AF65-F5344CB8AC3E}">
        <p14:creationId xmlns:p14="http://schemas.microsoft.com/office/powerpoint/2010/main" val="968568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7604" y="441314"/>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Ngự</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5" name="Text Box 4"/>
          <p:cNvSpPr txBox="1">
            <a:spLocks noChangeArrowheads="1"/>
          </p:cNvSpPr>
          <p:nvPr/>
        </p:nvSpPr>
        <p:spPr bwMode="auto">
          <a:xfrm>
            <a:off x="1143498" y="2344111"/>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pic>
        <p:nvPicPr>
          <p:cNvPr id="6" name="Picture 5" descr="h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9177" y="996284"/>
            <a:ext cx="3832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a:solidFill>
                  <a:schemeClr val="tx2">
                    <a:lumMod val="50000"/>
                  </a:schemeClr>
                </a:solidFill>
                <a:latin typeface="Times New Roman" pitchFamily="18" charset="0"/>
              </a:rPr>
              <a:t>  </a:t>
            </a:r>
            <a:r>
              <a:rPr lang="vi-VN" altLang="vi-VN" b="1" dirty="0">
                <a:solidFill>
                  <a:schemeClr val="tx2">
                    <a:lumMod val="50000"/>
                  </a:schemeClr>
                </a:solidFill>
                <a:latin typeface="Times New Roman" pitchFamily="18" charset="0"/>
              </a:rPr>
              <a:t>(</a:t>
            </a:r>
            <a:r>
              <a:rPr lang="en-US" altLang="vi-VN" b="1" dirty="0" err="1">
                <a:solidFill>
                  <a:schemeClr val="tx2">
                    <a:lumMod val="50000"/>
                  </a:schemeClr>
                </a:solidFill>
                <a:latin typeface="Times New Roman" pitchFamily="18" charset="0"/>
              </a:rPr>
              <a:t>Vua</a:t>
            </a:r>
            <a:r>
              <a:rPr lang="vi-VN" altLang="vi-VN" b="1" dirty="0">
                <a:solidFill>
                  <a:schemeClr val="tx2">
                    <a:lumMod val="50000"/>
                  </a:schemeClr>
                </a:solidFill>
                <a:latin typeface="Times New Roman" pitchFamily="18" charset="0"/>
              </a:rPr>
              <a:t>)</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ngồi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trên</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xe</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hoặc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kiệu</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để</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các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nơi</a:t>
            </a:r>
            <a:r>
              <a:rPr lang="en-US" altLang="vi-VN" b="1" dirty="0">
                <a:solidFill>
                  <a:schemeClr val="tx2">
                    <a:lumMod val="50000"/>
                  </a:schemeClr>
                </a:solidFill>
                <a:latin typeface="Times New Roman" pitchFamily="18" charset="0"/>
              </a:rPr>
              <a:t>.</a:t>
            </a:r>
          </a:p>
        </p:txBody>
      </p:sp>
      <p:sp>
        <p:nvSpPr>
          <p:cNvPr id="8" name="Text Box 7"/>
          <p:cNvSpPr txBox="1">
            <a:spLocks noChangeArrowheads="1"/>
          </p:cNvSpPr>
          <p:nvPr/>
        </p:nvSpPr>
        <p:spPr bwMode="auto">
          <a:xfrm>
            <a:off x="729161" y="2928886"/>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b="1" dirty="0" err="1">
                <a:latin typeface="Times New Roman" pitchFamily="18" charset="0"/>
              </a:rPr>
              <a:t>Xe</a:t>
            </a:r>
            <a:r>
              <a:rPr lang="en-US" altLang="vi-VN" b="1" dirty="0">
                <a:latin typeface="Times New Roman" pitchFamily="18" charset="0"/>
              </a:rPr>
              <a:t> </a:t>
            </a:r>
            <a:r>
              <a:rPr lang="en-US" altLang="vi-VN" b="1" dirty="0" err="1">
                <a:latin typeface="Times New Roman" pitchFamily="18" charset="0"/>
              </a:rPr>
              <a:t>của</a:t>
            </a:r>
            <a:r>
              <a:rPr lang="en-US" altLang="vi-VN" b="1" dirty="0">
                <a:latin typeface="Times New Roman" pitchFamily="18" charset="0"/>
              </a:rPr>
              <a:t> </a:t>
            </a:r>
            <a:r>
              <a:rPr lang="en-US" altLang="vi-VN" b="1" dirty="0" err="1">
                <a:latin typeface="Times New Roman" pitchFamily="18" charset="0"/>
              </a:rPr>
              <a:t>vua</a:t>
            </a:r>
            <a:endParaRPr lang="en-US" altLang="vi-VN" b="1" dirty="0">
              <a:latin typeface="Times New Roman" pitchFamily="18" charset="0"/>
            </a:endParaRPr>
          </a:p>
        </p:txBody>
      </p:sp>
    </p:spTree>
    <p:extLst>
      <p:ext uri="{BB962C8B-B14F-4D97-AF65-F5344CB8AC3E}">
        <p14:creationId xmlns:p14="http://schemas.microsoft.com/office/powerpoint/2010/main" val="16948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C38EE8-31BF-4AC4-8E7F-EA6C43CBDE37}"/>
              </a:ext>
            </a:extLst>
          </p:cNvPr>
          <p:cNvSpPr txBox="1"/>
          <p:nvPr/>
        </p:nvSpPr>
        <p:spPr>
          <a:xfrm>
            <a:off x="3203848" y="129920"/>
            <a:ext cx="4104456" cy="646331"/>
          </a:xfrm>
          <a:prstGeom prst="rect">
            <a:avLst/>
          </a:prstGeom>
          <a:noFill/>
        </p:spPr>
        <p:txBody>
          <a:bodyPr wrap="square" rtlCol="0">
            <a:spAutoFit/>
          </a:bodyPr>
          <a:lstStyle/>
          <a:p>
            <a:r>
              <a:rPr lang="vi-VN" sz="3600" b="1" dirty="0">
                <a:solidFill>
                  <a:srgbClr val="FF0000"/>
                </a:solidFill>
                <a:latin typeface="+mj-lt"/>
              </a:rPr>
              <a:t>Đối đáp với vua</a:t>
            </a:r>
            <a:endParaRPr lang="en-US" sz="3600" b="1" dirty="0">
              <a:solidFill>
                <a:srgbClr val="FF0000"/>
              </a:solidFill>
              <a:latin typeface="+mj-lt"/>
            </a:endParaRPr>
          </a:p>
        </p:txBody>
      </p:sp>
      <p:sp>
        <p:nvSpPr>
          <p:cNvPr id="3" name="TextBox 2">
            <a:extLst>
              <a:ext uri="{FF2B5EF4-FFF2-40B4-BE49-F238E27FC236}">
                <a16:creationId xmlns:a16="http://schemas.microsoft.com/office/drawing/2014/main" xmlns="" id="{A7542BD6-62BE-42B2-B686-A7F31C73F7F8}"/>
              </a:ext>
            </a:extLst>
          </p:cNvPr>
          <p:cNvSpPr txBox="1"/>
          <p:nvPr/>
        </p:nvSpPr>
        <p:spPr>
          <a:xfrm>
            <a:off x="287524" y="704106"/>
            <a:ext cx="8568952" cy="2400657"/>
          </a:xfrm>
          <a:prstGeom prst="rect">
            <a:avLst/>
          </a:prstGeom>
          <a:noFill/>
        </p:spPr>
        <p:txBody>
          <a:bodyPr wrap="square" rtlCol="0">
            <a:spAutoFit/>
          </a:bodyPr>
          <a:lstStyle/>
          <a:p>
            <a:pPr algn="just"/>
            <a:r>
              <a:rPr lang="vi-VN" sz="3000" b="1" dirty="0">
                <a:latin typeface="+mj-lt"/>
              </a:rPr>
              <a:t>       1. Một lần, </a:t>
            </a:r>
            <a:r>
              <a:rPr lang="vi-VN" sz="3000" b="1" dirty="0">
                <a:solidFill>
                  <a:srgbClr val="00B050"/>
                </a:solidFill>
                <a:latin typeface="+mj-lt"/>
              </a:rPr>
              <a:t>vua Minh Mạng từ kinh đô Huế ngự giá ra Thăng Long (Hà Nội)</a:t>
            </a:r>
            <a:r>
              <a:rPr lang="vi-VN" sz="3000" b="1" dirty="0">
                <a:latin typeface="+mj-lt"/>
              </a:rPr>
              <a:t>. Vua cho xa giá</a:t>
            </a:r>
          </a:p>
          <a:p>
            <a:pPr algn="just"/>
            <a:r>
              <a:rPr lang="vi-VN" sz="3000" b="1" dirty="0">
                <a:latin typeface="+mj-lt"/>
              </a:rPr>
              <a:t>đến Hồ Tây ngắm cảnh. Xa giá đi đến đâu, quân lính cũng thét đuổi tất cả mọi người, không cho ai đến gần.</a:t>
            </a:r>
            <a:endParaRPr lang="en-US" sz="3000" b="1" dirty="0">
              <a:latin typeface="+mj-lt"/>
            </a:endParaRPr>
          </a:p>
        </p:txBody>
      </p:sp>
      <p:sp>
        <p:nvSpPr>
          <p:cNvPr id="4" name="Thought Bubble: Cloud 3">
            <a:extLst>
              <a:ext uri="{FF2B5EF4-FFF2-40B4-BE49-F238E27FC236}">
                <a16:creationId xmlns:a16="http://schemas.microsoft.com/office/drawing/2014/main" xmlns="" id="{8815E983-1267-4DE3-9128-F8291D8DA6B4}"/>
              </a:ext>
            </a:extLst>
          </p:cNvPr>
          <p:cNvSpPr/>
          <p:nvPr/>
        </p:nvSpPr>
        <p:spPr>
          <a:xfrm>
            <a:off x="2627784" y="2715766"/>
            <a:ext cx="4068452" cy="195596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chemeClr val="tx1"/>
                </a:solidFill>
                <a:latin typeface="+mj-lt"/>
              </a:rPr>
              <a:t>Vua Minh Mạng ngắm cảnh ở đâu? </a:t>
            </a:r>
          </a:p>
        </p:txBody>
      </p:sp>
      <p:sp>
        <p:nvSpPr>
          <p:cNvPr id="5" name="Thought Bubble: Cloud 4">
            <a:extLst>
              <a:ext uri="{FF2B5EF4-FFF2-40B4-BE49-F238E27FC236}">
                <a16:creationId xmlns:a16="http://schemas.microsoft.com/office/drawing/2014/main" xmlns="" id="{625DDC10-1873-4A67-8144-6E2F0E865287}"/>
              </a:ext>
            </a:extLst>
          </p:cNvPr>
          <p:cNvSpPr/>
          <p:nvPr/>
        </p:nvSpPr>
        <p:spPr>
          <a:xfrm>
            <a:off x="1187624" y="2859782"/>
            <a:ext cx="6768752" cy="165618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Vua Minh Mạng ngắm cảnh ở Hồ Tây</a:t>
            </a:r>
          </a:p>
        </p:txBody>
      </p:sp>
    </p:spTree>
    <p:extLst>
      <p:ext uri="{BB962C8B-B14F-4D97-AF65-F5344CB8AC3E}">
        <p14:creationId xmlns:p14="http://schemas.microsoft.com/office/powerpoint/2010/main" val="25840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95A9CF-3238-4082-BF0E-7D4579483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39952" cy="4299942"/>
          </a:xfrm>
          <a:prstGeom prst="rect">
            <a:avLst/>
          </a:prstGeom>
        </p:spPr>
      </p:pic>
      <p:sp>
        <p:nvSpPr>
          <p:cNvPr id="6" name="TextBox 5">
            <a:extLst>
              <a:ext uri="{FF2B5EF4-FFF2-40B4-BE49-F238E27FC236}">
                <a16:creationId xmlns:a16="http://schemas.microsoft.com/office/drawing/2014/main" xmlns="" id="{85E6A396-FDCC-4829-9549-B39F54D7FA68}"/>
              </a:ext>
            </a:extLst>
          </p:cNvPr>
          <p:cNvSpPr txBox="1"/>
          <p:nvPr/>
        </p:nvSpPr>
        <p:spPr>
          <a:xfrm>
            <a:off x="3491880" y="4458272"/>
            <a:ext cx="2376264" cy="646331"/>
          </a:xfrm>
          <a:prstGeom prst="rect">
            <a:avLst/>
          </a:prstGeom>
          <a:noFill/>
        </p:spPr>
        <p:txBody>
          <a:bodyPr wrap="square" rtlCol="0">
            <a:spAutoFit/>
          </a:bodyPr>
          <a:lstStyle/>
          <a:p>
            <a:r>
              <a:rPr lang="vi-VN" sz="3600" b="1" dirty="0">
                <a:latin typeface="+mj-lt"/>
              </a:rPr>
              <a:t>Hồ Tây</a:t>
            </a:r>
          </a:p>
        </p:txBody>
      </p:sp>
      <p:pic>
        <p:nvPicPr>
          <p:cNvPr id="7" name="Picture 6" descr="1">
            <a:hlinkClick r:id="rId4" action="ppaction://hlinksldjump"/>
            <a:extLst>
              <a:ext uri="{FF2B5EF4-FFF2-40B4-BE49-F238E27FC236}">
                <a16:creationId xmlns:a16="http://schemas.microsoft.com/office/drawing/2014/main" xmlns="" id="{5C3654DE-8C43-4B65-A391-61D59B77DB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8897"/>
            <a:ext cx="4608512" cy="422116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63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4BA52E-9465-4532-AB29-73365729275B}"/>
              </a:ext>
            </a:extLst>
          </p:cNvPr>
          <p:cNvSpPr txBox="1"/>
          <p:nvPr/>
        </p:nvSpPr>
        <p:spPr>
          <a:xfrm>
            <a:off x="2987824" y="116053"/>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3" name="TextBox 2">
            <a:extLst>
              <a:ext uri="{FF2B5EF4-FFF2-40B4-BE49-F238E27FC236}">
                <a16:creationId xmlns:a16="http://schemas.microsoft.com/office/drawing/2014/main" xmlns="" id="{319E0234-5004-4CE9-B44F-A56B84A1013F}"/>
              </a:ext>
            </a:extLst>
          </p:cNvPr>
          <p:cNvSpPr txBox="1"/>
          <p:nvPr/>
        </p:nvSpPr>
        <p:spPr>
          <a:xfrm>
            <a:off x="287524" y="57498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6" name="Rectangle 5">
            <a:extLst>
              <a:ext uri="{FF2B5EF4-FFF2-40B4-BE49-F238E27FC236}">
                <a16:creationId xmlns:a16="http://schemas.microsoft.com/office/drawing/2014/main" xmlns="" id="{4C0D04AD-798F-4DAF-AB75-DDAA5AAEBB41}"/>
              </a:ext>
            </a:extLst>
          </p:cNvPr>
          <p:cNvSpPr/>
          <p:nvPr/>
        </p:nvSpPr>
        <p:spPr>
          <a:xfrm>
            <a:off x="287524" y="3820577"/>
            <a:ext cx="8712968" cy="1077218"/>
          </a:xfrm>
          <a:prstGeom prst="rect">
            <a:avLst/>
          </a:prstGeom>
        </p:spPr>
        <p:txBody>
          <a:bodyPr wrap="square">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FF0000"/>
                </a:solidFill>
                <a:latin typeface="Times New Roman" panose="02020603050405020304" pitchFamily="18" charset="0"/>
                <a:cs typeface="Times New Roman" panose="02020603050405020304" pitchFamily="18" charset="0"/>
              </a:rPr>
              <a:t>Quân lính thét đuổi tất cả mọi người, không cho ai đến gần.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BE0D1C0-89E0-4F28-BB28-63019864C0F4}"/>
              </a:ext>
            </a:extLst>
          </p:cNvPr>
          <p:cNvSpPr/>
          <p:nvPr/>
        </p:nvSpPr>
        <p:spPr>
          <a:xfrm>
            <a:off x="1884839" y="3308734"/>
            <a:ext cx="6798656" cy="584775"/>
          </a:xfrm>
          <a:prstGeom prst="rect">
            <a:avLst/>
          </a:prstGeom>
        </p:spPr>
        <p:txBody>
          <a:bodyPr wrap="none">
            <a:spAutoFit/>
          </a:bodyPr>
          <a:lstStyle/>
          <a:p>
            <a:r>
              <a:rPr lang="nl-NL" sz="3200" b="1" dirty="0">
                <a:solidFill>
                  <a:schemeClr val="tx2"/>
                </a:solidFill>
                <a:latin typeface="Times New Roman" panose="02020603050405020304" pitchFamily="18" charset="0"/>
                <a:cs typeface="Times New Roman" panose="02020603050405020304" pitchFamily="18" charset="0"/>
              </a:rPr>
              <a:t>Quân lính đã có những hành động gì?</a:t>
            </a:r>
            <a:endParaRPr lang="en-US" sz="3200" b="1" dirty="0">
              <a:solidFill>
                <a:schemeClr val="tx2"/>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E7657DE1-BE29-496A-870A-91D9A2A27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667" y="2958970"/>
            <a:ext cx="1499029" cy="972191"/>
          </a:xfrm>
          <a:prstGeom prst="rect">
            <a:avLst/>
          </a:prstGeom>
        </p:spPr>
      </p:pic>
    </p:spTree>
    <p:extLst>
      <p:ext uri="{BB962C8B-B14F-4D97-AF65-F5344CB8AC3E}">
        <p14:creationId xmlns:p14="http://schemas.microsoft.com/office/powerpoint/2010/main" val="3287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BD962D-9474-4750-9188-853672DC0638}"/>
              </a:ext>
            </a:extLst>
          </p:cNvPr>
          <p:cNvSpPr txBox="1"/>
          <p:nvPr/>
        </p:nvSpPr>
        <p:spPr>
          <a:xfrm>
            <a:off x="179512" y="123478"/>
            <a:ext cx="8568952" cy="2677656"/>
          </a:xfrm>
          <a:prstGeom prst="rect">
            <a:avLst/>
          </a:prstGeom>
          <a:noFill/>
        </p:spPr>
        <p:txBody>
          <a:bodyPr wrap="square" rtlCol="0">
            <a:spAutoFit/>
          </a:bodyPr>
          <a:lstStyle/>
          <a:p>
            <a:pPr algn="just"/>
            <a:r>
              <a:rPr lang="vi-VN" sz="2800" b="1" dirty="0">
                <a:latin typeface="+mj-lt"/>
              </a:rPr>
              <a:t>       2. Cao Bá Quát, khi ấy còn là một cậu bé, muốn nhìn rõ mặt vua. Cậu nảy ra một ý, liền cởi hết quần áo, nhảy xuống hồ tắm. Quân lính nhìn thấy, hốt hoảng xúm vào bắt trói đứa trẻ táo tợn. Cậu bé không chịu, la hét, vùng vẫy, gây nên cảnh náo động ở hồ. Thấy thế, vua Minh Mạng truyền lệnh dẫn cậu tới hỏi.</a:t>
            </a:r>
            <a:endParaRPr lang="en-US" sz="2800" b="1" dirty="0">
              <a:latin typeface="+mj-lt"/>
            </a:endParaRPr>
          </a:p>
        </p:txBody>
      </p:sp>
      <p:sp>
        <p:nvSpPr>
          <p:cNvPr id="3" name="Thought Bubble: Cloud 2">
            <a:extLst>
              <a:ext uri="{FF2B5EF4-FFF2-40B4-BE49-F238E27FC236}">
                <a16:creationId xmlns:a16="http://schemas.microsoft.com/office/drawing/2014/main" xmlns="" id="{D142EEF0-E3C6-4803-AAFE-D428014DE04F}"/>
              </a:ext>
            </a:extLst>
          </p:cNvPr>
          <p:cNvSpPr/>
          <p:nvPr/>
        </p:nvSpPr>
        <p:spPr>
          <a:xfrm>
            <a:off x="179512" y="2795471"/>
            <a:ext cx="4230470" cy="1955962"/>
          </a:xfrm>
          <a:prstGeom prst="cloudCallout">
            <a:avLst>
              <a:gd name="adj1" fmla="val 42453"/>
              <a:gd name="adj2" fmla="val 5081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chemeClr val="tx2"/>
                </a:solidFill>
                <a:latin typeface="+mj-lt"/>
              </a:rPr>
              <a:t>Cao Bá Quát có mong muốn gì?</a:t>
            </a:r>
          </a:p>
        </p:txBody>
      </p:sp>
      <p:sp>
        <p:nvSpPr>
          <p:cNvPr id="4" name="Rectangle 3">
            <a:extLst>
              <a:ext uri="{FF2B5EF4-FFF2-40B4-BE49-F238E27FC236}">
                <a16:creationId xmlns:a16="http://schemas.microsoft.com/office/drawing/2014/main" xmlns="" id="{DD490035-8696-47A3-B4BD-4FA8C2AF4B7A}"/>
              </a:ext>
            </a:extLst>
          </p:cNvPr>
          <p:cNvSpPr/>
          <p:nvPr/>
        </p:nvSpPr>
        <p:spPr>
          <a:xfrm>
            <a:off x="4377408" y="3363838"/>
            <a:ext cx="4572508" cy="1077218"/>
          </a:xfrm>
          <a:prstGeom prst="rect">
            <a:avLst/>
          </a:prstGeom>
        </p:spPr>
        <p:txBody>
          <a:bodyPr wrap="square">
            <a:spAutoFit/>
          </a:bodyPr>
          <a:lstStyle/>
          <a:p>
            <a:pPr marL="457200" indent="-457200" algn="just">
              <a:buFont typeface="Wingdings" panose="05000000000000000000" pitchFamily="2" charset="2"/>
              <a:buChar char="è"/>
            </a:pPr>
            <a:r>
              <a:rPr lang="vi-VN" sz="3200" b="1" dirty="0">
                <a:solidFill>
                  <a:srgbClr val="FF0000"/>
                </a:solidFill>
                <a:latin typeface="Times New Roman" panose="02020603050405020304" pitchFamily="18" charset="0"/>
                <a:cs typeface="Times New Roman" panose="02020603050405020304" pitchFamily="18" charset="0"/>
              </a:rPr>
              <a:t>Cao Bá Quát có mong muốn nhìn rõ mặt vua</a:t>
            </a:r>
          </a:p>
        </p:txBody>
      </p:sp>
    </p:spTree>
    <p:extLst>
      <p:ext uri="{BB962C8B-B14F-4D97-AF65-F5344CB8AC3E}">
        <p14:creationId xmlns:p14="http://schemas.microsoft.com/office/powerpoint/2010/main" val="10665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
            <a:ext cx="4788024" cy="5142334"/>
          </a:xfrm>
          <a:prstGeom prst="rect">
            <a:avLst/>
          </a:prstGeom>
        </p:spPr>
      </p:pic>
      <p:sp>
        <p:nvSpPr>
          <p:cNvPr id="4" name="TextBox 3"/>
          <p:cNvSpPr txBox="1"/>
          <p:nvPr/>
        </p:nvSpPr>
        <p:spPr>
          <a:xfrm>
            <a:off x="4932040" y="627534"/>
            <a:ext cx="3996444" cy="3754874"/>
          </a:xfrm>
          <a:prstGeom prst="rect">
            <a:avLst/>
          </a:prstGeom>
          <a:noFill/>
        </p:spPr>
        <p:txBody>
          <a:bodyPr wrap="square" rtlCol="0">
            <a:spAutoFit/>
          </a:bodyPr>
          <a:lstStyle/>
          <a:p>
            <a:pPr algn="just"/>
            <a:r>
              <a:rPr lang="vi-VN" sz="3400" b="1" dirty="0">
                <a:solidFill>
                  <a:schemeClr val="tx2"/>
                </a:solidFill>
                <a:latin typeface="+mj-lt"/>
              </a:rPr>
              <a:t>   </a:t>
            </a:r>
            <a:r>
              <a:rPr lang="vi-VN" sz="3400" b="1" dirty="0">
                <a:latin typeface="+mj-lt"/>
              </a:rPr>
              <a:t> </a:t>
            </a:r>
            <a:r>
              <a:rPr lang="vi-VN" sz="3400" b="1" dirty="0" smtClean="0">
                <a:latin typeface="+mj-lt"/>
              </a:rPr>
              <a:t>Cao Bá </a:t>
            </a:r>
            <a:r>
              <a:rPr lang="vi-VN" sz="3400" b="1" dirty="0">
                <a:latin typeface="+mj-lt"/>
              </a:rPr>
              <a:t>Quát (1809 – 1855) là người ở tỉnh Bắc Ninh. Ông là người nổi tiếng văn hay, chữ tốt, có tài đối đáp. </a:t>
            </a:r>
            <a:endParaRPr lang="en-US" sz="3400" b="1" dirty="0">
              <a:latin typeface="+mj-lt"/>
            </a:endParaRPr>
          </a:p>
        </p:txBody>
      </p:sp>
    </p:spTree>
    <p:extLst>
      <p:ext uri="{BB962C8B-B14F-4D97-AF65-F5344CB8AC3E}">
        <p14:creationId xmlns:p14="http://schemas.microsoft.com/office/powerpoint/2010/main" val="31496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xmlns="" id="{AA9D3557-E631-415C-99BF-745C5A114777}"/>
              </a:ext>
            </a:extLst>
          </p:cNvPr>
          <p:cNvSpPr/>
          <p:nvPr/>
        </p:nvSpPr>
        <p:spPr>
          <a:xfrm>
            <a:off x="344240" y="113321"/>
            <a:ext cx="5235872" cy="1872208"/>
          </a:xfrm>
          <a:prstGeom prst="cloudCallout">
            <a:avLst>
              <a:gd name="adj1" fmla="val 33073"/>
              <a:gd name="adj2" fmla="val 6231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Cao </a:t>
            </a:r>
            <a:r>
              <a:rPr lang="en-US" sz="2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latin typeface=".VnTime"/>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DBEF5535-4D53-473A-8EF5-0EBF409D2165}"/>
              </a:ext>
            </a:extLst>
          </p:cNvPr>
          <p:cNvSpPr/>
          <p:nvPr/>
        </p:nvSpPr>
        <p:spPr>
          <a:xfrm>
            <a:off x="344240" y="2211710"/>
            <a:ext cx="8640960" cy="2520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FF0000"/>
                </a:solidFill>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r>
              <a:rPr lang="vi-VN"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70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3B4B37-4871-4107-8F34-8AFC1CD07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76949"/>
            <a:ext cx="2016224" cy="1656184"/>
          </a:xfrm>
          <a:prstGeom prst="rect">
            <a:avLst/>
          </a:prstGeom>
        </p:spPr>
      </p:pic>
      <p:sp>
        <p:nvSpPr>
          <p:cNvPr id="4" name="TextBox 3">
            <a:extLst>
              <a:ext uri="{FF2B5EF4-FFF2-40B4-BE49-F238E27FC236}">
                <a16:creationId xmlns:a16="http://schemas.microsoft.com/office/drawing/2014/main" xmlns="" id="{347C66E4-DFC1-4E45-8F6F-3E43FFB23E5B}"/>
              </a:ext>
            </a:extLst>
          </p:cNvPr>
          <p:cNvSpPr txBox="1"/>
          <p:nvPr/>
        </p:nvSpPr>
        <p:spPr>
          <a:xfrm>
            <a:off x="2295255" y="1102112"/>
            <a:ext cx="6408712" cy="1200329"/>
          </a:xfrm>
          <a:prstGeom prst="rect">
            <a:avLst/>
          </a:prstGeom>
          <a:noFill/>
        </p:spPr>
        <p:txBody>
          <a:bodyPr wrap="square" rtlCol="0">
            <a:spAutoFit/>
          </a:bodyPr>
          <a:lstStyle/>
          <a:p>
            <a:pPr algn="just"/>
            <a:r>
              <a:rPr lang="vi-VN" sz="3600" b="1" dirty="0">
                <a:latin typeface="Times New Roman" panose="02020603050405020304" pitchFamily="18" charset="0"/>
                <a:cs typeface="Times New Roman" panose="02020603050405020304" pitchFamily="18" charset="0"/>
              </a:rPr>
              <a:t>Theo em, cậu bé có thực hiện được mong muốn không?</a:t>
            </a:r>
          </a:p>
        </p:txBody>
      </p:sp>
      <p:sp>
        <p:nvSpPr>
          <p:cNvPr id="5" name="TextBox 4">
            <a:extLst>
              <a:ext uri="{FF2B5EF4-FFF2-40B4-BE49-F238E27FC236}">
                <a16:creationId xmlns:a16="http://schemas.microsoft.com/office/drawing/2014/main" xmlns="" id="{DC0139FC-9043-41A8-B1EB-CD5727C921CC}"/>
              </a:ext>
            </a:extLst>
          </p:cNvPr>
          <p:cNvSpPr txBox="1"/>
          <p:nvPr/>
        </p:nvSpPr>
        <p:spPr>
          <a:xfrm>
            <a:off x="467544" y="2571750"/>
            <a:ext cx="8208912" cy="1754326"/>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Cậu bé đã thực hiện được mong muốn của mình và </a:t>
            </a:r>
            <a:r>
              <a:rPr lang="vi-VN" sz="3600" b="1" dirty="0">
                <a:solidFill>
                  <a:srgbClr val="FF0000"/>
                </a:solidFill>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13509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12BA81B-DDFF-4889-B35E-9C62EFA58E63}"/>
              </a:ext>
            </a:extLst>
          </p:cNvPr>
          <p:cNvSpPr txBox="1"/>
          <p:nvPr/>
        </p:nvSpPr>
        <p:spPr>
          <a:xfrm>
            <a:off x="287524" y="123478"/>
            <a:ext cx="8568952"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vi-VN" sz="2800" dirty="0">
                <a:solidFill>
                  <a:schemeClr val="tx1"/>
                </a:solidFill>
                <a:latin typeface="+mj-lt"/>
              </a:rPr>
              <a:t>      3. Cậu bé bị dẫn đến trước mặt nhà vua. Cậu tự xưng là học trò mới ở quê ra chơi nên không biết gì. Thấy nói là học trò, vua ra lệnh cho cậu phải đối được một vế đối thì mới tha. Nhìn thấy trên mặt hồ lúc đó có đàn cá đang đuổi nhau, vua tức cảnh đọc vế đối như sau: </a:t>
            </a:r>
          </a:p>
          <a:p>
            <a:pPr algn="just"/>
            <a:r>
              <a:rPr lang="vi-VN" sz="2800" dirty="0">
                <a:latin typeface="+mj-lt"/>
              </a:rPr>
              <a:t>                 </a:t>
            </a:r>
            <a:r>
              <a:rPr lang="vi-VN" sz="2800" b="1" i="1" dirty="0">
                <a:latin typeface="+mj-lt"/>
              </a:rPr>
              <a:t>Nước trong leo lẻo cá đớp cá.</a:t>
            </a:r>
          </a:p>
          <a:p>
            <a:pPr algn="just"/>
            <a:r>
              <a:rPr lang="vi-VN" sz="2800" dirty="0">
                <a:latin typeface="+mj-lt"/>
              </a:rPr>
              <a:t>   Chẳng cần nghĩ ngợi lâu la gì, Cao Bá Quát lấy cảnh mình bị trói, đối lại luôn:</a:t>
            </a:r>
          </a:p>
          <a:p>
            <a:pPr algn="just"/>
            <a:r>
              <a:rPr lang="vi-VN" sz="2800" i="1" dirty="0">
                <a:latin typeface="+mj-lt"/>
              </a:rPr>
              <a:t>         </a:t>
            </a:r>
            <a:r>
              <a:rPr lang="vi-VN" sz="2800" b="1" i="1" dirty="0">
                <a:latin typeface="+mj-lt"/>
              </a:rPr>
              <a:t>Trời nắng chang chang người trói người.</a:t>
            </a:r>
            <a:endParaRPr lang="en-US" sz="2800" b="1" i="1" dirty="0">
              <a:latin typeface="+mj-lt"/>
            </a:endParaRPr>
          </a:p>
        </p:txBody>
      </p:sp>
      <p:sp>
        <p:nvSpPr>
          <p:cNvPr id="3" name="TextBox 2">
            <a:extLst>
              <a:ext uri="{FF2B5EF4-FFF2-40B4-BE49-F238E27FC236}">
                <a16:creationId xmlns:a16="http://schemas.microsoft.com/office/drawing/2014/main" xmlns="" id="{F74BD68E-AF85-4671-81EB-664F3F21B453}"/>
              </a:ext>
            </a:extLst>
          </p:cNvPr>
          <p:cNvSpPr txBox="1"/>
          <p:nvPr/>
        </p:nvSpPr>
        <p:spPr>
          <a:xfrm>
            <a:off x="243136" y="4048789"/>
            <a:ext cx="8568952" cy="954107"/>
          </a:xfrm>
          <a:prstGeom prst="rect">
            <a:avLst/>
          </a:prstGeom>
          <a:noFill/>
        </p:spPr>
        <p:txBody>
          <a:bodyPr wrap="square" rtlCol="0">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05FCD25-27F5-4619-81E3-A5537D64BC54}"/>
              </a:ext>
            </a:extLst>
          </p:cNvPr>
          <p:cNvSpPr txBox="1"/>
          <p:nvPr/>
        </p:nvSpPr>
        <p:spPr>
          <a:xfrm>
            <a:off x="287524" y="4048788"/>
            <a:ext cx="8568952" cy="954107"/>
          </a:xfrm>
          <a:prstGeom prst="rect">
            <a:avLst/>
          </a:prstGeom>
          <a:noFill/>
        </p:spPr>
        <p:txBody>
          <a:bodyPr wrap="square" rtlCol="0">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grpSp>
        <p:nvGrpSpPr>
          <p:cNvPr id="11" name="Group 10">
            <a:extLst>
              <a:ext uri="{FF2B5EF4-FFF2-40B4-BE49-F238E27FC236}">
                <a16:creationId xmlns:a16="http://schemas.microsoft.com/office/drawing/2014/main" xmlns="" id="{768FEC62-3F69-4317-B062-F1DD5E16B4EE}"/>
              </a:ext>
            </a:extLst>
          </p:cNvPr>
          <p:cNvGrpSpPr/>
          <p:nvPr/>
        </p:nvGrpSpPr>
        <p:grpSpPr>
          <a:xfrm>
            <a:off x="287524" y="627534"/>
            <a:ext cx="8535579" cy="432048"/>
            <a:chOff x="287524" y="627534"/>
            <a:chExt cx="8535579" cy="432048"/>
          </a:xfrm>
        </p:grpSpPr>
        <p:cxnSp>
          <p:nvCxnSpPr>
            <p:cNvPr id="6" name="Straight Connector 5">
              <a:extLst>
                <a:ext uri="{FF2B5EF4-FFF2-40B4-BE49-F238E27FC236}">
                  <a16:creationId xmlns:a16="http://schemas.microsoft.com/office/drawing/2014/main" xmlns="" id="{BD4CC160-299D-4F95-B71E-30E112067C25}"/>
                </a:ext>
              </a:extLst>
            </p:cNvPr>
            <p:cNvCxnSpPr>
              <a:cxnSpLocks/>
            </p:cNvCxnSpPr>
            <p:nvPr/>
          </p:nvCxnSpPr>
          <p:spPr>
            <a:xfrm>
              <a:off x="287524" y="1059582"/>
              <a:ext cx="673274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xmlns="" id="{F35BD4C2-3670-421F-AB92-BF1C586147EB}"/>
                </a:ext>
              </a:extLst>
            </p:cNvPr>
            <p:cNvCxnSpPr>
              <a:cxnSpLocks/>
            </p:cNvCxnSpPr>
            <p:nvPr/>
          </p:nvCxnSpPr>
          <p:spPr>
            <a:xfrm>
              <a:off x="7020272" y="627534"/>
              <a:ext cx="1802831" cy="0"/>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4036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869D78C5-6569-424C-B35F-A285C861E550}"/>
              </a:ext>
            </a:extLst>
          </p:cNvPr>
          <p:cNvSpPr/>
          <p:nvPr/>
        </p:nvSpPr>
        <p:spPr>
          <a:xfrm>
            <a:off x="280483" y="86190"/>
            <a:ext cx="5371637" cy="2520280"/>
          </a:xfrm>
          <a:prstGeom prst="wedgeEllipseCallout">
            <a:avLst>
              <a:gd name="adj1" fmla="val 48114"/>
              <a:gd name="adj2" fmla="val 63455"/>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8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Times New Roman" panose="02020603050405020304" pitchFamily="18" charset="0"/>
                <a:cs typeface="Times New Roman" panose="02020603050405020304" pitchFamily="18" charset="0"/>
              </a:rPr>
              <a:t>Nhà vua đã làm làm gì khi nghe cậu bé xưng là học trò? </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CDBA59FA-0422-4649-9E7F-AC616A7F10C7}"/>
              </a:ext>
            </a:extLst>
          </p:cNvPr>
          <p:cNvSpPr/>
          <p:nvPr/>
        </p:nvSpPr>
        <p:spPr>
          <a:xfrm>
            <a:off x="298322" y="3219822"/>
            <a:ext cx="8395973" cy="1200329"/>
          </a:xfrm>
          <a:prstGeom prst="rect">
            <a:avLst/>
          </a:prstGeom>
        </p:spPr>
        <p:txBody>
          <a:bodyPr wrap="square">
            <a:spAutoFit/>
          </a:bodyPr>
          <a:lstStyle/>
          <a:p>
            <a:pPr algn="just"/>
            <a:r>
              <a:rPr lang="vi-VN" sz="36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b="1" dirty="0" smtClean="0">
                <a:solidFill>
                  <a:srgbClr val="FF0000"/>
                </a:solidFill>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A5A3D2A-77EF-4A06-A49C-BCE8B857F743}"/>
              </a:ext>
            </a:extLst>
          </p:cNvPr>
          <p:cNvSpPr txBox="1"/>
          <p:nvPr/>
        </p:nvSpPr>
        <p:spPr>
          <a:xfrm>
            <a:off x="5344450" y="3758621"/>
            <a:ext cx="1047389" cy="646331"/>
          </a:xfrm>
          <a:prstGeom prst="rect">
            <a:avLst/>
          </a:prstGeom>
          <a:noFill/>
        </p:spPr>
        <p:txBody>
          <a:bodyPr wrap="square" rtlCol="0">
            <a:spAutoFit/>
          </a:bodyPr>
          <a:lstStyle/>
          <a:p>
            <a:r>
              <a:rPr lang="vi-VN" sz="3600" b="1" dirty="0" smtClean="0">
                <a:solidFill>
                  <a:schemeClr val="tx2"/>
                </a:solidFill>
                <a:latin typeface="Times New Roman" panose="02020603050405020304" pitchFamily="18" charset="0"/>
                <a:cs typeface="Times New Roman" panose="02020603050405020304" pitchFamily="18" charset="0"/>
              </a:rPr>
              <a:t>đối</a:t>
            </a:r>
            <a:endParaRPr lang="vi-VN" sz="36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2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275606"/>
            <a:ext cx="5472608"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7200" b="1" dirty="0" smtClean="0">
                <a:ln w="0"/>
                <a:solidFill>
                  <a:srgbClr val="FF0000"/>
                </a:solidFill>
                <a:effectLst>
                  <a:outerShdw blurRad="38100" dist="25400" dir="5400000" algn="ctr" rotWithShape="0">
                    <a:srgbClr val="6E747A">
                      <a:alpha val="43000"/>
                    </a:srgbClr>
                  </a:outerShdw>
                </a:effectLst>
                <a:latin typeface="+mj-lt"/>
              </a:rPr>
              <a:t>TẬP  ĐỌC</a:t>
            </a:r>
            <a:endParaRPr lang="en-US" sz="7200" b="1" dirty="0">
              <a:ln w="0"/>
              <a:solidFill>
                <a:srgbClr val="FF0000"/>
              </a:solidFill>
              <a:effectLst>
                <a:outerShdw blurRad="38100" dist="25400" dir="5400000" algn="ctr" rotWithShape="0">
                  <a:srgbClr val="6E747A">
                    <a:alpha val="43000"/>
                  </a:srgbClr>
                </a:outerShdw>
              </a:effectLst>
            </a:endParaRPr>
          </a:p>
        </p:txBody>
      </p:sp>
      <p:pic>
        <p:nvPicPr>
          <p:cNvPr id="3" name="Picture 2">
            <a:extLst>
              <a:ext uri="{FF2B5EF4-FFF2-40B4-BE49-F238E27FC236}">
                <a16:creationId xmlns:a16="http://schemas.microsoft.com/office/drawing/2014/main" xmlns="" id="{D7C6383B-4DE0-4B8B-946C-5D0D41593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95441"/>
            <a:ext cx="2686420" cy="1479340"/>
          </a:xfrm>
          <a:prstGeom prst="rect">
            <a:avLst/>
          </a:prstGeom>
        </p:spPr>
      </p:pic>
    </p:spTree>
    <p:extLst>
      <p:ext uri="{BB962C8B-B14F-4D97-AF65-F5344CB8AC3E}">
        <p14:creationId xmlns:p14="http://schemas.microsoft.com/office/powerpoint/2010/main" val="968568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xmlns="" id="{EB930D07-C02E-4D6E-BE0B-242C5C030F2D}"/>
              </a:ext>
            </a:extLst>
          </p:cNvPr>
          <p:cNvSpPr txBox="1">
            <a:spLocks noChangeArrowheads="1"/>
          </p:cNvSpPr>
          <p:nvPr/>
        </p:nvSpPr>
        <p:spPr bwMode="auto">
          <a:xfrm>
            <a:off x="3743908" y="483518"/>
            <a:ext cx="1186046" cy="70788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vi-VN" altLang="vi-VN" sz="4000" b="1" dirty="0">
                <a:solidFill>
                  <a:srgbClr val="FF0000"/>
                </a:solidFill>
                <a:latin typeface="Times New Roman" pitchFamily="18" charset="0"/>
              </a:rPr>
              <a:t>Đối</a:t>
            </a:r>
            <a:endParaRPr lang="en-US" altLang="vi-VN" sz="4000" b="1" dirty="0">
              <a:solidFill>
                <a:srgbClr val="FF0000"/>
              </a:solidFill>
              <a:latin typeface="Times New Roman" pitchFamily="18" charset="0"/>
            </a:endParaRPr>
          </a:p>
        </p:txBody>
      </p:sp>
      <p:sp>
        <p:nvSpPr>
          <p:cNvPr id="3" name="Text Box 6">
            <a:extLst>
              <a:ext uri="{FF2B5EF4-FFF2-40B4-BE49-F238E27FC236}">
                <a16:creationId xmlns:a16="http://schemas.microsoft.com/office/drawing/2014/main" xmlns="" id="{C47C6646-BA0D-42AB-9EB3-82F4CEFBA22F}"/>
              </a:ext>
            </a:extLst>
          </p:cNvPr>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dirty="0">
                <a:solidFill>
                  <a:schemeClr val="tx2">
                    <a:lumMod val="50000"/>
                  </a:schemeClr>
                </a:solidFill>
                <a:latin typeface="Times New Roman"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itchFamily="18" charset="0"/>
            </a:endParaRPr>
          </a:p>
        </p:txBody>
      </p:sp>
      <p:sp>
        <p:nvSpPr>
          <p:cNvPr id="4" name="Text Box 6">
            <a:extLst>
              <a:ext uri="{FF2B5EF4-FFF2-40B4-BE49-F238E27FC236}">
                <a16:creationId xmlns:a16="http://schemas.microsoft.com/office/drawing/2014/main" xmlns="" id="{D3CB091A-1B46-4A70-A407-2BC0029702EE}"/>
              </a:ext>
            </a:extLst>
          </p:cNvPr>
          <p:cNvSpPr txBox="1">
            <a:spLocks noChangeArrowheads="1"/>
          </p:cNvSpPr>
          <p:nvPr/>
        </p:nvSpPr>
        <p:spPr bwMode="auto">
          <a:xfrm>
            <a:off x="287524" y="2787774"/>
            <a:ext cx="3852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dirty="0">
                <a:solidFill>
                  <a:schemeClr val="tx2">
                    <a:lumMod val="50000"/>
                  </a:schemeClr>
                </a:solidFill>
                <a:latin typeface="Times New Roman" pitchFamily="18" charset="0"/>
              </a:rPr>
              <a:t>+ </a:t>
            </a:r>
            <a:r>
              <a:rPr lang="en-US" altLang="vi-VN" sz="3600" b="1" dirty="0">
                <a:solidFill>
                  <a:schemeClr val="tx2">
                    <a:lumMod val="50000"/>
                  </a:schemeClr>
                </a:solidFill>
                <a:latin typeface="Times New Roman" pitchFamily="18" charset="0"/>
              </a:rPr>
              <a:t>L</a:t>
            </a:r>
            <a:r>
              <a:rPr lang="vi-VN" altLang="vi-VN" sz="3600" b="1" dirty="0">
                <a:solidFill>
                  <a:schemeClr val="tx2">
                    <a:lumMod val="50000"/>
                  </a:schemeClr>
                </a:solidFill>
                <a:latin typeface="Times New Roman" pitchFamily="18" charset="0"/>
              </a:rPr>
              <a:t>àm vế đối lại.</a:t>
            </a:r>
            <a:endParaRPr lang="en-US" altLang="vi-VN" sz="3600" b="1" dirty="0">
              <a:solidFill>
                <a:schemeClr val="tx2">
                  <a:lumMod val="50000"/>
                </a:schemeClr>
              </a:solidFill>
              <a:latin typeface="Times New Roman" pitchFamily="18" charset="0"/>
            </a:endParaRPr>
          </a:p>
        </p:txBody>
      </p:sp>
    </p:spTree>
    <p:extLst>
      <p:ext uri="{BB962C8B-B14F-4D97-AF65-F5344CB8AC3E}">
        <p14:creationId xmlns:p14="http://schemas.microsoft.com/office/powerpoint/2010/main" val="516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8E35EF-97E6-4F84-8E2A-A0D6486B59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0"/>
            <a:ext cx="3744416" cy="4443958"/>
          </a:xfrm>
          <a:prstGeom prst="rect">
            <a:avLst/>
          </a:prstGeom>
        </p:spPr>
      </p:pic>
      <p:pic>
        <p:nvPicPr>
          <p:cNvPr id="5" name="Picture 4">
            <a:extLst>
              <a:ext uri="{FF2B5EF4-FFF2-40B4-BE49-F238E27FC236}">
                <a16:creationId xmlns:a16="http://schemas.microsoft.com/office/drawing/2014/main" xmlns="" id="{FF3CD7B1-4516-4CB2-9124-636F394BE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16815"/>
            <a:ext cx="4824535" cy="4427143"/>
          </a:xfrm>
          <a:prstGeom prst="rect">
            <a:avLst/>
          </a:prstGeom>
        </p:spPr>
      </p:pic>
      <p:sp>
        <p:nvSpPr>
          <p:cNvPr id="6" name="Rectangle 5">
            <a:extLst>
              <a:ext uri="{FF2B5EF4-FFF2-40B4-BE49-F238E27FC236}">
                <a16:creationId xmlns:a16="http://schemas.microsoft.com/office/drawing/2014/main" xmlns="" id="{4358AF05-24BA-43BA-8029-4F535020DAC3}"/>
              </a:ext>
            </a:extLst>
          </p:cNvPr>
          <p:cNvSpPr/>
          <p:nvPr/>
        </p:nvSpPr>
        <p:spPr>
          <a:xfrm>
            <a:off x="3203848" y="4443958"/>
            <a:ext cx="1948306" cy="646331"/>
          </a:xfrm>
          <a:prstGeom prst="rect">
            <a:avLst/>
          </a:prstGeom>
        </p:spPr>
        <p:txBody>
          <a:bodyPr wrap="square">
            <a:spAutoFit/>
          </a:bodyPr>
          <a:lstStyle/>
          <a:p>
            <a:pPr algn="just">
              <a:spcBef>
                <a:spcPct val="0"/>
              </a:spcBef>
              <a:buFontTx/>
              <a:buNone/>
            </a:pPr>
            <a:r>
              <a:rPr lang="vi-VN" altLang="vi-VN" sz="3600" b="1" dirty="0">
                <a:latin typeface="Times New Roman" pitchFamily="18" charset="0"/>
              </a:rPr>
              <a:t>Câu đối</a:t>
            </a:r>
            <a:endParaRPr lang="en-US" altLang="vi-VN" sz="3600" b="1" dirty="0">
              <a:latin typeface="Times New Roman" pitchFamily="18" charset="0"/>
            </a:endParaRPr>
          </a:p>
        </p:txBody>
      </p:sp>
    </p:spTree>
    <p:extLst>
      <p:ext uri="{BB962C8B-B14F-4D97-AF65-F5344CB8AC3E}">
        <p14:creationId xmlns:p14="http://schemas.microsoft.com/office/powerpoint/2010/main" val="3523632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92415B0E-6FCF-437B-88BB-9CE33084A174}"/>
              </a:ext>
            </a:extLst>
          </p:cNvPr>
          <p:cNvSpPr/>
          <p:nvPr/>
        </p:nvSpPr>
        <p:spPr>
          <a:xfrm>
            <a:off x="611560" y="195486"/>
            <a:ext cx="5256584" cy="2160240"/>
          </a:xfrm>
          <a:prstGeom prst="cloudCallout">
            <a:avLst>
              <a:gd name="adj1" fmla="val 45440"/>
              <a:gd name="adj2" fmla="val 60829"/>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spcAft>
                <a:spcPts val="0"/>
              </a:spcAft>
            </a:pP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chemeClr val="tx1"/>
              </a:solidFill>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692811CA-BBEB-43A9-8CCF-C072809577B2}"/>
              </a:ext>
            </a:extLst>
          </p:cNvPr>
          <p:cNvSpPr txBox="1"/>
          <p:nvPr/>
        </p:nvSpPr>
        <p:spPr>
          <a:xfrm>
            <a:off x="395536" y="2819410"/>
            <a:ext cx="8352928" cy="1569660"/>
          </a:xfrm>
          <a:prstGeom prst="rect">
            <a:avLst/>
          </a:prstGeom>
          <a:noFill/>
        </p:spPr>
        <p:txBody>
          <a:bodyPr wrap="square" rtlCol="0">
            <a:spAutoFit/>
          </a:bodyPr>
          <a:lstStyle/>
          <a:p>
            <a:pPr algn="just">
              <a:spcBef>
                <a:spcPct val="0"/>
              </a:spcBef>
              <a:defRPr/>
            </a:pPr>
            <a:r>
              <a:rPr lang="en-US" sz="3200" b="1" dirty="0">
                <a:solidFill>
                  <a:srgbClr val="FF0000"/>
                </a:solidFill>
                <a:latin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rPr>
              <a:t>Vì</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vua</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thấy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cậu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bé</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tự</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xưng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học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trò</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muốn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thử</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tài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cậu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cậu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cơ</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hội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để</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chuộc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tội</a:t>
            </a:r>
            <a:r>
              <a:rPr lang="en-US" sz="32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16420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440E612-97D1-4243-8C79-A6EBE81681A8}"/>
              </a:ext>
            </a:extLst>
          </p:cNvPr>
          <p:cNvSpPr/>
          <p:nvPr/>
        </p:nvSpPr>
        <p:spPr>
          <a:xfrm>
            <a:off x="395536" y="1017432"/>
            <a:ext cx="7488832" cy="1200329"/>
          </a:xfrm>
          <a:prstGeom prst="rect">
            <a:avLst/>
          </a:prstGeom>
        </p:spPr>
        <p:txBody>
          <a:bodyPr wrap="square">
            <a:spAutoFit/>
          </a:bodyPr>
          <a:lstStyle/>
          <a:p>
            <a:r>
              <a:rPr lang="nl-NL" sz="3600" dirty="0">
                <a:solidFill>
                  <a:schemeClr val="tx2"/>
                </a:solidFill>
                <a:latin typeface="Times New Roman" panose="02020603050405020304" pitchFamily="18" charset="0"/>
                <a:ea typeface="Times New Roman" panose="02020603050405020304" pitchFamily="18" charset="0"/>
              </a:rPr>
              <a:t>Vua ra vế đối</a:t>
            </a:r>
            <a:r>
              <a:rPr lang="vi-VN" sz="3600" dirty="0">
                <a:solidFill>
                  <a:schemeClr val="tx2"/>
                </a:solidFill>
                <a:latin typeface="Times New Roman" panose="02020603050405020304" pitchFamily="18" charset="0"/>
                <a:ea typeface="Times New Roman" panose="02020603050405020304" pitchFamily="18" charset="0"/>
              </a:rPr>
              <a:t>:</a:t>
            </a:r>
          </a:p>
          <a:p>
            <a:r>
              <a:rPr lang="nl-NL" sz="3600"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r>
              <a:rPr lang="nl-NL" sz="3600" b="1" i="1" dirty="0">
                <a:latin typeface="Times New Roman" panose="02020603050405020304" pitchFamily="18" charset="0"/>
                <a:ea typeface="Times New Roman" panose="02020603050405020304" pitchFamily="18" charset="0"/>
              </a:rPr>
              <a:t>Nước trong leo lẻo cá đớp cá.</a:t>
            </a:r>
            <a:endParaRPr lang="vi-VN" sz="3600" b="1" dirty="0"/>
          </a:p>
        </p:txBody>
      </p:sp>
      <p:sp>
        <p:nvSpPr>
          <p:cNvPr id="6" name="TextBox 5">
            <a:extLst>
              <a:ext uri="{FF2B5EF4-FFF2-40B4-BE49-F238E27FC236}">
                <a16:creationId xmlns:a16="http://schemas.microsoft.com/office/drawing/2014/main" xmlns="" id="{A43E542A-3956-453B-926D-3DEBDF6425A0}"/>
              </a:ext>
            </a:extLst>
          </p:cNvPr>
          <p:cNvSpPr txBox="1"/>
          <p:nvPr/>
        </p:nvSpPr>
        <p:spPr>
          <a:xfrm>
            <a:off x="395535" y="2135032"/>
            <a:ext cx="8352929" cy="1200329"/>
          </a:xfrm>
          <a:prstGeom prst="rect">
            <a:avLst/>
          </a:prstGeom>
          <a:noFill/>
        </p:spPr>
        <p:txBody>
          <a:bodyPr wrap="square" rtlCol="0">
            <a:spAutoFit/>
          </a:bodyPr>
          <a:lstStyle/>
          <a:p>
            <a:pPr algn="just"/>
            <a:r>
              <a:rPr lang="vi-VN" sz="3600" b="1" dirty="0">
                <a:solidFill>
                  <a:schemeClr val="tx2"/>
                </a:solidFill>
                <a:latin typeface="Times New Roman" panose="02020603050405020304" pitchFamily="18" charset="0"/>
                <a:cs typeface="Times New Roman" panose="02020603050405020304" pitchFamily="18" charset="0"/>
              </a:rPr>
              <a:t>Vì sao nhà vua đưa ra vế đối: </a:t>
            </a:r>
            <a:r>
              <a:rPr lang="vi-VN" sz="3600" b="1" dirty="0">
                <a:latin typeface="Times New Roman" panose="02020603050405020304" pitchFamily="18" charset="0"/>
                <a:cs typeface="Times New Roman" panose="02020603050405020304" pitchFamily="18" charset="0"/>
              </a:rPr>
              <a:t>“</a:t>
            </a:r>
            <a:r>
              <a:rPr lang="nl-NL" sz="3600" b="1" i="1" dirty="0">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36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89BE39B8-50FE-49FE-9396-A1D85A8EAE2C}"/>
              </a:ext>
            </a:extLst>
          </p:cNvPr>
          <p:cNvSpPr/>
          <p:nvPr/>
        </p:nvSpPr>
        <p:spPr>
          <a:xfrm>
            <a:off x="1475656" y="3270571"/>
            <a:ext cx="7416823" cy="1754326"/>
          </a:xfrm>
          <a:prstGeom prst="rect">
            <a:avLst/>
          </a:prstGeom>
        </p:spPr>
        <p:txBody>
          <a:bodyPr wrap="square">
            <a:spAutoFit/>
          </a:bodyPr>
          <a:lstStyle/>
          <a:p>
            <a:pPr algn="just"/>
            <a:r>
              <a:rPr lang="vi-VN" sz="3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a:t>
            </a:r>
            <a:r>
              <a:rPr lang="vi-VN" sz="3600" smtClean="0">
                <a:solidFill>
                  <a:srgbClr val="FF0000"/>
                </a:solidFill>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0AE0507-A979-4425-BF4F-1255C473E170}"/>
              </a:ext>
            </a:extLst>
          </p:cNvPr>
          <p:cNvSpPr/>
          <p:nvPr/>
        </p:nvSpPr>
        <p:spPr>
          <a:xfrm>
            <a:off x="107504" y="373900"/>
            <a:ext cx="4592219" cy="646331"/>
          </a:xfrm>
          <a:prstGeom prst="rect">
            <a:avLst/>
          </a:prstGeom>
        </p:spPr>
        <p:txBody>
          <a:bodyPr wrap="none">
            <a:spAutoFit/>
          </a:bodyPr>
          <a:lstStyle/>
          <a:p>
            <a:pPr algn="just">
              <a:spcAft>
                <a:spcPts val="0"/>
              </a:spcAft>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Vua ra vế đối thế nào?</a:t>
            </a:r>
            <a:endParaRPr lang="en-US" sz="3200" b="1" dirty="0">
              <a:latin typeface=".VnTime"/>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A29D678-4DCD-4C19-8FAD-C736AED7463A}"/>
              </a:ext>
            </a:extLst>
          </p:cNvPr>
          <p:cNvSpPr txBox="1"/>
          <p:nvPr/>
        </p:nvSpPr>
        <p:spPr>
          <a:xfrm>
            <a:off x="5801766" y="3824569"/>
            <a:ext cx="1872208" cy="646331"/>
          </a:xfrm>
          <a:prstGeom prst="rect">
            <a:avLst/>
          </a:prstGeom>
          <a:noFill/>
        </p:spPr>
        <p:txBody>
          <a:bodyPr wrap="square" rtlCol="0">
            <a:spAutoFit/>
          </a:bodyPr>
          <a:lstStyle/>
          <a:p>
            <a:r>
              <a:rPr lang="vi-VN" sz="3600" dirty="0" smtClean="0">
                <a:solidFill>
                  <a:schemeClr val="tx2"/>
                </a:solidFill>
                <a:latin typeface="+mj-lt"/>
              </a:rPr>
              <a:t>tức cảnh</a:t>
            </a:r>
            <a:endParaRPr lang="vi-VN" sz="3600" dirty="0">
              <a:solidFill>
                <a:schemeClr val="tx2"/>
              </a:solidFill>
              <a:latin typeface="+mj-lt"/>
            </a:endParaRPr>
          </a:p>
        </p:txBody>
      </p:sp>
    </p:spTree>
    <p:extLst>
      <p:ext uri="{BB962C8B-B14F-4D97-AF65-F5344CB8AC3E}">
        <p14:creationId xmlns:p14="http://schemas.microsoft.com/office/powerpoint/2010/main" val="22298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1970206-9AAD-4537-B3D7-E41EC637A7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6" y="20461"/>
            <a:ext cx="4152165" cy="4386264"/>
          </a:xfrm>
          <a:prstGeom prst="rect">
            <a:avLst/>
          </a:prstGeom>
        </p:spPr>
      </p:pic>
      <p:pic>
        <p:nvPicPr>
          <p:cNvPr id="7" name="Picture 6">
            <a:extLst>
              <a:ext uri="{FF2B5EF4-FFF2-40B4-BE49-F238E27FC236}">
                <a16:creationId xmlns:a16="http://schemas.microsoft.com/office/drawing/2014/main" xmlns="" id="{98872A43-7794-4099-B4F3-E10CCCF4A8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0"/>
            <a:ext cx="4732784" cy="4386264"/>
          </a:xfrm>
          <a:prstGeom prst="rect">
            <a:avLst/>
          </a:prstGeom>
        </p:spPr>
      </p:pic>
      <p:sp>
        <p:nvSpPr>
          <p:cNvPr id="8" name="Rectangle 7">
            <a:extLst>
              <a:ext uri="{FF2B5EF4-FFF2-40B4-BE49-F238E27FC236}">
                <a16:creationId xmlns:a16="http://schemas.microsoft.com/office/drawing/2014/main" xmlns="" id="{71FA792C-DDBA-4A9F-A0BB-BDE0443C4129}"/>
              </a:ext>
            </a:extLst>
          </p:cNvPr>
          <p:cNvSpPr/>
          <p:nvPr/>
        </p:nvSpPr>
        <p:spPr>
          <a:xfrm>
            <a:off x="2063869" y="4386264"/>
            <a:ext cx="5168403" cy="584775"/>
          </a:xfrm>
          <a:prstGeom prst="rect">
            <a:avLst/>
          </a:prstGeom>
        </p:spPr>
        <p:txBody>
          <a:bodyPr wrap="none">
            <a:spAutoFit/>
          </a:bodyPr>
          <a:lstStyle/>
          <a:p>
            <a:r>
              <a:rPr lang="nl-NL" sz="32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3200" b="1" dirty="0">
              <a:solidFill>
                <a:srgbClr val="FF0000"/>
              </a:solidFill>
            </a:endParaRPr>
          </a:p>
        </p:txBody>
      </p:sp>
    </p:spTree>
    <p:extLst>
      <p:ext uri="{BB962C8B-B14F-4D97-AF65-F5344CB8AC3E}">
        <p14:creationId xmlns:p14="http://schemas.microsoft.com/office/powerpoint/2010/main" val="2966074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D6E414B6-87AF-498F-A5DC-5F50C3526067}"/>
              </a:ext>
            </a:extLst>
          </p:cNvPr>
          <p:cNvSpPr/>
          <p:nvPr/>
        </p:nvSpPr>
        <p:spPr>
          <a:xfrm>
            <a:off x="107504" y="123478"/>
            <a:ext cx="6192688" cy="2448272"/>
          </a:xfrm>
          <a:prstGeom prst="cloudCallout">
            <a:avLst>
              <a:gd name="adj1" fmla="val 53178"/>
              <a:gd name="adj2" fmla="val 5727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3200" b="1" dirty="0">
                <a:solidFill>
                  <a:schemeClr val="tx1"/>
                </a:solidFill>
                <a:latin typeface="+mj-lt"/>
              </a:rPr>
              <a:t>Theo em khi nghe xong vế đối của Vua,  cậu bé có gặp khó khăn gì không?</a:t>
            </a:r>
          </a:p>
        </p:txBody>
      </p:sp>
      <p:pic>
        <p:nvPicPr>
          <p:cNvPr id="4" name="Picture 3">
            <a:extLst>
              <a:ext uri="{FF2B5EF4-FFF2-40B4-BE49-F238E27FC236}">
                <a16:creationId xmlns:a16="http://schemas.microsoft.com/office/drawing/2014/main" xmlns="" id="{DDFB3F89-F46F-4441-9B04-0DD6A120F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491631"/>
            <a:ext cx="2355726" cy="2592288"/>
          </a:xfrm>
          <a:prstGeom prst="rect">
            <a:avLst/>
          </a:prstGeom>
        </p:spPr>
      </p:pic>
      <p:sp>
        <p:nvSpPr>
          <p:cNvPr id="5" name="Rectangle 4">
            <a:extLst>
              <a:ext uri="{FF2B5EF4-FFF2-40B4-BE49-F238E27FC236}">
                <a16:creationId xmlns:a16="http://schemas.microsoft.com/office/drawing/2014/main" xmlns="" id="{3BB67656-83DF-45A3-88C5-D31833CE5221}"/>
              </a:ext>
            </a:extLst>
          </p:cNvPr>
          <p:cNvSpPr/>
          <p:nvPr/>
        </p:nvSpPr>
        <p:spPr>
          <a:xfrm>
            <a:off x="251520" y="3147814"/>
            <a:ext cx="6192688" cy="1481175"/>
          </a:xfrm>
          <a:prstGeom prst="rect">
            <a:avLst/>
          </a:prstGeom>
        </p:spPr>
        <p:txBody>
          <a:bodyPr wrap="square">
            <a:spAutoFit/>
          </a:bodyPr>
          <a:lstStyle/>
          <a:p>
            <a:pPr algn="just">
              <a:lnSpc>
                <a:spcPct val="150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b="1" dirty="0">
              <a:solidFill>
                <a:srgbClr val="FF0000"/>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8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0BA600-161B-4832-B806-6725B36D285E}"/>
              </a:ext>
            </a:extLst>
          </p:cNvPr>
          <p:cNvSpPr/>
          <p:nvPr/>
        </p:nvSpPr>
        <p:spPr>
          <a:xfrm>
            <a:off x="395536" y="915566"/>
            <a:ext cx="6784230" cy="646331"/>
          </a:xfrm>
          <a:prstGeom prst="rect">
            <a:avLst/>
          </a:prstGeom>
        </p:spPr>
        <p:txBody>
          <a:bodyPr wrap="none">
            <a:spAutoFit/>
          </a:bodyPr>
          <a:lstStyle/>
          <a:p>
            <a:pPr algn="just">
              <a:spcAft>
                <a:spcPts val="0"/>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3200" b="1" dirty="0">
              <a:latin typeface=".VnTime"/>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5816C998-BA34-4BCA-9F2E-3ED391953E79}"/>
              </a:ext>
            </a:extLst>
          </p:cNvPr>
          <p:cNvSpPr/>
          <p:nvPr/>
        </p:nvSpPr>
        <p:spPr>
          <a:xfrm>
            <a:off x="272275" y="1523760"/>
            <a:ext cx="8674682" cy="1138773"/>
          </a:xfrm>
          <a:prstGeom prst="rect">
            <a:avLst/>
          </a:prstGeom>
        </p:spPr>
        <p:txBody>
          <a:bodyPr wrap="none">
            <a:spAutoFit/>
          </a:bodyPr>
          <a:lstStyle/>
          <a:p>
            <a:pPr algn="just">
              <a:spcAft>
                <a:spcPts val="0"/>
              </a:spcAft>
            </a:pPr>
            <a:r>
              <a:rPr lang="vi-VN" sz="32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2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spcAft>
                <a:spcPts val="0"/>
              </a:spcAft>
            </a:pPr>
            <a:r>
              <a:rPr lang="vi-VN" sz="3600" b="1" i="1" dirty="0">
                <a:latin typeface="Times New Roman" panose="02020603050405020304" pitchFamily="18" charset="0"/>
                <a:cs typeface="Times New Roman" panose="02020603050405020304" pitchFamily="18" charset="0"/>
              </a:rPr>
              <a:t>    Trời nắng chang chang người trói người.</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E8C12B4B-C4E2-4994-BAEA-4BC5044C4DB7}"/>
              </a:ext>
            </a:extLst>
          </p:cNvPr>
          <p:cNvSpPr/>
          <p:nvPr/>
        </p:nvSpPr>
        <p:spPr>
          <a:xfrm>
            <a:off x="395535" y="2808392"/>
            <a:ext cx="8551421"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Cao Bá Quát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 đối lại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3600" b="1" i="1" dirty="0">
                <a:latin typeface="Times New Roman" panose="02020603050405020304" pitchFamily="18" charset="0"/>
                <a:cs typeface="Times New Roman" panose="02020603050405020304" pitchFamily="18" charset="0"/>
              </a:rPr>
              <a:t>Trời nắng chang chang người trói người.</a:t>
            </a:r>
            <a:r>
              <a:rPr lang="vi-VN" sz="3600" b="1" dirty="0">
                <a:latin typeface="Times New Roman" panose="02020603050405020304" pitchFamily="18" charset="0"/>
                <a:cs typeface="Times New Roman" panose="02020603050405020304" pitchFamily="18" charset="0"/>
              </a:rPr>
              <a:t>”?</a:t>
            </a:r>
            <a:endParaRPr lang="en-US" sz="32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4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5D22BDF-39A4-44CA-8356-927DE6C76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66"/>
            <a:ext cx="9144000" cy="4278276"/>
          </a:xfrm>
          <a:prstGeom prst="rect">
            <a:avLst/>
          </a:prstGeom>
        </p:spPr>
      </p:pic>
      <p:sp>
        <p:nvSpPr>
          <p:cNvPr id="4" name="Rectangle 3">
            <a:extLst>
              <a:ext uri="{FF2B5EF4-FFF2-40B4-BE49-F238E27FC236}">
                <a16:creationId xmlns:a16="http://schemas.microsoft.com/office/drawing/2014/main" xmlns="" id="{85637879-12D7-4A5C-AEB0-9328C29600B0}"/>
              </a:ext>
            </a:extLst>
          </p:cNvPr>
          <p:cNvSpPr/>
          <p:nvPr/>
        </p:nvSpPr>
        <p:spPr>
          <a:xfrm>
            <a:off x="539552" y="4299942"/>
            <a:ext cx="8856984" cy="646331"/>
          </a:xfrm>
          <a:prstGeom prst="rect">
            <a:avLst/>
          </a:prstGeom>
        </p:spPr>
        <p:txBody>
          <a:bodyPr wrap="square">
            <a:spAutoFit/>
          </a:bodyPr>
          <a:lstStyle/>
          <a:p>
            <a:pPr algn="just">
              <a:spcAft>
                <a:spcPts val="0"/>
              </a:spcAft>
            </a:pPr>
            <a:r>
              <a:rPr lang="vi-VN" sz="3600" b="1" i="1" dirty="0">
                <a:latin typeface="Times New Roman" panose="02020603050405020304" pitchFamily="18" charset="0"/>
                <a:cs typeface="Times New Roman" panose="02020603050405020304" pitchFamily="18" charset="0"/>
              </a:rPr>
              <a:t>Trời nắng chang chang người trói người.</a:t>
            </a:r>
            <a:endParaRPr lang="en-US" sz="32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829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B6A3B3-B101-43E9-9633-D8DA127354F1}"/>
              </a:ext>
            </a:extLst>
          </p:cNvPr>
          <p:cNvSpPr/>
          <p:nvPr/>
        </p:nvSpPr>
        <p:spPr>
          <a:xfrm>
            <a:off x="382295" y="489995"/>
            <a:ext cx="8379409" cy="1569660"/>
          </a:xfrm>
          <a:prstGeom prst="rect">
            <a:avLst/>
          </a:prstGeom>
        </p:spPr>
        <p:txBody>
          <a:bodyPr wrap="square">
            <a:spAutoFit/>
          </a:bodyPr>
          <a:lstStyle/>
          <a:p>
            <a:pPr>
              <a:lnSpc>
                <a:spcPct val="150000"/>
              </a:lnSpc>
            </a:pPr>
            <a:r>
              <a:rPr lang="nl-NL" sz="2800" b="1" dirty="0">
                <a:latin typeface="Times New Roman" panose="02020603050405020304" pitchFamily="18" charset="0"/>
                <a:ea typeface="Times New Roman" panose="02020603050405020304" pitchFamily="18" charset="0"/>
              </a:rPr>
              <a:t>Vua ra vế đối</a:t>
            </a:r>
            <a:r>
              <a:rPr lang="vi-VN" sz="2800" b="1" dirty="0">
                <a:latin typeface="Times New Roman" panose="02020603050405020304" pitchFamily="18" charset="0"/>
                <a:ea typeface="Times New Roman" panose="02020603050405020304" pitchFamily="18" charset="0"/>
              </a:rPr>
              <a:t>:</a:t>
            </a:r>
          </a:p>
          <a:p>
            <a:pPr>
              <a:lnSpc>
                <a:spcPct val="150000"/>
              </a:lnSpc>
            </a:pPr>
            <a:r>
              <a:rPr lang="vi-VN" sz="3600" b="1" i="1" dirty="0">
                <a:latin typeface="Times New Roman" panose="02020603050405020304" pitchFamily="18" charset="0"/>
                <a:ea typeface="Times New Roman" panose="02020603050405020304" pitchFamily="18" charset="0"/>
              </a:rPr>
              <a:t>                        </a:t>
            </a:r>
            <a:r>
              <a:rPr lang="nl-NL" sz="3600" b="1" i="1" dirty="0">
                <a:latin typeface="Times New Roman" panose="02020603050405020304" pitchFamily="18" charset="0"/>
                <a:ea typeface="Times New Roman" panose="02020603050405020304" pitchFamily="18" charset="0"/>
              </a:rPr>
              <a:t>leo lẻo</a:t>
            </a:r>
            <a:endParaRPr lang="vi-VN" sz="3600" b="1" dirty="0"/>
          </a:p>
        </p:txBody>
      </p:sp>
      <p:sp>
        <p:nvSpPr>
          <p:cNvPr id="3" name="Rectangle 2">
            <a:extLst>
              <a:ext uri="{FF2B5EF4-FFF2-40B4-BE49-F238E27FC236}">
                <a16:creationId xmlns:a16="http://schemas.microsoft.com/office/drawing/2014/main" xmlns="" id="{FE48A96A-FA81-4D7B-8382-B80B1C2A3CA5}"/>
              </a:ext>
            </a:extLst>
          </p:cNvPr>
          <p:cNvSpPr/>
          <p:nvPr/>
        </p:nvSpPr>
        <p:spPr>
          <a:xfrm>
            <a:off x="382295" y="2176582"/>
            <a:ext cx="8924762" cy="1569660"/>
          </a:xfrm>
          <a:prstGeom prst="rect">
            <a:avLst/>
          </a:prstGeom>
        </p:spPr>
        <p:txBody>
          <a:bodyPr wrap="square">
            <a:spAutoFit/>
          </a:bodyPr>
          <a:lstStyle/>
          <a:p>
            <a:pPr algn="just">
              <a:lnSpc>
                <a:spcPct val="150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lnSpc>
                <a:spcPct val="150000"/>
              </a:lnSpc>
              <a:spcAft>
                <a:spcPts val="0"/>
              </a:spcAft>
            </a:pPr>
            <a:r>
              <a:rPr lang="vi-VN" sz="3600"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chang chang</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636DF4FC-387A-47EA-B5F1-84902817E58A}"/>
              </a:ext>
            </a:extLst>
          </p:cNvPr>
          <p:cNvSpPr/>
          <p:nvPr/>
        </p:nvSpPr>
        <p:spPr>
          <a:xfrm>
            <a:off x="827584" y="1275606"/>
            <a:ext cx="2505814" cy="646331"/>
          </a:xfrm>
          <a:prstGeom prst="rect">
            <a:avLst/>
          </a:prstGeom>
        </p:spPr>
        <p:txBody>
          <a:bodyPr wrap="none">
            <a:spAutoFit/>
          </a:bodyPr>
          <a:lstStyle/>
          <a:p>
            <a:r>
              <a:rPr lang="nl-NL" sz="3600" b="1" i="1" dirty="0">
                <a:solidFill>
                  <a:srgbClr val="FF0000"/>
                </a:solidFill>
                <a:latin typeface="Times New Roman" panose="02020603050405020304" pitchFamily="18" charset="0"/>
                <a:ea typeface="Times New Roman" panose="02020603050405020304" pitchFamily="18" charset="0"/>
              </a:rPr>
              <a:t>Nước trong </a:t>
            </a:r>
            <a:endParaRPr lang="vi-VN" sz="3600" b="1" dirty="0">
              <a:solidFill>
                <a:srgbClr val="FF0000"/>
              </a:solidFill>
            </a:endParaRPr>
          </a:p>
        </p:txBody>
      </p:sp>
      <p:sp>
        <p:nvSpPr>
          <p:cNvPr id="7" name="Rectangle 6">
            <a:extLst>
              <a:ext uri="{FF2B5EF4-FFF2-40B4-BE49-F238E27FC236}">
                <a16:creationId xmlns:a16="http://schemas.microsoft.com/office/drawing/2014/main" xmlns="" id="{8215CE50-2CC3-419E-B839-63A1349C841E}"/>
              </a:ext>
            </a:extLst>
          </p:cNvPr>
          <p:cNvSpPr/>
          <p:nvPr/>
        </p:nvSpPr>
        <p:spPr>
          <a:xfrm>
            <a:off x="971600" y="3003798"/>
            <a:ext cx="2211375" cy="646331"/>
          </a:xfrm>
          <a:prstGeom prst="rect">
            <a:avLst/>
          </a:prstGeom>
        </p:spPr>
        <p:txBody>
          <a:bodyPr wrap="none">
            <a:spAutoFit/>
          </a:bodyPr>
          <a:lstStyle/>
          <a:p>
            <a:r>
              <a:rPr lang="vi-VN" sz="3600" b="1" i="1" dirty="0">
                <a:latin typeface="Times New Roman" panose="02020603050405020304" pitchFamily="18" charset="0"/>
                <a:cs typeface="Times New Roman" panose="02020603050405020304" pitchFamily="18" charset="0"/>
              </a:rPr>
              <a:t>Trời nắng </a:t>
            </a:r>
            <a:endParaRPr lang="vi-VN" sz="3600" b="1" dirty="0"/>
          </a:p>
        </p:txBody>
      </p:sp>
      <p:sp>
        <p:nvSpPr>
          <p:cNvPr id="8" name="Rectangle 7">
            <a:extLst>
              <a:ext uri="{FF2B5EF4-FFF2-40B4-BE49-F238E27FC236}">
                <a16:creationId xmlns:a16="http://schemas.microsoft.com/office/drawing/2014/main" xmlns="" id="{5C13EFFA-56C1-45C8-967B-8006814FC7BA}"/>
              </a:ext>
            </a:extLst>
          </p:cNvPr>
          <p:cNvSpPr/>
          <p:nvPr/>
        </p:nvSpPr>
        <p:spPr>
          <a:xfrm>
            <a:off x="1043608" y="3003798"/>
            <a:ext cx="2211375" cy="646331"/>
          </a:xfrm>
          <a:prstGeom prst="rect">
            <a:avLst/>
          </a:prstGeom>
        </p:spPr>
        <p:txBody>
          <a:bodyPr wrap="none">
            <a:spAutoFit/>
          </a:bodyPr>
          <a:lstStyle/>
          <a:p>
            <a:r>
              <a:rPr lang="vi-VN" sz="3600" b="1" i="1" dirty="0">
                <a:solidFill>
                  <a:srgbClr val="FF0000"/>
                </a:solidFill>
                <a:latin typeface="Times New Roman" panose="02020603050405020304" pitchFamily="18" charset="0"/>
                <a:cs typeface="Times New Roman" panose="02020603050405020304" pitchFamily="18" charset="0"/>
              </a:rPr>
              <a:t>Trời nắng </a:t>
            </a:r>
            <a:endParaRPr lang="vi-VN" sz="3600" b="1" dirty="0">
              <a:solidFill>
                <a:srgbClr val="FF0000"/>
              </a:solidFill>
            </a:endParaRPr>
          </a:p>
        </p:txBody>
      </p:sp>
      <p:sp>
        <p:nvSpPr>
          <p:cNvPr id="9" name="Rectangle 8">
            <a:extLst>
              <a:ext uri="{FF2B5EF4-FFF2-40B4-BE49-F238E27FC236}">
                <a16:creationId xmlns:a16="http://schemas.microsoft.com/office/drawing/2014/main" xmlns="" id="{C8D368EB-B152-436D-A01D-79029F866C28}"/>
              </a:ext>
            </a:extLst>
          </p:cNvPr>
          <p:cNvSpPr/>
          <p:nvPr/>
        </p:nvSpPr>
        <p:spPr>
          <a:xfrm>
            <a:off x="899592" y="1275606"/>
            <a:ext cx="2640979" cy="646331"/>
          </a:xfrm>
          <a:prstGeom prst="rect">
            <a:avLst/>
          </a:prstGeom>
        </p:spPr>
        <p:txBody>
          <a:bodyPr wrap="square">
            <a:spAutoFit/>
          </a:bodyPr>
          <a:lstStyle/>
          <a:p>
            <a:r>
              <a:rPr lang="nl-NL" sz="3600" b="1" i="1" dirty="0">
                <a:latin typeface="Times New Roman" panose="02020603050405020304" pitchFamily="18" charset="0"/>
                <a:ea typeface="Times New Roman" panose="02020603050405020304" pitchFamily="18" charset="0"/>
              </a:rPr>
              <a:t>Nước trong</a:t>
            </a:r>
            <a:r>
              <a:rPr lang="vi-VN" sz="3600" b="1" i="1" dirty="0">
                <a:latin typeface="Times New Roman" panose="02020603050405020304" pitchFamily="18" charset="0"/>
                <a:ea typeface="Times New Roman" panose="02020603050405020304" pitchFamily="18" charset="0"/>
              </a:rPr>
              <a:t>  </a:t>
            </a:r>
            <a:r>
              <a:rPr lang="nl-NL" sz="3600" b="1" i="1" dirty="0">
                <a:latin typeface="Times New Roman" panose="02020603050405020304" pitchFamily="18" charset="0"/>
                <a:ea typeface="Times New Roman" panose="02020603050405020304" pitchFamily="18" charset="0"/>
              </a:rPr>
              <a:t> </a:t>
            </a:r>
            <a:endParaRPr lang="vi-VN" sz="3600" b="1" dirty="0"/>
          </a:p>
        </p:txBody>
      </p:sp>
      <p:sp>
        <p:nvSpPr>
          <p:cNvPr id="11" name="Rectangle 10">
            <a:extLst>
              <a:ext uri="{FF2B5EF4-FFF2-40B4-BE49-F238E27FC236}">
                <a16:creationId xmlns:a16="http://schemas.microsoft.com/office/drawing/2014/main" xmlns="" id="{879BA8F6-62A6-495E-A8D1-B2996110BB71}"/>
              </a:ext>
            </a:extLst>
          </p:cNvPr>
          <p:cNvSpPr/>
          <p:nvPr/>
        </p:nvSpPr>
        <p:spPr>
          <a:xfrm>
            <a:off x="4499992" y="1275606"/>
            <a:ext cx="2111475" cy="646331"/>
          </a:xfrm>
          <a:prstGeom prst="rect">
            <a:avLst/>
          </a:prstGeom>
        </p:spPr>
        <p:txBody>
          <a:bodyPr wrap="none">
            <a:spAutoFit/>
          </a:bodyPr>
          <a:lstStyle/>
          <a:p>
            <a:r>
              <a:rPr lang="nl-NL" sz="3600" b="1" i="1" dirty="0">
                <a:latin typeface="Times New Roman" panose="02020603050405020304" pitchFamily="18" charset="0"/>
                <a:ea typeface="Times New Roman" panose="02020603050405020304" pitchFamily="18" charset="0"/>
              </a:rPr>
              <a:t>cá đớp cá.</a:t>
            </a:r>
            <a:endParaRPr lang="vi-VN" sz="3600" b="1" dirty="0"/>
          </a:p>
        </p:txBody>
      </p:sp>
      <p:sp>
        <p:nvSpPr>
          <p:cNvPr id="12" name="Rectangle 11">
            <a:extLst>
              <a:ext uri="{FF2B5EF4-FFF2-40B4-BE49-F238E27FC236}">
                <a16:creationId xmlns:a16="http://schemas.microsoft.com/office/drawing/2014/main" xmlns="" id="{EE80254E-E0AC-4A61-A0AD-48D746F12B76}"/>
              </a:ext>
            </a:extLst>
          </p:cNvPr>
          <p:cNvSpPr/>
          <p:nvPr/>
        </p:nvSpPr>
        <p:spPr>
          <a:xfrm>
            <a:off x="5548144" y="3003798"/>
            <a:ext cx="3595856" cy="646331"/>
          </a:xfrm>
          <a:prstGeom prst="rect">
            <a:avLst/>
          </a:prstGeom>
        </p:spPr>
        <p:txBody>
          <a:bodyPr wrap="none">
            <a:spAutoFit/>
          </a:bodyPr>
          <a:lstStyle/>
          <a:p>
            <a:r>
              <a:rPr lang="vi-VN" sz="3600" b="1" i="1" dirty="0">
                <a:latin typeface="Times New Roman" panose="02020603050405020304" pitchFamily="18" charset="0"/>
                <a:cs typeface="Times New Roman" panose="02020603050405020304" pitchFamily="18" charset="0"/>
              </a:rPr>
              <a:t>người trói người</a:t>
            </a:r>
            <a:r>
              <a:rPr lang="vi-VN" sz="3600" i="1"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a:p>
        </p:txBody>
      </p:sp>
      <p:grpSp>
        <p:nvGrpSpPr>
          <p:cNvPr id="14" name="Group 13">
            <a:extLst>
              <a:ext uri="{FF2B5EF4-FFF2-40B4-BE49-F238E27FC236}">
                <a16:creationId xmlns:a16="http://schemas.microsoft.com/office/drawing/2014/main" xmlns="" id="{630FAEE6-4733-4B45-AFA7-B9AC565A3946}"/>
              </a:ext>
            </a:extLst>
          </p:cNvPr>
          <p:cNvGrpSpPr/>
          <p:nvPr/>
        </p:nvGrpSpPr>
        <p:grpSpPr>
          <a:xfrm>
            <a:off x="4528398" y="1275606"/>
            <a:ext cx="4615602" cy="2374523"/>
            <a:chOff x="4499992" y="1275606"/>
            <a:chExt cx="4615602" cy="2374523"/>
          </a:xfrm>
        </p:grpSpPr>
        <p:sp>
          <p:nvSpPr>
            <p:cNvPr id="10" name="Rectangle 9">
              <a:extLst>
                <a:ext uri="{FF2B5EF4-FFF2-40B4-BE49-F238E27FC236}">
                  <a16:creationId xmlns:a16="http://schemas.microsoft.com/office/drawing/2014/main" xmlns="" id="{C9FE5FDE-3531-4B52-AB5F-F30BC137F038}"/>
                </a:ext>
              </a:extLst>
            </p:cNvPr>
            <p:cNvSpPr/>
            <p:nvPr/>
          </p:nvSpPr>
          <p:spPr>
            <a:xfrm>
              <a:off x="4499992" y="1275606"/>
              <a:ext cx="2111475" cy="646331"/>
            </a:xfrm>
            <a:prstGeom prst="rect">
              <a:avLst/>
            </a:prstGeom>
          </p:spPr>
          <p:txBody>
            <a:bodyPr wrap="none">
              <a:spAutoFit/>
            </a:bodyPr>
            <a:lstStyle/>
            <a:p>
              <a:r>
                <a:rPr lang="nl-NL" sz="3600" b="1" i="1" dirty="0">
                  <a:solidFill>
                    <a:srgbClr val="FF0000"/>
                  </a:solidFill>
                  <a:latin typeface="Times New Roman" panose="02020603050405020304" pitchFamily="18" charset="0"/>
                  <a:ea typeface="Times New Roman" panose="02020603050405020304" pitchFamily="18" charset="0"/>
                </a:rPr>
                <a:t>cá đớp cá.</a:t>
              </a:r>
              <a:endParaRPr lang="vi-VN" sz="3600" b="1" dirty="0">
                <a:solidFill>
                  <a:srgbClr val="FF0000"/>
                </a:solidFill>
              </a:endParaRPr>
            </a:p>
          </p:txBody>
        </p:sp>
        <p:sp>
          <p:nvSpPr>
            <p:cNvPr id="13" name="Rectangle 12">
              <a:extLst>
                <a:ext uri="{FF2B5EF4-FFF2-40B4-BE49-F238E27FC236}">
                  <a16:creationId xmlns:a16="http://schemas.microsoft.com/office/drawing/2014/main" xmlns="" id="{BFB9A29E-CDF2-4770-8512-5EBFD9E2E345}"/>
                </a:ext>
              </a:extLst>
            </p:cNvPr>
            <p:cNvSpPr/>
            <p:nvPr/>
          </p:nvSpPr>
          <p:spPr>
            <a:xfrm>
              <a:off x="5519738" y="3003798"/>
              <a:ext cx="3595856" cy="646331"/>
            </a:xfrm>
            <a:prstGeom prst="rect">
              <a:avLst/>
            </a:prstGeom>
          </p:spPr>
          <p:txBody>
            <a:bodyPr wrap="none">
              <a:spAutoFit/>
            </a:bodyPr>
            <a:lstStyle/>
            <a:p>
              <a:r>
                <a:rPr lang="vi-VN" sz="3600" b="1" i="1" dirty="0">
                  <a:solidFill>
                    <a:srgbClr val="FF0000"/>
                  </a:solidFill>
                  <a:latin typeface="Times New Roman" panose="02020603050405020304" pitchFamily="18" charset="0"/>
                  <a:cs typeface="Times New Roman" panose="02020603050405020304" pitchFamily="18" charset="0"/>
                </a:rPr>
                <a:t>người trói người.</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1" dirty="0">
                <a:solidFill>
                  <a:srgbClr val="FF0000"/>
                </a:solidFill>
              </a:endParaRPr>
            </a:p>
          </p:txBody>
        </p:sp>
      </p:grpSp>
    </p:spTree>
    <p:extLst>
      <p:ext uri="{BB962C8B-B14F-4D97-AF65-F5344CB8AC3E}">
        <p14:creationId xmlns:p14="http://schemas.microsoft.com/office/powerpoint/2010/main" val="6987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0" nodeType="clickEffect">
                                  <p:stCondLst>
                                    <p:cond delay="0"/>
                                  </p:stCondLst>
                                  <p:childTnLst>
                                    <p:animEffect transition="out" filter="barn(inVertic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6" presetClass="exit" presetSubtype="21" fill="hold" grpId="0" nodeType="withEffect">
                                  <p:stCondLst>
                                    <p:cond delay="0"/>
                                  </p:stCondLst>
                                  <p:childTnLst>
                                    <p:animEffect transition="out" filter="barn(inVertic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D4FFD598-DDA5-4CE2-82C4-56B4A789042B}"/>
              </a:ext>
            </a:extLst>
          </p:cNvPr>
          <p:cNvSpPr/>
          <p:nvPr/>
        </p:nvSpPr>
        <p:spPr>
          <a:xfrm>
            <a:off x="395536" y="123478"/>
            <a:ext cx="5904656"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chemeClr val="tx1"/>
                </a:solidFill>
                <a:latin typeface="Times New Roman" panose="02020603050405020304" pitchFamily="18" charset="0"/>
                <a:ea typeface="Times New Roman" panose="02020603050405020304" pitchFamily="18" charset="0"/>
              </a:rPr>
              <a:t>Khi cậu bé đối lại thì nhà vua đã làm gì?</a:t>
            </a:r>
            <a:endParaRPr lang="vi-VN" sz="3200" b="1" dirty="0">
              <a:solidFill>
                <a:schemeClr val="tx1"/>
              </a:solidFill>
            </a:endParaRPr>
          </a:p>
        </p:txBody>
      </p:sp>
      <p:sp>
        <p:nvSpPr>
          <p:cNvPr id="3" name="TextBox 2">
            <a:extLst>
              <a:ext uri="{FF2B5EF4-FFF2-40B4-BE49-F238E27FC236}">
                <a16:creationId xmlns:a16="http://schemas.microsoft.com/office/drawing/2014/main" xmlns="" id="{45E5BAA0-C24B-4047-BC00-7D2661D293DC}"/>
              </a:ext>
            </a:extLst>
          </p:cNvPr>
          <p:cNvSpPr txBox="1"/>
          <p:nvPr/>
        </p:nvSpPr>
        <p:spPr>
          <a:xfrm>
            <a:off x="383255" y="2859783"/>
            <a:ext cx="8208912"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vi-VN" sz="3600" b="1" dirty="0">
                <a:solidFill>
                  <a:srgbClr val="FF0000"/>
                </a:solidFill>
                <a:latin typeface="Times New Roman" panose="02020603050405020304" pitchFamily="18" charset="0"/>
                <a:ea typeface="Times New Roman" panose="02020603050405020304" pitchFamily="18" charset="0"/>
              </a:rPr>
              <a:t>Nhà vua nguôi giận, truyền lệnh cởi trói, tha cho cậu bé.</a:t>
            </a:r>
            <a:endParaRPr lang="vi-VN" sz="3600" b="1" dirty="0">
              <a:solidFill>
                <a:srgbClr val="FF0000"/>
              </a:solidFill>
            </a:endParaRPr>
          </a:p>
        </p:txBody>
      </p:sp>
    </p:spTree>
    <p:extLst>
      <p:ext uri="{BB962C8B-B14F-4D97-AF65-F5344CB8AC3E}">
        <p14:creationId xmlns:p14="http://schemas.microsoft.com/office/powerpoint/2010/main" val="31275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914400" y="1314450"/>
            <a:ext cx="6400800" cy="1314450"/>
          </a:xfrm>
        </p:spPr>
        <p:txBody>
          <a:bodyPr/>
          <a:lstStyle/>
          <a:p>
            <a:pPr eaLnBrk="1" hangingPunct="1"/>
            <a:endParaRPr lang="vi-VN" smtClean="0"/>
          </a:p>
        </p:txBody>
      </p:sp>
      <p:pic>
        <p:nvPicPr>
          <p:cNvPr id="2051" name="Picture 3" descr="a7ef13e6488ebda4182295e359de7186"/>
          <p:cNvPicPr>
            <a:picLocks noGrp="1" noChangeAspect="1" noChangeArrowheads="1"/>
          </p:cNvPicPr>
          <p:nvPr>
            <p:ph type="ctrTitle"/>
          </p:nvPr>
        </p:nvPicPr>
        <p:blipFill>
          <a:blip r:embed="rId2" cstate="print"/>
          <a:srcRect/>
          <a:stretch>
            <a:fillRect/>
          </a:stretch>
        </p:blipFill>
        <p:spPr>
          <a:xfrm>
            <a:off x="0" y="0"/>
            <a:ext cx="9144000" cy="5143500"/>
          </a:xfrm>
          <a:solidFill>
            <a:srgbClr val="0000FF"/>
          </a:solidFill>
          <a:ln>
            <a:solidFill>
              <a:srgbClr val="0000FF"/>
            </a:solidFill>
          </a:ln>
        </p:spPr>
      </p:pic>
      <p:sp>
        <p:nvSpPr>
          <p:cNvPr id="2052" name="WordArt 5"/>
          <p:cNvSpPr>
            <a:spLocks noChangeArrowheads="1" noChangeShapeType="1" noTextEdit="1"/>
          </p:cNvSpPr>
          <p:nvPr/>
        </p:nvSpPr>
        <p:spPr bwMode="auto">
          <a:xfrm>
            <a:off x="1547664" y="483518"/>
            <a:ext cx="5181600" cy="1257300"/>
          </a:xfrm>
          <a:prstGeom prst="rect">
            <a:avLst/>
          </a:prstGeom>
        </p:spPr>
        <p:txBody>
          <a:bodyPr wrap="none" fromWordArt="1">
            <a:prstTxWarp prst="textPlain">
              <a:avLst>
                <a:gd name="adj" fmla="val 50000"/>
              </a:avLst>
            </a:prstTxWarp>
          </a:bodyPr>
          <a:lstStyle/>
          <a:p>
            <a:pPr algn="ctr"/>
            <a:r>
              <a:rPr lang="vi-VN" sz="3200" kern="10" dirty="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 ĐỌC</a:t>
            </a:r>
          </a:p>
        </p:txBody>
      </p:sp>
      <p:sp>
        <p:nvSpPr>
          <p:cNvPr id="2053" name="WordArt 6"/>
          <p:cNvSpPr>
            <a:spLocks noChangeArrowheads="1" noChangeShapeType="1" noTextEdit="1"/>
          </p:cNvSpPr>
          <p:nvPr/>
        </p:nvSpPr>
        <p:spPr bwMode="auto">
          <a:xfrm>
            <a:off x="762000" y="2057400"/>
            <a:ext cx="7467600" cy="1028700"/>
          </a:xfrm>
          <a:prstGeom prst="rect">
            <a:avLst/>
          </a:prstGeom>
        </p:spPr>
        <p:txBody>
          <a:bodyPr wrap="none" fromWordArt="1">
            <a:prstTxWarp prst="textWave1">
              <a:avLst>
                <a:gd name="adj1" fmla="val 13005"/>
                <a:gd name="adj2" fmla="val -931"/>
              </a:avLst>
            </a:prstTxWarp>
            <a:scene3d>
              <a:camera prst="legacyObliqueRight"/>
              <a:lightRig rig="legacyHarsh3" dir="t"/>
            </a:scene3d>
            <a:sp3d extrusionH="100000" prstMaterial="legacyMatte">
              <a:extrusionClr>
                <a:srgbClr val="663300"/>
              </a:extrusionClr>
            </a:sp3d>
          </a:bodyPr>
          <a:lstStyle/>
          <a:p>
            <a:pPr algn="ctr"/>
            <a:r>
              <a:rPr lang="vi-VN" sz="3200" b="1" kern="10" dirty="0">
                <a:ln w="9525">
                  <a:round/>
                  <a:headEnd/>
                  <a:tailEnd/>
                </a:ln>
                <a:solidFill>
                  <a:srgbClr val="FF0000"/>
                </a:solidFill>
                <a:latin typeface="Times New Roman"/>
                <a:cs typeface="Times New Roman"/>
              </a:rPr>
              <a:t>ĐỐI ĐÁP VỚI VUA </a:t>
            </a:r>
          </a:p>
        </p:txBody>
      </p:sp>
      <p:pic>
        <p:nvPicPr>
          <p:cNvPr id="2054" name="Picture 7" descr="Picture2">
            <a:hlinkClick r:id="rId3" action="ppaction://hlinksldjump"/>
          </p:cNvPr>
          <p:cNvPicPr>
            <a:picLocks noChangeAspect="1" noChangeArrowheads="1" noCrop="1"/>
          </p:cNvPicPr>
          <p:nvPr/>
        </p:nvPicPr>
        <p:blipFill>
          <a:blip r:embed="rId4" cstate="print"/>
          <a:srcRect/>
          <a:stretch>
            <a:fillRect/>
          </a:stretch>
        </p:blipFill>
        <p:spPr bwMode="auto">
          <a:xfrm>
            <a:off x="7689850" y="0"/>
            <a:ext cx="1454150" cy="1314450"/>
          </a:xfrm>
          <a:prstGeom prst="rect">
            <a:avLst/>
          </a:prstGeom>
          <a:noFill/>
          <a:ln w="9525">
            <a:noFill/>
            <a:miter lim="800000"/>
            <a:headEnd/>
            <a:tailEnd/>
          </a:ln>
        </p:spPr>
      </p:pic>
      <p:pic>
        <p:nvPicPr>
          <p:cNvPr id="2055" name="Picture 8" descr="1466F10D5EAC4B0AA7D758AB687A66F8[1]"/>
          <p:cNvPicPr>
            <a:picLocks noChangeAspect="1" noChangeArrowheads="1" noCrop="1"/>
          </p:cNvPicPr>
          <p:nvPr/>
        </p:nvPicPr>
        <p:blipFill>
          <a:blip r:embed="rId5" cstate="print"/>
          <a:srcRect/>
          <a:stretch>
            <a:fillRect/>
          </a:stretch>
        </p:blipFill>
        <p:spPr bwMode="auto">
          <a:xfrm>
            <a:off x="7772400" y="2857500"/>
            <a:ext cx="1371600" cy="807244"/>
          </a:xfrm>
          <a:prstGeom prst="rect">
            <a:avLst/>
          </a:prstGeom>
          <a:noFill/>
          <a:ln w="9525">
            <a:noFill/>
            <a:miter lim="800000"/>
            <a:headEnd/>
            <a:tailEnd/>
          </a:ln>
        </p:spPr>
      </p:pic>
      <p:pic>
        <p:nvPicPr>
          <p:cNvPr id="2056" name="Picture 9" descr="1466F10D5EAC4B0AA7D758AB687A66F8[1]"/>
          <p:cNvPicPr>
            <a:picLocks noChangeAspect="1" noChangeArrowheads="1" noCrop="1"/>
          </p:cNvPicPr>
          <p:nvPr/>
        </p:nvPicPr>
        <p:blipFill>
          <a:blip r:embed="rId5" cstate="print"/>
          <a:srcRect/>
          <a:stretch>
            <a:fillRect/>
          </a:stretch>
        </p:blipFill>
        <p:spPr bwMode="auto">
          <a:xfrm>
            <a:off x="7391400" y="3886200"/>
            <a:ext cx="1371600" cy="807244"/>
          </a:xfrm>
          <a:prstGeom prst="rect">
            <a:avLst/>
          </a:prstGeom>
          <a:noFill/>
          <a:ln w="9525">
            <a:noFill/>
            <a:miter lim="800000"/>
            <a:headEnd/>
            <a:tailEnd/>
          </a:ln>
        </p:spPr>
      </p:pic>
      <p:pic>
        <p:nvPicPr>
          <p:cNvPr id="2057" name="Picture 10" descr="1466F10D5EAC4B0AA7D758AB687A66F8[1]"/>
          <p:cNvPicPr>
            <a:picLocks noChangeAspect="1" noChangeArrowheads="1" noCrop="1"/>
          </p:cNvPicPr>
          <p:nvPr/>
        </p:nvPicPr>
        <p:blipFill>
          <a:blip r:embed="rId5" cstate="print"/>
          <a:srcRect/>
          <a:stretch>
            <a:fillRect/>
          </a:stretch>
        </p:blipFill>
        <p:spPr bwMode="auto">
          <a:xfrm>
            <a:off x="6019800" y="3200400"/>
            <a:ext cx="1371600" cy="807244"/>
          </a:xfrm>
          <a:prstGeom prst="rect">
            <a:avLst/>
          </a:prstGeom>
          <a:noFill/>
          <a:ln w="9525">
            <a:noFill/>
            <a:miter lim="800000"/>
            <a:headEnd/>
            <a:tailEnd/>
          </a:ln>
        </p:spPr>
      </p:pic>
      <p:pic>
        <p:nvPicPr>
          <p:cNvPr id="2058" name="Picture 11" descr="1466F10D5EAC4B0AA7D758AB687A66F8[1]"/>
          <p:cNvPicPr>
            <a:picLocks noChangeAspect="1" noChangeArrowheads="1" noCrop="1"/>
          </p:cNvPicPr>
          <p:nvPr/>
        </p:nvPicPr>
        <p:blipFill>
          <a:blip r:embed="rId5" cstate="print"/>
          <a:srcRect/>
          <a:stretch>
            <a:fillRect/>
          </a:stretch>
        </p:blipFill>
        <p:spPr bwMode="auto">
          <a:xfrm>
            <a:off x="4267200" y="3371850"/>
            <a:ext cx="1371600" cy="807244"/>
          </a:xfrm>
          <a:prstGeom prst="rect">
            <a:avLst/>
          </a:prstGeom>
          <a:noFill/>
          <a:ln w="9525">
            <a:noFill/>
            <a:miter lim="800000"/>
            <a:headEnd/>
            <a:tailEnd/>
          </a:ln>
        </p:spPr>
      </p:pic>
      <p:pic>
        <p:nvPicPr>
          <p:cNvPr id="2059" name="Picture 12" descr="1466F10D5EAC4B0AA7D758AB687A66F8[1]"/>
          <p:cNvPicPr>
            <a:picLocks noChangeAspect="1" noChangeArrowheads="1" noCrop="1"/>
          </p:cNvPicPr>
          <p:nvPr/>
        </p:nvPicPr>
        <p:blipFill>
          <a:blip r:embed="rId5" cstate="print"/>
          <a:srcRect/>
          <a:stretch>
            <a:fillRect/>
          </a:stretch>
        </p:blipFill>
        <p:spPr bwMode="auto">
          <a:xfrm>
            <a:off x="3124200" y="3600450"/>
            <a:ext cx="1371600" cy="807244"/>
          </a:xfrm>
          <a:prstGeom prst="rect">
            <a:avLst/>
          </a:prstGeom>
          <a:noFill/>
          <a:ln w="9525">
            <a:noFill/>
            <a:miter lim="800000"/>
            <a:headEnd/>
            <a:tailEnd/>
          </a:ln>
        </p:spPr>
      </p:pic>
      <p:pic>
        <p:nvPicPr>
          <p:cNvPr id="2060" name="Picture 13" descr="1466F10D5EAC4B0AA7D758AB687A66F8[1]"/>
          <p:cNvPicPr>
            <a:picLocks noChangeAspect="1" noChangeArrowheads="1" noCrop="1"/>
          </p:cNvPicPr>
          <p:nvPr/>
        </p:nvPicPr>
        <p:blipFill>
          <a:blip r:embed="rId5" cstate="print"/>
          <a:srcRect/>
          <a:stretch>
            <a:fillRect/>
          </a:stretch>
        </p:blipFill>
        <p:spPr bwMode="auto">
          <a:xfrm>
            <a:off x="914400" y="3657600"/>
            <a:ext cx="1371600" cy="807244"/>
          </a:xfrm>
          <a:prstGeom prst="rect">
            <a:avLst/>
          </a:prstGeom>
          <a:noFill/>
          <a:ln w="9525">
            <a:noFill/>
            <a:miter lim="800000"/>
            <a:headEnd/>
            <a:tailEnd/>
          </a:ln>
        </p:spPr>
      </p:pic>
      <p:pic>
        <p:nvPicPr>
          <p:cNvPr id="2061" name="Picture 14" descr="1466F10D5EAC4B0AA7D758AB687A66F8[1]"/>
          <p:cNvPicPr>
            <a:picLocks noChangeAspect="1" noChangeArrowheads="1" noCrop="1"/>
          </p:cNvPicPr>
          <p:nvPr/>
        </p:nvPicPr>
        <p:blipFill>
          <a:blip r:embed="rId5" cstate="print"/>
          <a:srcRect/>
          <a:stretch>
            <a:fillRect/>
          </a:stretch>
        </p:blipFill>
        <p:spPr bwMode="auto">
          <a:xfrm>
            <a:off x="457200" y="2743200"/>
            <a:ext cx="1371600" cy="807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5BC66BA4-2879-455E-A568-DD8A3000EE58}"/>
              </a:ext>
            </a:extLst>
          </p:cNvPr>
          <p:cNvSpPr/>
          <p:nvPr/>
        </p:nvSpPr>
        <p:spPr>
          <a:xfrm>
            <a:off x="323528" y="0"/>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nl-NL" sz="2800" b="1" dirty="0">
                <a:solidFill>
                  <a:schemeClr val="tx1"/>
                </a:solidFill>
                <a:latin typeface="Times New Roman" panose="02020603050405020304" pitchFamily="18" charset="0"/>
                <a:ea typeface="Times New Roman" panose="02020603050405020304" pitchFamily="18" charset="0"/>
              </a:rPr>
              <a:t>Em thấy Cao Bá Quát là người như thế nào?</a:t>
            </a:r>
            <a:endParaRPr lang="vi-VN" sz="2800" b="1" dirty="0">
              <a:solidFill>
                <a:schemeClr val="tx1"/>
              </a:solidFill>
            </a:endParaRPr>
          </a:p>
        </p:txBody>
      </p:sp>
      <p:sp>
        <p:nvSpPr>
          <p:cNvPr id="4" name="TextBox 3">
            <a:extLst>
              <a:ext uri="{FF2B5EF4-FFF2-40B4-BE49-F238E27FC236}">
                <a16:creationId xmlns:a16="http://schemas.microsoft.com/office/drawing/2014/main" xmlns="" id="{3E6B04E9-7783-4DF1-8B5F-FE1AE0A5BE16}"/>
              </a:ext>
            </a:extLst>
          </p:cNvPr>
          <p:cNvSpPr txBox="1"/>
          <p:nvPr/>
        </p:nvSpPr>
        <p:spPr>
          <a:xfrm>
            <a:off x="467544" y="2715766"/>
            <a:ext cx="8208912" cy="1200329"/>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nl-NL" sz="3600" b="1" dirty="0">
                <a:solidFill>
                  <a:srgbClr val="FF0000"/>
                </a:solidFill>
                <a:latin typeface="Times New Roman" panose="02020603050405020304" pitchFamily="18" charset="0"/>
                <a:ea typeface="Times New Roman" panose="02020603050405020304" pitchFamily="18" charset="0"/>
              </a:rPr>
              <a:t>Cao Bá Quát là người</a:t>
            </a:r>
            <a:r>
              <a:rPr lang="vi-VN" sz="3600" b="1" dirty="0">
                <a:solidFill>
                  <a:srgbClr val="FF0000"/>
                </a:solidFill>
                <a:latin typeface="Times New Roman" panose="02020603050405020304" pitchFamily="18" charset="0"/>
                <a:ea typeface="Times New Roman" panose="02020603050405020304" pitchFamily="18" charset="0"/>
              </a:rPr>
              <a:t> thông minh, tài trí và đối đáp giỏi.</a:t>
            </a:r>
            <a:endParaRPr lang="vi-VN" sz="3600" b="1" dirty="0">
              <a:solidFill>
                <a:srgbClr val="FF0000"/>
              </a:solidFill>
            </a:endParaRPr>
          </a:p>
        </p:txBody>
      </p:sp>
    </p:spTree>
    <p:extLst>
      <p:ext uri="{BB962C8B-B14F-4D97-AF65-F5344CB8AC3E}">
        <p14:creationId xmlns:p14="http://schemas.microsoft.com/office/powerpoint/2010/main" val="32323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DD1EDAE6-4B0E-442B-BD1F-58E7D97381D5}"/>
              </a:ext>
            </a:extLst>
          </p:cNvPr>
          <p:cNvSpPr/>
          <p:nvPr/>
        </p:nvSpPr>
        <p:spPr>
          <a:xfrm>
            <a:off x="611560" y="195486"/>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b="1" dirty="0" smtClean="0">
                <a:solidFill>
                  <a:schemeClr val="tx1"/>
                </a:solidFill>
                <a:latin typeface="Times New Roman" panose="02020603050405020304" pitchFamily="18" charset="0"/>
                <a:ea typeface="Times New Roman" panose="02020603050405020304" pitchFamily="18" charset="0"/>
              </a:rPr>
              <a:t>Câu chuyện </a:t>
            </a:r>
            <a:r>
              <a:rPr lang="vi-VN" sz="2800" b="1" dirty="0">
                <a:solidFill>
                  <a:schemeClr val="tx1"/>
                </a:solidFill>
                <a:latin typeface="Times New Roman" panose="02020603050405020304" pitchFamily="18" charset="0"/>
                <a:ea typeface="Times New Roman" panose="02020603050405020304" pitchFamily="18" charset="0"/>
              </a:rPr>
              <a:t>ca ngợi ai? Ca ngợi điều gì?</a:t>
            </a:r>
            <a:endParaRPr lang="vi-VN" sz="2800" b="1" dirty="0">
              <a:solidFill>
                <a:schemeClr val="tx1"/>
              </a:solidFill>
            </a:endParaRPr>
          </a:p>
        </p:txBody>
      </p:sp>
    </p:spTree>
    <p:extLst>
      <p:ext uri="{BB962C8B-B14F-4D97-AF65-F5344CB8AC3E}">
        <p14:creationId xmlns:p14="http://schemas.microsoft.com/office/powerpoint/2010/main" val="870442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C8FD09C8-74F7-4209-858A-DD96457BD4A9}"/>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b="1" dirty="0">
                <a:solidFill>
                  <a:schemeClr val="tx1"/>
                </a:solidFill>
                <a:latin typeface="Times New Roman" panose="02020603050405020304" pitchFamily="18" charset="0"/>
                <a:ea typeface="Times New Roman" panose="02020603050405020304" pitchFamily="18" charset="0"/>
              </a:rPr>
              <a:t>NỘI DUNG:</a:t>
            </a:r>
            <a:endParaRPr lang="vi-VN" sz="2800" b="1" dirty="0">
              <a:solidFill>
                <a:schemeClr val="tx1"/>
              </a:solidFill>
            </a:endParaRPr>
          </a:p>
        </p:txBody>
      </p:sp>
      <p:sp>
        <p:nvSpPr>
          <p:cNvPr id="3" name="TextBox 2">
            <a:extLst>
              <a:ext uri="{FF2B5EF4-FFF2-40B4-BE49-F238E27FC236}">
                <a16:creationId xmlns:a16="http://schemas.microsoft.com/office/drawing/2014/main" xmlns="" id="{A1C55B77-D030-496C-8734-89C6FBF2BBEB}"/>
              </a:ext>
            </a:extLst>
          </p:cNvPr>
          <p:cNvSpPr txBox="1"/>
          <p:nvPr/>
        </p:nvSpPr>
        <p:spPr>
          <a:xfrm>
            <a:off x="755576" y="2067694"/>
            <a:ext cx="7992888" cy="1754326"/>
          </a:xfrm>
          <a:prstGeom prst="rect">
            <a:avLst/>
          </a:prstGeom>
          <a:noFill/>
        </p:spPr>
        <p:txBody>
          <a:bodyPr wrap="square" rtlCol="0">
            <a:spAutoFit/>
          </a:bodyPr>
          <a:lstStyle/>
          <a:p>
            <a:pPr algn="just"/>
            <a:r>
              <a:rPr lang="vi-VN" sz="3600" b="1" dirty="0">
                <a:solidFill>
                  <a:srgbClr val="FF0000"/>
                </a:solidFill>
                <a:latin typeface="+mj-lt"/>
              </a:rPr>
              <a:t>Câu chuyện ca ngợi Cao Bá Quát đã thể hiện tư chất thông minh từ nhỏ, giỏi đối đáp.</a:t>
            </a:r>
          </a:p>
        </p:txBody>
      </p:sp>
    </p:spTree>
    <p:extLst>
      <p:ext uri="{BB962C8B-B14F-4D97-AF65-F5344CB8AC3E}">
        <p14:creationId xmlns:p14="http://schemas.microsoft.com/office/powerpoint/2010/main" val="7165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Grp="1" noChangeArrowheads="1"/>
          </p:cNvSpPr>
          <p:nvPr>
            <p:ph type="body" idx="1"/>
          </p:nvPr>
        </p:nvSpPr>
        <p:spPr>
          <a:xfrm>
            <a:off x="323528" y="1347614"/>
            <a:ext cx="8686800" cy="3579862"/>
          </a:xfrm>
          <a:noFill/>
        </p:spPr>
        <p:txBody>
          <a:bodyPr/>
          <a:lstStyle/>
          <a:p>
            <a:pPr eaLnBrk="1" hangingPunct="1">
              <a:buFontTx/>
              <a:buNone/>
            </a:pPr>
            <a:r>
              <a:rPr lang="en-US" sz="2800" b="1" i="1" dirty="0" smtClean="0">
                <a:solidFill>
                  <a:srgbClr val="FF3300"/>
                </a:solidFill>
                <a:latin typeface="Times New Roman" pitchFamily="18" charset="0"/>
              </a:rPr>
              <a:t>        </a:t>
            </a:r>
            <a:r>
              <a:rPr lang="en-US" sz="2800" b="1" dirty="0" err="1" smtClean="0">
                <a:latin typeface="Times New Roman" pitchFamily="18" charset="0"/>
              </a:rPr>
              <a:t>Thấy</a:t>
            </a:r>
            <a:r>
              <a:rPr lang="en-US" sz="2800" b="1" dirty="0" smtClean="0">
                <a:latin typeface="Times New Roman" pitchFamily="18" charset="0"/>
              </a:rPr>
              <a:t> </a:t>
            </a:r>
            <a:r>
              <a:rPr lang="en-US" sz="2800" b="1" dirty="0" err="1" smtClean="0">
                <a:latin typeface="Times New Roman" pitchFamily="18" charset="0"/>
              </a:rPr>
              <a:t>nói</a:t>
            </a:r>
            <a:r>
              <a:rPr lang="en-US" sz="2800" b="1" dirty="0" smtClean="0">
                <a:latin typeface="Times New Roman" pitchFamily="18" charset="0"/>
              </a:rPr>
              <a:t>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học</a:t>
            </a:r>
            <a:r>
              <a:rPr lang="en-US" sz="2800" b="1" dirty="0" smtClean="0">
                <a:latin typeface="Times New Roman" pitchFamily="18" charset="0"/>
              </a:rPr>
              <a:t> </a:t>
            </a:r>
            <a:r>
              <a:rPr lang="en-US" sz="2800" b="1" dirty="0" err="1" smtClean="0">
                <a:latin typeface="Times New Roman" pitchFamily="18" charset="0"/>
              </a:rPr>
              <a:t>trò</a:t>
            </a:r>
            <a:r>
              <a:rPr lang="en-US" sz="2800" b="1" dirty="0" smtClean="0">
                <a:latin typeface="Times New Roman" pitchFamily="18" charset="0"/>
              </a:rPr>
              <a:t>, </a:t>
            </a:r>
            <a:r>
              <a:rPr lang="en-US" sz="2800" b="1" dirty="0" err="1" smtClean="0">
                <a:latin typeface="Times New Roman" pitchFamily="18" charset="0"/>
              </a:rPr>
              <a:t>vua</a:t>
            </a:r>
            <a:r>
              <a:rPr lang="en-US" sz="2800" b="1" dirty="0" smtClean="0">
                <a:solidFill>
                  <a:srgbClr val="FF3300"/>
                </a:solidFill>
                <a:latin typeface="Times New Roman" pitchFamily="18" charset="0"/>
              </a:rPr>
              <a:t> </a:t>
            </a:r>
            <a:r>
              <a:rPr lang="en-US" sz="2800" b="1" dirty="0" err="1" smtClean="0">
                <a:solidFill>
                  <a:srgbClr val="FF0000"/>
                </a:solidFill>
                <a:latin typeface="Times New Roman" pitchFamily="18" charset="0"/>
              </a:rPr>
              <a:t>ra</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lệnh</a:t>
            </a:r>
            <a:r>
              <a:rPr lang="en-US" sz="2800" b="1" dirty="0" smtClean="0">
                <a:solidFill>
                  <a:srgbClr val="FF0000"/>
                </a:solidFill>
                <a:latin typeface="Times New Roman" pitchFamily="18" charset="0"/>
              </a:rPr>
              <a:t> </a:t>
            </a:r>
            <a:r>
              <a:rPr lang="en-US" sz="2800" b="1" dirty="0" err="1" smtClean="0">
                <a:latin typeface="Times New Roman" pitchFamily="18" charset="0"/>
              </a:rPr>
              <a:t>cho</a:t>
            </a:r>
            <a:r>
              <a:rPr lang="en-US" sz="2800" b="1" dirty="0" smtClean="0">
                <a:latin typeface="Times New Roman" pitchFamily="18" charset="0"/>
              </a:rPr>
              <a:t> </a:t>
            </a:r>
            <a:r>
              <a:rPr lang="en-US" sz="2800" b="1" dirty="0" err="1" smtClean="0">
                <a:latin typeface="Times New Roman" pitchFamily="18" charset="0"/>
              </a:rPr>
              <a:t>cậu</a:t>
            </a:r>
            <a:r>
              <a:rPr lang="en-US" sz="2800" b="1" dirty="0" smtClean="0">
                <a:latin typeface="Times New Roman" pitchFamily="18" charset="0"/>
              </a:rPr>
              <a:t> </a:t>
            </a:r>
            <a:r>
              <a:rPr lang="en-US" sz="2800" b="1" dirty="0" err="1" smtClean="0">
                <a:latin typeface="Times New Roman" pitchFamily="18" charset="0"/>
              </a:rPr>
              <a:t>phải</a:t>
            </a:r>
            <a:r>
              <a:rPr lang="en-US" sz="2800" b="1" dirty="0" smtClean="0">
                <a:latin typeface="Times New Roman" pitchFamily="18" charset="0"/>
              </a:rPr>
              <a:t> </a:t>
            </a:r>
            <a:r>
              <a:rPr lang="en-US" sz="2800" b="1" dirty="0" err="1" smtClean="0">
                <a:latin typeface="Times New Roman" pitchFamily="18" charset="0"/>
              </a:rPr>
              <a:t>đối</a:t>
            </a:r>
            <a:r>
              <a:rPr lang="en-US" sz="2800" b="1" dirty="0" smtClean="0">
                <a:latin typeface="Times New Roman" pitchFamily="18" charset="0"/>
              </a:rPr>
              <a:t> </a:t>
            </a:r>
            <a:r>
              <a:rPr lang="en-US" sz="2800" b="1" dirty="0" err="1" smtClean="0">
                <a:latin typeface="Times New Roman" pitchFamily="18" charset="0"/>
              </a:rPr>
              <a:t>được</a:t>
            </a:r>
            <a:r>
              <a:rPr lang="en-US" sz="2800" b="1" dirty="0" smtClean="0">
                <a:latin typeface="Times New Roman" pitchFamily="18" charset="0"/>
              </a:rPr>
              <a:t> </a:t>
            </a:r>
            <a:r>
              <a:rPr lang="en-US" sz="2800" b="1" dirty="0" err="1" smtClean="0">
                <a:latin typeface="Times New Roman" pitchFamily="18" charset="0"/>
              </a:rPr>
              <a:t>một</a:t>
            </a:r>
            <a:r>
              <a:rPr lang="en-US" sz="2800" b="1" dirty="0" smtClean="0">
                <a:latin typeface="Times New Roman" pitchFamily="18" charset="0"/>
              </a:rPr>
              <a:t> </a:t>
            </a:r>
            <a:r>
              <a:rPr lang="en-US" sz="2800" b="1" dirty="0" err="1" smtClean="0">
                <a:latin typeface="Times New Roman" pitchFamily="18" charset="0"/>
              </a:rPr>
              <a:t>vế</a:t>
            </a:r>
            <a:r>
              <a:rPr lang="en-US" sz="2800" b="1" dirty="0" smtClean="0">
                <a:latin typeface="Times New Roman" pitchFamily="18" charset="0"/>
              </a:rPr>
              <a:t> </a:t>
            </a:r>
            <a:r>
              <a:rPr lang="en-US" sz="2800" b="1" dirty="0" err="1" smtClean="0">
                <a:latin typeface="Times New Roman" pitchFamily="18" charset="0"/>
              </a:rPr>
              <a:t>đối</a:t>
            </a:r>
            <a:r>
              <a:rPr lang="en-US" sz="2800" b="1" dirty="0" smtClean="0">
                <a:latin typeface="Times New Roman" pitchFamily="18" charset="0"/>
              </a:rPr>
              <a:t>  </a:t>
            </a:r>
            <a:r>
              <a:rPr lang="en-US" sz="2800" b="1" dirty="0" err="1" smtClean="0">
                <a:latin typeface="Times New Roman" pitchFamily="18" charset="0"/>
              </a:rPr>
              <a:t>thì</a:t>
            </a:r>
            <a:r>
              <a:rPr lang="en-US" sz="2800" b="1" dirty="0" smtClean="0">
                <a:latin typeface="Times New Roman" pitchFamily="18" charset="0"/>
              </a:rPr>
              <a:t> </a:t>
            </a:r>
            <a:r>
              <a:rPr lang="en-US" sz="2800" b="1" dirty="0" err="1" smtClean="0">
                <a:latin typeface="Times New Roman" pitchFamily="18" charset="0"/>
              </a:rPr>
              <a:t>mới</a:t>
            </a:r>
            <a:r>
              <a:rPr lang="en-US" sz="2800" b="1" dirty="0" smtClean="0">
                <a:latin typeface="Times New Roman" pitchFamily="18" charset="0"/>
              </a:rPr>
              <a:t> </a:t>
            </a:r>
            <a:r>
              <a:rPr lang="en-US" sz="2800" b="1" dirty="0" err="1" smtClean="0">
                <a:latin typeface="Times New Roman" pitchFamily="18" charset="0"/>
              </a:rPr>
              <a:t>tha</a:t>
            </a:r>
            <a:r>
              <a:rPr lang="en-US" sz="2800" b="1" dirty="0" smtClean="0">
                <a:latin typeface="Times New Roman" pitchFamily="18" charset="0"/>
              </a:rPr>
              <a:t>.  </a:t>
            </a:r>
            <a:r>
              <a:rPr lang="en-US" sz="2800" b="1" dirty="0" err="1" smtClean="0">
                <a:latin typeface="Times New Roman" pitchFamily="18" charset="0"/>
              </a:rPr>
              <a:t>Nhìn</a:t>
            </a:r>
            <a:r>
              <a:rPr lang="en-US" sz="2800" b="1" dirty="0" smtClean="0">
                <a:latin typeface="Times New Roman" pitchFamily="18" charset="0"/>
              </a:rPr>
              <a:t> </a:t>
            </a:r>
            <a:r>
              <a:rPr lang="en-US" sz="2800" b="1" dirty="0" err="1" smtClean="0">
                <a:latin typeface="Times New Roman" pitchFamily="18" charset="0"/>
              </a:rPr>
              <a:t>thấy</a:t>
            </a:r>
            <a:r>
              <a:rPr lang="en-US" sz="2800" b="1" dirty="0" smtClean="0">
                <a:latin typeface="Times New Roman" pitchFamily="18" charset="0"/>
              </a:rPr>
              <a:t> </a:t>
            </a:r>
            <a:r>
              <a:rPr lang="en-US" sz="2800" b="1" dirty="0" err="1" smtClean="0">
                <a:latin typeface="Times New Roman" pitchFamily="18" charset="0"/>
              </a:rPr>
              <a:t>trên</a:t>
            </a:r>
            <a:r>
              <a:rPr lang="en-US" sz="2800" b="1" dirty="0" smtClean="0">
                <a:latin typeface="Times New Roman" pitchFamily="18" charset="0"/>
              </a:rPr>
              <a:t> </a:t>
            </a:r>
            <a:r>
              <a:rPr lang="en-US" sz="2800" b="1" dirty="0" err="1" smtClean="0">
                <a:latin typeface="Times New Roman" pitchFamily="18" charset="0"/>
              </a:rPr>
              <a:t>mặt</a:t>
            </a:r>
            <a:r>
              <a:rPr lang="en-US" sz="2800" b="1" dirty="0" smtClean="0">
                <a:latin typeface="Times New Roman" pitchFamily="18" charset="0"/>
              </a:rPr>
              <a:t> </a:t>
            </a:r>
            <a:r>
              <a:rPr lang="en-US" sz="2800" b="1" dirty="0" err="1" smtClean="0">
                <a:latin typeface="Times New Roman" pitchFamily="18" charset="0"/>
              </a:rPr>
              <a:t>hồ</a:t>
            </a:r>
            <a:r>
              <a:rPr lang="en-US" sz="2800" b="1" dirty="0" smtClean="0">
                <a:latin typeface="Times New Roman" pitchFamily="18" charset="0"/>
              </a:rPr>
              <a:t> </a:t>
            </a:r>
            <a:r>
              <a:rPr lang="en-US" sz="2800" b="1" dirty="0" err="1" smtClean="0">
                <a:latin typeface="Times New Roman" pitchFamily="18" charset="0"/>
              </a:rPr>
              <a:t>lúc</a:t>
            </a:r>
            <a:r>
              <a:rPr lang="en-US" sz="2800" b="1" dirty="0" smtClean="0">
                <a:latin typeface="Times New Roman" pitchFamily="18" charset="0"/>
              </a:rPr>
              <a:t> </a:t>
            </a:r>
            <a:r>
              <a:rPr lang="en-US" sz="2800" b="1" dirty="0" err="1" smtClean="0">
                <a:latin typeface="Times New Roman" pitchFamily="18" charset="0"/>
              </a:rPr>
              <a:t>đó</a:t>
            </a:r>
            <a:r>
              <a:rPr lang="en-US" sz="2800" b="1" dirty="0" smtClean="0">
                <a:latin typeface="Times New Roman" pitchFamily="18" charset="0"/>
              </a:rPr>
              <a:t> </a:t>
            </a:r>
            <a:r>
              <a:rPr lang="en-US" sz="2800" b="1" dirty="0" err="1" smtClean="0">
                <a:latin typeface="Times New Roman" pitchFamily="18" charset="0"/>
              </a:rPr>
              <a:t>có</a:t>
            </a:r>
            <a:r>
              <a:rPr lang="en-US" sz="2800" b="1" dirty="0" smtClean="0">
                <a:latin typeface="Times New Roman" pitchFamily="18" charset="0"/>
              </a:rPr>
              <a:t> </a:t>
            </a:r>
            <a:r>
              <a:rPr lang="en-US" sz="2800" b="1" dirty="0" err="1" smtClean="0">
                <a:latin typeface="Times New Roman" pitchFamily="18" charset="0"/>
              </a:rPr>
              <a:t>đàn</a:t>
            </a:r>
            <a:r>
              <a:rPr lang="en-US" sz="2800" b="1" dirty="0" smtClean="0">
                <a:latin typeface="Times New Roman" pitchFamily="18" charset="0"/>
              </a:rPr>
              <a:t> </a:t>
            </a:r>
            <a:r>
              <a:rPr lang="en-US" sz="2800" b="1" dirty="0" err="1" smtClean="0">
                <a:latin typeface="Times New Roman" pitchFamily="18" charset="0"/>
              </a:rPr>
              <a:t>cá</a:t>
            </a:r>
            <a:r>
              <a:rPr lang="en-US" sz="2800" b="1" dirty="0" smtClean="0">
                <a:latin typeface="Times New Roman" pitchFamily="18" charset="0"/>
              </a:rPr>
              <a:t> </a:t>
            </a:r>
            <a:r>
              <a:rPr lang="en-US" sz="2800" b="1" dirty="0" err="1" smtClean="0">
                <a:latin typeface="Times New Roman" pitchFamily="18" charset="0"/>
              </a:rPr>
              <a:t>đang</a:t>
            </a:r>
            <a:r>
              <a:rPr lang="en-US" sz="2800" b="1" dirty="0" smtClean="0">
                <a:latin typeface="Times New Roman" pitchFamily="18" charset="0"/>
              </a:rPr>
              <a:t> </a:t>
            </a:r>
            <a:r>
              <a:rPr lang="en-US" sz="2800" b="1" dirty="0" err="1" smtClean="0">
                <a:latin typeface="Times New Roman" pitchFamily="18" charset="0"/>
              </a:rPr>
              <a:t>đuổi</a:t>
            </a:r>
            <a:r>
              <a:rPr lang="en-US" sz="2800" b="1" dirty="0" smtClean="0">
                <a:latin typeface="Times New Roman" pitchFamily="18" charset="0"/>
              </a:rPr>
              <a:t> </a:t>
            </a:r>
            <a:r>
              <a:rPr lang="en-US" sz="2800" b="1" dirty="0" err="1" smtClean="0">
                <a:latin typeface="Times New Roman" pitchFamily="18" charset="0"/>
              </a:rPr>
              <a:t>nhau</a:t>
            </a:r>
            <a:r>
              <a:rPr lang="en-US" sz="2800" b="1" dirty="0" smtClean="0">
                <a:latin typeface="Times New Roman" pitchFamily="18" charset="0"/>
              </a:rPr>
              <a:t>,  </a:t>
            </a:r>
            <a:r>
              <a:rPr lang="en-US" sz="2800" b="1" dirty="0" err="1" smtClean="0">
                <a:latin typeface="Times New Roman" pitchFamily="18" charset="0"/>
              </a:rPr>
              <a:t>vua</a:t>
            </a:r>
            <a:r>
              <a:rPr lang="en-US" sz="2800" b="1" dirty="0" smtClean="0">
                <a:solidFill>
                  <a:srgbClr val="FF3300"/>
                </a:solidFill>
                <a:latin typeface="Times New Roman" pitchFamily="18" charset="0"/>
              </a:rPr>
              <a:t> </a:t>
            </a:r>
            <a:r>
              <a:rPr lang="en-US" sz="2800" b="1" dirty="0" err="1" smtClean="0">
                <a:solidFill>
                  <a:srgbClr val="FF0000"/>
                </a:solidFill>
                <a:latin typeface="Times New Roman" pitchFamily="18" charset="0"/>
              </a:rPr>
              <a:t>tức</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cảnh</a:t>
            </a:r>
            <a:r>
              <a:rPr lang="en-US" sz="2800" b="1" dirty="0" smtClean="0">
                <a:solidFill>
                  <a:srgbClr val="FF0000"/>
                </a:solidFill>
                <a:latin typeface="Times New Roman" pitchFamily="18" charset="0"/>
              </a:rPr>
              <a:t> </a:t>
            </a:r>
            <a:r>
              <a:rPr lang="en-US" sz="2800" b="1" dirty="0" err="1" smtClean="0">
                <a:latin typeface="Times New Roman" pitchFamily="18" charset="0"/>
              </a:rPr>
              <a:t>đọc</a:t>
            </a:r>
            <a:r>
              <a:rPr lang="en-US" sz="2800" b="1" dirty="0" smtClean="0">
                <a:latin typeface="Times New Roman" pitchFamily="18" charset="0"/>
              </a:rPr>
              <a:t> </a:t>
            </a:r>
            <a:r>
              <a:rPr lang="en-US" sz="2800" b="1" dirty="0" err="1" smtClean="0">
                <a:latin typeface="Times New Roman" pitchFamily="18" charset="0"/>
              </a:rPr>
              <a:t>vế</a:t>
            </a:r>
            <a:r>
              <a:rPr lang="en-US" sz="2800" b="1" dirty="0" smtClean="0">
                <a:latin typeface="Times New Roman" pitchFamily="18" charset="0"/>
              </a:rPr>
              <a:t> </a:t>
            </a:r>
            <a:r>
              <a:rPr lang="en-US" sz="2800" b="1" dirty="0" err="1" smtClean="0">
                <a:latin typeface="Times New Roman" pitchFamily="18" charset="0"/>
              </a:rPr>
              <a:t>đối</a:t>
            </a:r>
            <a:r>
              <a:rPr lang="en-US" sz="2800" b="1" dirty="0" smtClean="0">
                <a:latin typeface="Times New Roman" pitchFamily="18" charset="0"/>
              </a:rPr>
              <a:t> </a:t>
            </a:r>
            <a:r>
              <a:rPr lang="en-US" sz="2800" b="1" dirty="0" err="1" smtClean="0">
                <a:latin typeface="Times New Roman" pitchFamily="18" charset="0"/>
              </a:rPr>
              <a:t>như</a:t>
            </a:r>
            <a:r>
              <a:rPr lang="en-US" sz="2800" b="1" dirty="0" smtClean="0">
                <a:latin typeface="Times New Roman" pitchFamily="18" charset="0"/>
              </a:rPr>
              <a:t> </a:t>
            </a:r>
            <a:r>
              <a:rPr lang="en-US" sz="2800" b="1" dirty="0" err="1" smtClean="0">
                <a:latin typeface="Times New Roman" pitchFamily="18" charset="0"/>
              </a:rPr>
              <a:t>sau</a:t>
            </a:r>
            <a:r>
              <a:rPr lang="en-US" sz="2800" b="1" dirty="0" smtClean="0">
                <a:latin typeface="Times New Roman" pitchFamily="18" charset="0"/>
              </a:rPr>
              <a:t>:</a:t>
            </a:r>
          </a:p>
          <a:p>
            <a:pPr eaLnBrk="1" hangingPunct="1">
              <a:buFontTx/>
              <a:buNone/>
            </a:pPr>
            <a:r>
              <a:rPr lang="en-US" sz="2800" b="1" dirty="0" smtClean="0">
                <a:latin typeface="Times New Roman" pitchFamily="18" charset="0"/>
              </a:rPr>
              <a:t>             </a:t>
            </a:r>
            <a:r>
              <a:rPr lang="en-US" sz="2800" b="1" i="1" dirty="0" err="1" smtClean="0">
                <a:latin typeface="Times New Roman" pitchFamily="18" charset="0"/>
              </a:rPr>
              <a:t>Nước</a:t>
            </a:r>
            <a:r>
              <a:rPr lang="en-US" sz="2800" b="1" i="1" dirty="0" smtClean="0">
                <a:latin typeface="Times New Roman" pitchFamily="18" charset="0"/>
              </a:rPr>
              <a:t> </a:t>
            </a:r>
            <a:r>
              <a:rPr lang="en-US" sz="2800" b="1" i="1" dirty="0" err="1" smtClean="0">
                <a:latin typeface="Times New Roman" pitchFamily="18" charset="0"/>
              </a:rPr>
              <a:t>trong</a:t>
            </a:r>
            <a:r>
              <a:rPr lang="en-US" sz="2800" b="1" i="1" dirty="0" smtClean="0">
                <a:solidFill>
                  <a:srgbClr val="FF3300"/>
                </a:solidFill>
                <a:latin typeface="Times New Roman" pitchFamily="18" charset="0"/>
              </a:rPr>
              <a:t> </a:t>
            </a:r>
            <a:r>
              <a:rPr lang="en-US" sz="2800" b="1" i="1" dirty="0" err="1" smtClean="0">
                <a:solidFill>
                  <a:srgbClr val="FF0000"/>
                </a:solidFill>
                <a:latin typeface="Times New Roman" pitchFamily="18" charset="0"/>
              </a:rPr>
              <a:t>leo</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lẻo</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cá</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đớp</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cá</a:t>
            </a:r>
            <a:r>
              <a:rPr lang="en-US" sz="2800" b="1" i="1" dirty="0" smtClean="0">
                <a:solidFill>
                  <a:srgbClr val="990000"/>
                </a:solidFill>
                <a:latin typeface="Times New Roman" pitchFamily="18" charset="0"/>
              </a:rPr>
              <a:t>.</a:t>
            </a:r>
          </a:p>
          <a:p>
            <a:pPr eaLnBrk="1" hangingPunct="1">
              <a:buFontTx/>
              <a:buNone/>
            </a:pPr>
            <a:r>
              <a:rPr lang="en-US" sz="2800" b="1" dirty="0" smtClean="0">
                <a:solidFill>
                  <a:srgbClr val="FF3300"/>
                </a:solidFill>
                <a:latin typeface="Times New Roman" pitchFamily="18" charset="0"/>
              </a:rPr>
              <a:t>      </a:t>
            </a:r>
            <a:r>
              <a:rPr lang="en-US" sz="2800" b="1" dirty="0" err="1" smtClean="0">
                <a:latin typeface="Times New Roman" pitchFamily="18" charset="0"/>
              </a:rPr>
              <a:t>Chẳng</a:t>
            </a:r>
            <a:r>
              <a:rPr lang="en-US" sz="2800" b="1" dirty="0" smtClean="0">
                <a:latin typeface="Times New Roman" pitchFamily="18" charset="0"/>
              </a:rPr>
              <a:t> </a:t>
            </a:r>
            <a:r>
              <a:rPr lang="en-US" sz="2800" b="1" dirty="0" err="1" smtClean="0">
                <a:latin typeface="Times New Roman" pitchFamily="18" charset="0"/>
              </a:rPr>
              <a:t>cần</a:t>
            </a:r>
            <a:r>
              <a:rPr lang="en-US" sz="2800" b="1" dirty="0" smtClean="0">
                <a:latin typeface="Times New Roman" pitchFamily="18" charset="0"/>
              </a:rPr>
              <a:t> </a:t>
            </a:r>
            <a:r>
              <a:rPr lang="en-US" sz="2800" b="1" dirty="0" err="1" smtClean="0">
                <a:latin typeface="Times New Roman" pitchFamily="18" charset="0"/>
              </a:rPr>
              <a:t>nghĩ</a:t>
            </a:r>
            <a:r>
              <a:rPr lang="en-US" sz="2800" b="1" dirty="0" smtClean="0">
                <a:latin typeface="Times New Roman" pitchFamily="18" charset="0"/>
              </a:rPr>
              <a:t> </a:t>
            </a:r>
            <a:r>
              <a:rPr lang="en-US" sz="2800" b="1" dirty="0" err="1" smtClean="0">
                <a:latin typeface="Times New Roman" pitchFamily="18" charset="0"/>
              </a:rPr>
              <a:t>ngợi</a:t>
            </a:r>
            <a:r>
              <a:rPr lang="en-US" sz="2800" b="1" dirty="0" smtClean="0">
                <a:latin typeface="Times New Roman" pitchFamily="18" charset="0"/>
              </a:rPr>
              <a:t> </a:t>
            </a:r>
            <a:r>
              <a:rPr lang="en-US" sz="2800" b="1" dirty="0" err="1" smtClean="0">
                <a:latin typeface="Times New Roman" pitchFamily="18" charset="0"/>
              </a:rPr>
              <a:t>lâu</a:t>
            </a:r>
            <a:r>
              <a:rPr lang="en-US" sz="2800" b="1" dirty="0" smtClean="0">
                <a:latin typeface="Times New Roman" pitchFamily="18" charset="0"/>
              </a:rPr>
              <a:t> la </a:t>
            </a:r>
            <a:r>
              <a:rPr lang="en-US" sz="2800" b="1" dirty="0" err="1" smtClean="0">
                <a:latin typeface="Times New Roman" pitchFamily="18" charset="0"/>
              </a:rPr>
              <a:t>gì</a:t>
            </a:r>
            <a:r>
              <a:rPr lang="en-US" sz="2800" b="1" dirty="0" smtClean="0">
                <a:latin typeface="Times New Roman" pitchFamily="18" charset="0"/>
              </a:rPr>
              <a:t>, Cao </a:t>
            </a:r>
            <a:r>
              <a:rPr lang="en-US" sz="2800" b="1" dirty="0" err="1" smtClean="0">
                <a:latin typeface="Times New Roman" pitchFamily="18" charset="0"/>
              </a:rPr>
              <a:t>Bá</a:t>
            </a:r>
            <a:r>
              <a:rPr lang="en-US" sz="2800" b="1" dirty="0" smtClean="0">
                <a:latin typeface="Times New Roman" pitchFamily="18" charset="0"/>
              </a:rPr>
              <a:t> </a:t>
            </a:r>
            <a:r>
              <a:rPr lang="en-US" sz="2800" b="1" dirty="0" err="1" smtClean="0">
                <a:latin typeface="Times New Roman" pitchFamily="18" charset="0"/>
              </a:rPr>
              <a:t>Quát</a:t>
            </a:r>
            <a:r>
              <a:rPr lang="en-US" sz="2800" b="1" dirty="0" smtClean="0">
                <a:latin typeface="Times New Roman" pitchFamily="18" charset="0"/>
              </a:rPr>
              <a:t> </a:t>
            </a:r>
            <a:r>
              <a:rPr lang="en-US" sz="2800" b="1" dirty="0" err="1" smtClean="0">
                <a:latin typeface="Times New Roman" pitchFamily="18" charset="0"/>
              </a:rPr>
              <a:t>lấy</a:t>
            </a:r>
            <a:r>
              <a:rPr lang="en-US" sz="2800" b="1" dirty="0" smtClean="0">
                <a:latin typeface="Times New Roman" pitchFamily="18" charset="0"/>
              </a:rPr>
              <a:t> </a:t>
            </a:r>
            <a:r>
              <a:rPr lang="en-US" sz="2800" b="1" dirty="0" err="1" smtClean="0">
                <a:latin typeface="Times New Roman" pitchFamily="18" charset="0"/>
              </a:rPr>
              <a:t>cảnh</a:t>
            </a:r>
            <a:r>
              <a:rPr lang="en-US" sz="2800" b="1" dirty="0" smtClean="0">
                <a:latin typeface="Times New Roman" pitchFamily="18" charset="0"/>
              </a:rPr>
              <a:t> </a:t>
            </a:r>
            <a:r>
              <a:rPr lang="en-US" sz="2800" b="1" dirty="0" err="1" smtClean="0">
                <a:latin typeface="Times New Roman" pitchFamily="18" charset="0"/>
              </a:rPr>
              <a:t>mình</a:t>
            </a:r>
            <a:r>
              <a:rPr lang="en-US" sz="2800" b="1" dirty="0" smtClean="0">
                <a:latin typeface="Times New Roman" pitchFamily="18" charset="0"/>
              </a:rPr>
              <a:t> </a:t>
            </a:r>
            <a:r>
              <a:rPr lang="en-US" sz="2800" b="1" dirty="0" err="1" smtClean="0">
                <a:latin typeface="Times New Roman" pitchFamily="18" charset="0"/>
              </a:rPr>
              <a:t>đang</a:t>
            </a:r>
            <a:r>
              <a:rPr lang="en-US" sz="2800" b="1" dirty="0" smtClean="0">
                <a:latin typeface="Times New Roman" pitchFamily="18" charset="0"/>
              </a:rPr>
              <a:t> </a:t>
            </a:r>
            <a:r>
              <a:rPr lang="en-US" sz="2800" b="1" dirty="0" err="1" smtClean="0">
                <a:latin typeface="Times New Roman" pitchFamily="18" charset="0"/>
              </a:rPr>
              <a:t>bị</a:t>
            </a:r>
            <a:r>
              <a:rPr lang="en-US" sz="2800" b="1" dirty="0" smtClean="0">
                <a:latin typeface="Times New Roman" pitchFamily="18" charset="0"/>
              </a:rPr>
              <a:t> </a:t>
            </a:r>
            <a:r>
              <a:rPr lang="en-US" sz="2800" b="1" dirty="0" err="1" smtClean="0">
                <a:latin typeface="Times New Roman" pitchFamily="18" charset="0"/>
              </a:rPr>
              <a:t>trói</a:t>
            </a:r>
            <a:r>
              <a:rPr lang="en-US" sz="2800" b="1" dirty="0" smtClean="0">
                <a:latin typeface="Times New Roman" pitchFamily="18" charset="0"/>
              </a:rPr>
              <a:t>,</a:t>
            </a:r>
            <a:r>
              <a:rPr lang="en-US" sz="2800" b="1" dirty="0" smtClean="0">
                <a:solidFill>
                  <a:srgbClr val="FF3300"/>
                </a:solidFill>
                <a:latin typeface="Times New Roman" pitchFamily="18" charset="0"/>
              </a:rPr>
              <a:t> </a:t>
            </a:r>
            <a:r>
              <a:rPr lang="en-US" sz="2800" b="1" dirty="0" err="1" smtClean="0">
                <a:solidFill>
                  <a:srgbClr val="FF0000"/>
                </a:solidFill>
                <a:latin typeface="Times New Roman" pitchFamily="18" charset="0"/>
              </a:rPr>
              <a:t>đối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lại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luôn</a:t>
            </a:r>
            <a:r>
              <a:rPr lang="en-US" sz="2800" b="1" dirty="0" smtClean="0">
                <a:solidFill>
                  <a:srgbClr val="FF0000"/>
                </a:solidFill>
                <a:latin typeface="Times New Roman" pitchFamily="18" charset="0"/>
              </a:rPr>
              <a:t>:</a:t>
            </a:r>
          </a:p>
          <a:p>
            <a:pPr eaLnBrk="1" hangingPunct="1">
              <a:buFontTx/>
              <a:buNone/>
            </a:pPr>
            <a:r>
              <a:rPr lang="en-US" sz="2800" b="1" i="1" dirty="0" smtClean="0">
                <a:solidFill>
                  <a:srgbClr val="FF3300"/>
                </a:solidFill>
                <a:latin typeface="Times New Roman" pitchFamily="18" charset="0"/>
              </a:rPr>
              <a:t>      </a:t>
            </a:r>
            <a:r>
              <a:rPr lang="en-US" sz="2800" b="1" i="1" dirty="0" err="1" smtClean="0">
                <a:latin typeface="Times New Roman" pitchFamily="18" charset="0"/>
              </a:rPr>
              <a:t>Trời</a:t>
            </a:r>
            <a:r>
              <a:rPr lang="en-US" sz="2800" b="1" i="1" dirty="0" smtClean="0">
                <a:latin typeface="Times New Roman" pitchFamily="18" charset="0"/>
              </a:rPr>
              <a:t> </a:t>
            </a:r>
            <a:r>
              <a:rPr lang="en-US" sz="2800" b="1" i="1" dirty="0" err="1" smtClean="0">
                <a:latin typeface="Times New Roman" pitchFamily="18" charset="0"/>
              </a:rPr>
              <a:t>nắng</a:t>
            </a:r>
            <a:r>
              <a:rPr lang="en-US" sz="2800" b="1" i="1" dirty="0" smtClean="0">
                <a:solidFill>
                  <a:srgbClr val="FF3300"/>
                </a:solidFill>
                <a:latin typeface="Times New Roman" pitchFamily="18" charset="0"/>
              </a:rPr>
              <a:t> </a:t>
            </a:r>
            <a:r>
              <a:rPr lang="en-US" sz="2800" b="1" i="1" dirty="0" err="1" smtClean="0">
                <a:solidFill>
                  <a:srgbClr val="FF0000"/>
                </a:solidFill>
                <a:latin typeface="Times New Roman" pitchFamily="18" charset="0"/>
              </a:rPr>
              <a:t>chang</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chang</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người</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trói</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người</a:t>
            </a:r>
            <a:r>
              <a:rPr lang="en-US" sz="2800" b="1" i="1" dirty="0" smtClean="0">
                <a:solidFill>
                  <a:srgbClr val="990000"/>
                </a:solidFill>
                <a:latin typeface="Times New Roman" pitchFamily="18" charset="0"/>
              </a:rPr>
              <a:t>.</a:t>
            </a:r>
            <a:r>
              <a:rPr lang="en-US" sz="2800" b="1" i="1" dirty="0" smtClean="0">
                <a:solidFill>
                  <a:srgbClr val="FF3300"/>
                </a:solidFill>
                <a:latin typeface="Times New Roman" pitchFamily="18" charset="0"/>
              </a:rPr>
              <a:t> </a:t>
            </a:r>
          </a:p>
        </p:txBody>
      </p:sp>
      <p:sp>
        <p:nvSpPr>
          <p:cNvPr id="13323" name="Line 11"/>
          <p:cNvSpPr>
            <a:spLocks noChangeShapeType="1"/>
          </p:cNvSpPr>
          <p:nvPr/>
        </p:nvSpPr>
        <p:spPr bwMode="auto">
          <a:xfrm flipH="1">
            <a:off x="5724128" y="2355726"/>
            <a:ext cx="152400" cy="285750"/>
          </a:xfrm>
          <a:prstGeom prst="line">
            <a:avLst/>
          </a:prstGeom>
          <a:noFill/>
          <a:ln w="28575">
            <a:solidFill>
              <a:srgbClr val="990000"/>
            </a:solidFill>
            <a:round/>
            <a:headEnd/>
            <a:tailEnd/>
          </a:ln>
          <a:effectLst/>
        </p:spPr>
        <p:txBody>
          <a:bodyPr/>
          <a:lstStyle/>
          <a:p>
            <a:endParaRPr lang="vi-VN"/>
          </a:p>
        </p:txBody>
      </p:sp>
      <p:sp>
        <p:nvSpPr>
          <p:cNvPr id="13324" name="Line 12"/>
          <p:cNvSpPr>
            <a:spLocks noChangeShapeType="1"/>
          </p:cNvSpPr>
          <p:nvPr/>
        </p:nvSpPr>
        <p:spPr bwMode="auto">
          <a:xfrm flipH="1">
            <a:off x="3995936" y="1491630"/>
            <a:ext cx="152400" cy="285750"/>
          </a:xfrm>
          <a:prstGeom prst="line">
            <a:avLst/>
          </a:prstGeom>
          <a:noFill/>
          <a:ln w="28575">
            <a:solidFill>
              <a:srgbClr val="990000"/>
            </a:solidFill>
            <a:round/>
            <a:headEnd/>
            <a:tailEnd/>
          </a:ln>
          <a:effectLst/>
        </p:spPr>
        <p:txBody>
          <a:bodyPr/>
          <a:lstStyle/>
          <a:p>
            <a:endParaRPr lang="vi-VN" dirty="0"/>
          </a:p>
        </p:txBody>
      </p:sp>
      <p:sp>
        <p:nvSpPr>
          <p:cNvPr id="13325" name="Line 13"/>
          <p:cNvSpPr>
            <a:spLocks noChangeShapeType="1"/>
          </p:cNvSpPr>
          <p:nvPr/>
        </p:nvSpPr>
        <p:spPr bwMode="auto">
          <a:xfrm flipH="1">
            <a:off x="3203848" y="1923678"/>
            <a:ext cx="152400" cy="285750"/>
          </a:xfrm>
          <a:prstGeom prst="line">
            <a:avLst/>
          </a:prstGeom>
          <a:noFill/>
          <a:ln w="28575">
            <a:solidFill>
              <a:srgbClr val="990000"/>
            </a:solidFill>
            <a:round/>
            <a:headEnd/>
            <a:tailEnd/>
          </a:ln>
          <a:effectLst/>
        </p:spPr>
        <p:txBody>
          <a:bodyPr/>
          <a:lstStyle/>
          <a:p>
            <a:endParaRPr lang="vi-VN"/>
          </a:p>
        </p:txBody>
      </p:sp>
      <p:sp>
        <p:nvSpPr>
          <p:cNvPr id="13326" name="Line 14"/>
          <p:cNvSpPr>
            <a:spLocks noChangeShapeType="1"/>
          </p:cNvSpPr>
          <p:nvPr/>
        </p:nvSpPr>
        <p:spPr bwMode="auto">
          <a:xfrm flipH="1">
            <a:off x="8676456" y="1851670"/>
            <a:ext cx="152400" cy="285750"/>
          </a:xfrm>
          <a:prstGeom prst="line">
            <a:avLst/>
          </a:prstGeom>
          <a:noFill/>
          <a:ln w="28575">
            <a:solidFill>
              <a:srgbClr val="990000"/>
            </a:solidFill>
            <a:round/>
            <a:headEnd/>
            <a:tailEnd/>
          </a:ln>
          <a:effectLst/>
        </p:spPr>
        <p:txBody>
          <a:bodyPr/>
          <a:lstStyle/>
          <a:p>
            <a:endParaRPr lang="vi-VN"/>
          </a:p>
        </p:txBody>
      </p:sp>
      <p:sp>
        <p:nvSpPr>
          <p:cNvPr id="13327" name="Line 15"/>
          <p:cNvSpPr>
            <a:spLocks noChangeShapeType="1"/>
          </p:cNvSpPr>
          <p:nvPr/>
        </p:nvSpPr>
        <p:spPr bwMode="auto">
          <a:xfrm flipH="1">
            <a:off x="3419872" y="4227934"/>
            <a:ext cx="152400" cy="285750"/>
          </a:xfrm>
          <a:prstGeom prst="line">
            <a:avLst/>
          </a:prstGeom>
          <a:noFill/>
          <a:ln w="28575">
            <a:solidFill>
              <a:srgbClr val="990000"/>
            </a:solidFill>
            <a:round/>
            <a:headEnd/>
            <a:tailEnd/>
          </a:ln>
          <a:effectLst/>
        </p:spPr>
        <p:txBody>
          <a:bodyPr/>
          <a:lstStyle/>
          <a:p>
            <a:endParaRPr lang="vi-VN"/>
          </a:p>
        </p:txBody>
      </p:sp>
      <p:sp>
        <p:nvSpPr>
          <p:cNvPr id="13328" name="Line 16"/>
          <p:cNvSpPr>
            <a:spLocks noChangeShapeType="1"/>
          </p:cNvSpPr>
          <p:nvPr/>
        </p:nvSpPr>
        <p:spPr bwMode="auto">
          <a:xfrm flipH="1">
            <a:off x="2699792" y="2715766"/>
            <a:ext cx="152400" cy="285750"/>
          </a:xfrm>
          <a:prstGeom prst="line">
            <a:avLst/>
          </a:prstGeom>
          <a:noFill/>
          <a:ln w="28575">
            <a:solidFill>
              <a:srgbClr val="990000"/>
            </a:solidFill>
            <a:round/>
            <a:headEnd/>
            <a:tailEnd/>
          </a:ln>
          <a:effectLst/>
        </p:spPr>
        <p:txBody>
          <a:bodyPr/>
          <a:lstStyle/>
          <a:p>
            <a:endParaRPr lang="vi-VN"/>
          </a:p>
        </p:txBody>
      </p:sp>
      <p:sp>
        <p:nvSpPr>
          <p:cNvPr id="13329" name="Line 17"/>
          <p:cNvSpPr>
            <a:spLocks noChangeShapeType="1"/>
          </p:cNvSpPr>
          <p:nvPr/>
        </p:nvSpPr>
        <p:spPr bwMode="auto">
          <a:xfrm flipH="1">
            <a:off x="2627784" y="2715766"/>
            <a:ext cx="152400" cy="285750"/>
          </a:xfrm>
          <a:prstGeom prst="line">
            <a:avLst/>
          </a:prstGeom>
          <a:noFill/>
          <a:ln w="28575">
            <a:solidFill>
              <a:srgbClr val="990000"/>
            </a:solidFill>
            <a:round/>
            <a:headEnd/>
            <a:tailEnd/>
          </a:ln>
          <a:effectLst/>
        </p:spPr>
        <p:txBody>
          <a:bodyPr/>
          <a:lstStyle/>
          <a:p>
            <a:endParaRPr lang="vi-VN"/>
          </a:p>
        </p:txBody>
      </p:sp>
      <p:sp>
        <p:nvSpPr>
          <p:cNvPr id="13330" name="Line 18"/>
          <p:cNvSpPr>
            <a:spLocks noChangeShapeType="1"/>
          </p:cNvSpPr>
          <p:nvPr/>
        </p:nvSpPr>
        <p:spPr bwMode="auto">
          <a:xfrm flipH="1">
            <a:off x="4355976" y="3291830"/>
            <a:ext cx="152400" cy="285750"/>
          </a:xfrm>
          <a:prstGeom prst="line">
            <a:avLst/>
          </a:prstGeom>
          <a:noFill/>
          <a:ln w="28575">
            <a:solidFill>
              <a:srgbClr val="990000"/>
            </a:solidFill>
            <a:round/>
            <a:headEnd/>
            <a:tailEnd/>
          </a:ln>
          <a:effectLst/>
        </p:spPr>
        <p:txBody>
          <a:bodyPr/>
          <a:lstStyle/>
          <a:p>
            <a:endParaRPr lang="vi-VN"/>
          </a:p>
        </p:txBody>
      </p:sp>
      <p:sp>
        <p:nvSpPr>
          <p:cNvPr id="13331" name="Line 19"/>
          <p:cNvSpPr>
            <a:spLocks noChangeShapeType="1"/>
          </p:cNvSpPr>
          <p:nvPr/>
        </p:nvSpPr>
        <p:spPr bwMode="auto">
          <a:xfrm flipH="1">
            <a:off x="4427984" y="4731990"/>
            <a:ext cx="152400" cy="285750"/>
          </a:xfrm>
          <a:prstGeom prst="line">
            <a:avLst/>
          </a:prstGeom>
          <a:noFill/>
          <a:ln w="28575">
            <a:solidFill>
              <a:srgbClr val="990000"/>
            </a:solidFill>
            <a:round/>
            <a:headEnd/>
            <a:tailEnd/>
          </a:ln>
          <a:effectLst/>
        </p:spPr>
        <p:txBody>
          <a:bodyPr/>
          <a:lstStyle/>
          <a:p>
            <a:endParaRPr lang="vi-VN"/>
          </a:p>
        </p:txBody>
      </p:sp>
      <p:sp>
        <p:nvSpPr>
          <p:cNvPr id="13332" name="Line 20"/>
          <p:cNvSpPr>
            <a:spLocks noChangeShapeType="1"/>
          </p:cNvSpPr>
          <p:nvPr/>
        </p:nvSpPr>
        <p:spPr bwMode="auto">
          <a:xfrm flipH="1">
            <a:off x="5364088" y="3795886"/>
            <a:ext cx="152400" cy="285750"/>
          </a:xfrm>
          <a:prstGeom prst="line">
            <a:avLst/>
          </a:prstGeom>
          <a:noFill/>
          <a:ln w="28575">
            <a:solidFill>
              <a:srgbClr val="990000"/>
            </a:solidFill>
            <a:round/>
            <a:headEnd/>
            <a:tailEnd/>
          </a:ln>
          <a:effectLst/>
        </p:spPr>
        <p:txBody>
          <a:bodyPr/>
          <a:lstStyle/>
          <a:p>
            <a:endParaRPr lang="vi-VN"/>
          </a:p>
        </p:txBody>
      </p:sp>
      <p:sp>
        <p:nvSpPr>
          <p:cNvPr id="13333" name="Line 21"/>
          <p:cNvSpPr>
            <a:spLocks noChangeShapeType="1"/>
          </p:cNvSpPr>
          <p:nvPr/>
        </p:nvSpPr>
        <p:spPr bwMode="auto">
          <a:xfrm flipH="1">
            <a:off x="5076056" y="1851670"/>
            <a:ext cx="152400" cy="285750"/>
          </a:xfrm>
          <a:prstGeom prst="line">
            <a:avLst/>
          </a:prstGeom>
          <a:noFill/>
          <a:ln w="28575">
            <a:solidFill>
              <a:srgbClr val="990000"/>
            </a:solidFill>
            <a:round/>
            <a:headEnd/>
            <a:tailEnd/>
          </a:ln>
          <a:effectLst/>
        </p:spPr>
        <p:txBody>
          <a:bodyPr/>
          <a:lstStyle/>
          <a:p>
            <a:endParaRPr lang="vi-VN"/>
          </a:p>
        </p:txBody>
      </p:sp>
      <p:sp>
        <p:nvSpPr>
          <p:cNvPr id="13334" name="Line 22"/>
          <p:cNvSpPr>
            <a:spLocks noChangeShapeType="1"/>
          </p:cNvSpPr>
          <p:nvPr/>
        </p:nvSpPr>
        <p:spPr bwMode="auto">
          <a:xfrm flipH="1">
            <a:off x="5004048" y="1851670"/>
            <a:ext cx="152400" cy="285750"/>
          </a:xfrm>
          <a:prstGeom prst="line">
            <a:avLst/>
          </a:prstGeom>
          <a:noFill/>
          <a:ln w="28575">
            <a:solidFill>
              <a:srgbClr val="990000"/>
            </a:solidFill>
            <a:round/>
            <a:headEnd/>
            <a:tailEnd/>
          </a:ln>
          <a:effectLst/>
        </p:spPr>
        <p:txBody>
          <a:bodyPr/>
          <a:lstStyle/>
          <a:p>
            <a:endParaRPr lang="vi-VN"/>
          </a:p>
        </p:txBody>
      </p:sp>
      <p:sp>
        <p:nvSpPr>
          <p:cNvPr id="19472" name="Text Box 11"/>
          <p:cNvSpPr txBox="1">
            <a:spLocks noChangeArrowheads="1"/>
          </p:cNvSpPr>
          <p:nvPr/>
        </p:nvSpPr>
        <p:spPr bwMode="auto">
          <a:xfrm>
            <a:off x="152400" y="0"/>
            <a:ext cx="8991600" cy="1815882"/>
          </a:xfrm>
          <a:prstGeom prst="rect">
            <a:avLst/>
          </a:prstGeom>
          <a:noFill/>
          <a:ln w="9525">
            <a:noFill/>
            <a:miter lim="800000"/>
            <a:headEnd/>
            <a:tailEnd/>
          </a:ln>
          <a:effectLst/>
        </p:spPr>
        <p:txBody>
          <a:bodyPr>
            <a:spAutoFit/>
          </a:bodyPr>
          <a:lstStyle/>
          <a:p>
            <a:pPr algn="ctr">
              <a:spcBef>
                <a:spcPct val="50000"/>
              </a:spcBef>
            </a:pPr>
            <a:r>
              <a:rPr lang="en-US" sz="2800" b="1" u="sng" dirty="0" err="1" smtClean="0">
                <a:latin typeface="Times New Roman" pitchFamily="18" charset="0"/>
              </a:rPr>
              <a:t>Tập</a:t>
            </a:r>
            <a:r>
              <a:rPr lang="en-US" sz="2800" b="1" u="sng" dirty="0" smtClean="0">
                <a:latin typeface="Times New Roman" pitchFamily="18" charset="0"/>
              </a:rPr>
              <a:t> </a:t>
            </a:r>
            <a:r>
              <a:rPr lang="en-US" sz="2800" b="1" u="sng" dirty="0" err="1">
                <a:latin typeface="Times New Roman" pitchFamily="18" charset="0"/>
              </a:rPr>
              <a:t>đọc</a:t>
            </a:r>
            <a:r>
              <a:rPr lang="en-US" sz="2800" b="1" dirty="0">
                <a:latin typeface="Times New Roman" pitchFamily="18" charset="0"/>
              </a:rPr>
              <a:t>:</a:t>
            </a:r>
          </a:p>
          <a:p>
            <a:pPr algn="ctr">
              <a:spcBef>
                <a:spcPct val="50000"/>
              </a:spcBef>
            </a:pPr>
            <a:r>
              <a:rPr lang="en-US" sz="2800" b="1" dirty="0" err="1" smtClean="0">
                <a:solidFill>
                  <a:srgbClr val="FF0000"/>
                </a:solidFill>
                <a:latin typeface="Times New Roman" pitchFamily="18" charset="0"/>
              </a:rPr>
              <a:t>Đối</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đáp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smtClean="0">
                <a:solidFill>
                  <a:srgbClr val="FF0000"/>
                </a:solidFill>
                <a:latin typeface="Times New Roman" pitchFamily="18" charset="0"/>
              </a:rPr>
              <a:t>vua</a:t>
            </a:r>
            <a:endParaRPr lang="en-US" sz="2800" b="1" dirty="0" smtClean="0">
              <a:solidFill>
                <a:srgbClr val="FF0000"/>
              </a:solidFill>
              <a:latin typeface="Times New Roman" pitchFamily="18" charset="0"/>
            </a:endParaRPr>
          </a:p>
          <a:p>
            <a:pPr algn="ctr">
              <a:spcBef>
                <a:spcPct val="50000"/>
              </a:spcBef>
            </a:pPr>
            <a:endParaRPr lang="en-US" sz="2800" b="1" dirty="0">
              <a:solidFill>
                <a:srgbClr val="FF0000"/>
              </a:solidFill>
              <a:latin typeface="Times New Roman" pitchFamily="18" charset="0"/>
            </a:endParaRPr>
          </a:p>
        </p:txBody>
      </p:sp>
      <p:sp>
        <p:nvSpPr>
          <p:cNvPr id="17" name="Rectangle 16"/>
          <p:cNvSpPr/>
          <p:nvPr/>
        </p:nvSpPr>
        <p:spPr>
          <a:xfrm>
            <a:off x="683568" y="915566"/>
            <a:ext cx="1962397" cy="461665"/>
          </a:xfrm>
          <a:prstGeom prst="rect">
            <a:avLst/>
          </a:prstGeom>
        </p:spPr>
        <p:txBody>
          <a:bodyPr wrap="none">
            <a:spAutoFit/>
          </a:bodyPr>
          <a:lstStyle/>
          <a:p>
            <a:r>
              <a:rPr lang="en-US" sz="2400" b="1" dirty="0" err="1" smtClean="0">
                <a:latin typeface="Times New Roman" pitchFamily="18" charset="0"/>
              </a:rPr>
              <a:t>Luyện</a:t>
            </a:r>
            <a:r>
              <a:rPr lang="en-US" sz="2400" b="1" dirty="0" smtClean="0">
                <a:latin typeface="Times New Roman" pitchFamily="18" charset="0"/>
              </a:rPr>
              <a:t> </a:t>
            </a:r>
            <a:r>
              <a:rPr lang="en-US" sz="2400" b="1" dirty="0" err="1" smtClean="0">
                <a:latin typeface="Times New Roman" pitchFamily="18" charset="0"/>
              </a:rPr>
              <a:t>đọc</a:t>
            </a:r>
            <a:r>
              <a:rPr lang="en-US" sz="2400" b="1" dirty="0" smtClean="0">
                <a:latin typeface="Times New Roman" pitchFamily="18" charset="0"/>
              </a:rPr>
              <a:t> </a:t>
            </a:r>
            <a:r>
              <a:rPr lang="en-US" sz="2400" b="1" dirty="0" err="1" smtClean="0">
                <a:latin typeface="Times New Roman" pitchFamily="18" charset="0"/>
              </a:rPr>
              <a:t>lại</a:t>
            </a:r>
            <a:endParaRPr lang="vi-VN" sz="2400" dirty="0"/>
          </a:p>
        </p:txBody>
      </p:sp>
      <p:sp>
        <p:nvSpPr>
          <p:cNvPr id="18" name="Line 17"/>
          <p:cNvSpPr>
            <a:spLocks noChangeShapeType="1"/>
          </p:cNvSpPr>
          <p:nvPr/>
        </p:nvSpPr>
        <p:spPr bwMode="auto">
          <a:xfrm flipH="1">
            <a:off x="6012160" y="3291830"/>
            <a:ext cx="152400" cy="285750"/>
          </a:xfrm>
          <a:prstGeom prst="line">
            <a:avLst/>
          </a:prstGeom>
          <a:noFill/>
          <a:ln w="28575">
            <a:solidFill>
              <a:srgbClr val="990000"/>
            </a:solidFill>
            <a:round/>
            <a:headEnd/>
            <a:tailEnd/>
          </a:ln>
          <a:effectLst/>
        </p:spPr>
        <p:txBody>
          <a:bodyPr/>
          <a:lstStyle/>
          <a:p>
            <a:endParaRPr lang="vi-VN"/>
          </a:p>
        </p:txBody>
      </p:sp>
      <p:sp>
        <p:nvSpPr>
          <p:cNvPr id="19" name="Line 17"/>
          <p:cNvSpPr>
            <a:spLocks noChangeShapeType="1"/>
          </p:cNvSpPr>
          <p:nvPr/>
        </p:nvSpPr>
        <p:spPr bwMode="auto">
          <a:xfrm flipH="1">
            <a:off x="6084168" y="3291830"/>
            <a:ext cx="152400" cy="285750"/>
          </a:xfrm>
          <a:prstGeom prst="line">
            <a:avLst/>
          </a:prstGeom>
          <a:noFill/>
          <a:ln w="28575">
            <a:solidFill>
              <a:srgbClr val="990000"/>
            </a:solidFill>
            <a:round/>
            <a:headEnd/>
            <a:tailEnd/>
          </a:ln>
          <a:effectLst/>
        </p:spPr>
        <p:txBody>
          <a:bodyPr/>
          <a:lstStyle/>
          <a:p>
            <a:endParaRPr lang="vi-VN"/>
          </a:p>
        </p:txBody>
      </p:sp>
      <p:sp>
        <p:nvSpPr>
          <p:cNvPr id="20" name="Line 17"/>
          <p:cNvSpPr>
            <a:spLocks noChangeShapeType="1"/>
          </p:cNvSpPr>
          <p:nvPr/>
        </p:nvSpPr>
        <p:spPr bwMode="auto">
          <a:xfrm flipH="1">
            <a:off x="5436096" y="4227934"/>
            <a:ext cx="152400" cy="285750"/>
          </a:xfrm>
          <a:prstGeom prst="line">
            <a:avLst/>
          </a:prstGeom>
          <a:noFill/>
          <a:ln w="28575">
            <a:solidFill>
              <a:srgbClr val="990000"/>
            </a:solidFill>
            <a:round/>
            <a:headEnd/>
            <a:tailEnd/>
          </a:ln>
          <a:effectLst/>
        </p:spPr>
        <p:txBody>
          <a:bodyPr/>
          <a:lstStyle/>
          <a:p>
            <a:endParaRPr lang="vi-VN"/>
          </a:p>
        </p:txBody>
      </p:sp>
      <p:sp>
        <p:nvSpPr>
          <p:cNvPr id="21" name="Line 17"/>
          <p:cNvSpPr>
            <a:spLocks noChangeShapeType="1"/>
          </p:cNvSpPr>
          <p:nvPr/>
        </p:nvSpPr>
        <p:spPr bwMode="auto">
          <a:xfrm flipH="1">
            <a:off x="5364088" y="4227934"/>
            <a:ext cx="152400" cy="285750"/>
          </a:xfrm>
          <a:prstGeom prst="line">
            <a:avLst/>
          </a:prstGeom>
          <a:noFill/>
          <a:ln w="28575">
            <a:solidFill>
              <a:srgbClr val="990000"/>
            </a:solidFill>
            <a:round/>
            <a:headEnd/>
            <a:tailEnd/>
          </a:ln>
          <a:effectLst/>
        </p:spPr>
        <p:txBody>
          <a:bodyPr/>
          <a:lstStyle/>
          <a:p>
            <a:endParaRPr lang="vi-VN"/>
          </a:p>
        </p:txBody>
      </p:sp>
      <p:sp>
        <p:nvSpPr>
          <p:cNvPr id="22" name="Line 17"/>
          <p:cNvSpPr>
            <a:spLocks noChangeShapeType="1"/>
          </p:cNvSpPr>
          <p:nvPr/>
        </p:nvSpPr>
        <p:spPr bwMode="auto">
          <a:xfrm flipH="1">
            <a:off x="7092280" y="4659982"/>
            <a:ext cx="152400" cy="285750"/>
          </a:xfrm>
          <a:prstGeom prst="line">
            <a:avLst/>
          </a:prstGeom>
          <a:noFill/>
          <a:ln w="28575">
            <a:solidFill>
              <a:srgbClr val="990000"/>
            </a:solidFill>
            <a:round/>
            <a:headEnd/>
            <a:tailEnd/>
          </a:ln>
          <a:effectLst/>
        </p:spPr>
        <p:txBody>
          <a:bodyPr/>
          <a:lstStyle/>
          <a:p>
            <a:endParaRPr lang="vi-VN"/>
          </a:p>
        </p:txBody>
      </p:sp>
      <p:sp>
        <p:nvSpPr>
          <p:cNvPr id="23" name="Line 17"/>
          <p:cNvSpPr>
            <a:spLocks noChangeShapeType="1"/>
          </p:cNvSpPr>
          <p:nvPr/>
        </p:nvSpPr>
        <p:spPr bwMode="auto">
          <a:xfrm flipH="1">
            <a:off x="7164288" y="4659982"/>
            <a:ext cx="152400" cy="285750"/>
          </a:xfrm>
          <a:prstGeom prst="line">
            <a:avLst/>
          </a:prstGeom>
          <a:noFill/>
          <a:ln w="28575">
            <a:solidFill>
              <a:srgbClr val="990000"/>
            </a:solidFill>
            <a:round/>
            <a:headEnd/>
            <a:tailEnd/>
          </a:ln>
          <a:effec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21">
                                            <p:txEl>
                                              <p:pRg st="0" end="0"/>
                                            </p:txEl>
                                          </p:spTgt>
                                        </p:tgtEl>
                                        <p:attrNameLst>
                                          <p:attrName>style.visibility</p:attrName>
                                        </p:attrNameLst>
                                      </p:cBhvr>
                                      <p:to>
                                        <p:strVal val="visible"/>
                                      </p:to>
                                    </p:set>
                                    <p:animEffect transition="in" filter="checkerboard(across)">
                                      <p:cBhvr>
                                        <p:cTn id="7" dur="500"/>
                                        <p:tgtEl>
                                          <p:spTgt spid="1332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3321">
                                            <p:txEl>
                                              <p:pRg st="1" end="1"/>
                                            </p:txEl>
                                          </p:spTgt>
                                        </p:tgtEl>
                                        <p:attrNameLst>
                                          <p:attrName>style.visibility</p:attrName>
                                        </p:attrNameLst>
                                      </p:cBhvr>
                                      <p:to>
                                        <p:strVal val="visible"/>
                                      </p:to>
                                    </p:set>
                                    <p:animEffect transition="in" filter="checkerboard(across)">
                                      <p:cBhvr>
                                        <p:cTn id="10" dur="500"/>
                                        <p:tgtEl>
                                          <p:spTgt spid="1332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3321">
                                            <p:txEl>
                                              <p:pRg st="2" end="2"/>
                                            </p:txEl>
                                          </p:spTgt>
                                        </p:tgtEl>
                                        <p:attrNameLst>
                                          <p:attrName>style.visibility</p:attrName>
                                        </p:attrNameLst>
                                      </p:cBhvr>
                                      <p:to>
                                        <p:strVal val="visible"/>
                                      </p:to>
                                    </p:set>
                                    <p:animEffect transition="in" filter="checkerboard(across)">
                                      <p:cBhvr>
                                        <p:cTn id="13" dur="500"/>
                                        <p:tgtEl>
                                          <p:spTgt spid="13321">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3321">
                                            <p:txEl>
                                              <p:pRg st="3" end="3"/>
                                            </p:txEl>
                                          </p:spTgt>
                                        </p:tgtEl>
                                        <p:attrNameLst>
                                          <p:attrName>style.visibility</p:attrName>
                                        </p:attrNameLst>
                                      </p:cBhvr>
                                      <p:to>
                                        <p:strVal val="visible"/>
                                      </p:to>
                                    </p:set>
                                    <p:animEffect transition="in" filter="checkerboard(across)">
                                      <p:cBhvr>
                                        <p:cTn id="16" dur="500"/>
                                        <p:tgtEl>
                                          <p:spTgt spid="1332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324"/>
                                        </p:tgtEl>
                                        <p:attrNameLst>
                                          <p:attrName>style.visibility</p:attrName>
                                        </p:attrNameLst>
                                      </p:cBhvr>
                                      <p:to>
                                        <p:strVal val="visible"/>
                                      </p:to>
                                    </p:set>
                                    <p:animEffect transition="in" filter="wipe(up)">
                                      <p:cBhvr>
                                        <p:cTn id="21" dur="500"/>
                                        <p:tgtEl>
                                          <p:spTgt spid="13324"/>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wipe(up)">
                                      <p:cBhvr>
                                        <p:cTn id="25" dur="500"/>
                                        <p:tgtEl>
                                          <p:spTgt spid="13325"/>
                                        </p:tgtEl>
                                      </p:cBhvr>
                                    </p:animEffect>
                                  </p:childTnLst>
                                </p:cTn>
                              </p:par>
                            </p:childTnLst>
                          </p:cTn>
                        </p:par>
                        <p:par>
                          <p:cTn id="26" fill="hold" nodeType="afterGroup">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3326"/>
                                        </p:tgtEl>
                                        <p:attrNameLst>
                                          <p:attrName>style.visibility</p:attrName>
                                        </p:attrNameLst>
                                      </p:cBhvr>
                                      <p:to>
                                        <p:strVal val="visible"/>
                                      </p:to>
                                    </p:set>
                                    <p:animEffect transition="in" filter="wipe(up)">
                                      <p:cBhvr>
                                        <p:cTn id="29" dur="500"/>
                                        <p:tgtEl>
                                          <p:spTgt spid="13326"/>
                                        </p:tgtEl>
                                      </p:cBhvr>
                                    </p:animEffect>
                                  </p:childTnLst>
                                </p:cTn>
                              </p:par>
                            </p:childTnLst>
                          </p:cTn>
                        </p:par>
                        <p:par>
                          <p:cTn id="30" fill="hold" nodeType="afterGroup">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3323"/>
                                        </p:tgtEl>
                                        <p:attrNameLst>
                                          <p:attrName>style.visibility</p:attrName>
                                        </p:attrNameLst>
                                      </p:cBhvr>
                                      <p:to>
                                        <p:strVal val="visible"/>
                                      </p:to>
                                    </p:set>
                                    <p:animEffect transition="in" filter="wipe(up)">
                                      <p:cBhvr>
                                        <p:cTn id="33" dur="500"/>
                                        <p:tgtEl>
                                          <p:spTgt spid="13323"/>
                                        </p:tgtEl>
                                      </p:cBhvr>
                                    </p:animEffect>
                                  </p:childTnLst>
                                </p:cTn>
                              </p:par>
                            </p:childTnLst>
                          </p:cTn>
                        </p:par>
                        <p:par>
                          <p:cTn id="34" fill="hold" nodeType="afterGroup">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13327"/>
                                        </p:tgtEl>
                                        <p:attrNameLst>
                                          <p:attrName>style.visibility</p:attrName>
                                        </p:attrNameLst>
                                      </p:cBhvr>
                                      <p:to>
                                        <p:strVal val="visible"/>
                                      </p:to>
                                    </p:set>
                                    <p:animEffect transition="in" filter="wipe(up)">
                                      <p:cBhvr>
                                        <p:cTn id="37" dur="500"/>
                                        <p:tgtEl>
                                          <p:spTgt spid="13327"/>
                                        </p:tgtEl>
                                      </p:cBhvr>
                                    </p:animEffect>
                                  </p:childTnLst>
                                </p:cTn>
                              </p:par>
                            </p:childTnLst>
                          </p:cTn>
                        </p:par>
                        <p:par>
                          <p:cTn id="38" fill="hold" nodeType="afterGroup">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13328"/>
                                        </p:tgtEl>
                                        <p:attrNameLst>
                                          <p:attrName>style.visibility</p:attrName>
                                        </p:attrNameLst>
                                      </p:cBhvr>
                                      <p:to>
                                        <p:strVal val="visible"/>
                                      </p:to>
                                    </p:set>
                                    <p:animEffect transition="in" filter="wipe(up)">
                                      <p:cBhvr>
                                        <p:cTn id="41" dur="500"/>
                                        <p:tgtEl>
                                          <p:spTgt spid="13328"/>
                                        </p:tgtEl>
                                      </p:cBhvr>
                                    </p:animEffect>
                                  </p:childTnLst>
                                </p:cTn>
                              </p:par>
                            </p:childTnLst>
                          </p:cTn>
                        </p:par>
                        <p:par>
                          <p:cTn id="42" fill="hold" nodeType="afterGroup">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3329"/>
                                        </p:tgtEl>
                                        <p:attrNameLst>
                                          <p:attrName>style.visibility</p:attrName>
                                        </p:attrNameLst>
                                      </p:cBhvr>
                                      <p:to>
                                        <p:strVal val="visible"/>
                                      </p:to>
                                    </p:set>
                                    <p:animEffect transition="in" filter="wipe(up)">
                                      <p:cBhvr>
                                        <p:cTn id="45" dur="500"/>
                                        <p:tgtEl>
                                          <p:spTgt spid="13329"/>
                                        </p:tgtEl>
                                      </p:cBhvr>
                                    </p:animEffect>
                                  </p:childTnLst>
                                </p:cTn>
                              </p:par>
                            </p:childTnLst>
                          </p:cTn>
                        </p:par>
                        <p:par>
                          <p:cTn id="46" fill="hold" nodeType="afterGroup">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13330"/>
                                        </p:tgtEl>
                                        <p:attrNameLst>
                                          <p:attrName>style.visibility</p:attrName>
                                        </p:attrNameLst>
                                      </p:cBhvr>
                                      <p:to>
                                        <p:strVal val="visible"/>
                                      </p:to>
                                    </p:set>
                                    <p:animEffect transition="in" filter="wipe(up)">
                                      <p:cBhvr>
                                        <p:cTn id="49" dur="500"/>
                                        <p:tgtEl>
                                          <p:spTgt spid="13330"/>
                                        </p:tgtEl>
                                      </p:cBhvr>
                                    </p:animEffect>
                                  </p:childTnLst>
                                </p:cTn>
                              </p:par>
                            </p:childTnLst>
                          </p:cTn>
                        </p:par>
                        <p:par>
                          <p:cTn id="50" fill="hold" nodeType="afterGroup">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13331"/>
                                        </p:tgtEl>
                                        <p:attrNameLst>
                                          <p:attrName>style.visibility</p:attrName>
                                        </p:attrNameLst>
                                      </p:cBhvr>
                                      <p:to>
                                        <p:strVal val="visible"/>
                                      </p:to>
                                    </p:set>
                                    <p:animEffect transition="in" filter="wipe(up)">
                                      <p:cBhvr>
                                        <p:cTn id="53" dur="500"/>
                                        <p:tgtEl>
                                          <p:spTgt spid="13331"/>
                                        </p:tgtEl>
                                      </p:cBhvr>
                                    </p:animEffect>
                                  </p:childTnLst>
                                </p:cTn>
                              </p:par>
                            </p:childTnLst>
                          </p:cTn>
                        </p:par>
                        <p:par>
                          <p:cTn id="54" fill="hold" nodeType="afterGroup">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3332"/>
                                        </p:tgtEl>
                                        <p:attrNameLst>
                                          <p:attrName>style.visibility</p:attrName>
                                        </p:attrNameLst>
                                      </p:cBhvr>
                                      <p:to>
                                        <p:strVal val="visible"/>
                                      </p:to>
                                    </p:set>
                                    <p:animEffect transition="in" filter="wipe(up)">
                                      <p:cBhvr>
                                        <p:cTn id="57" dur="500"/>
                                        <p:tgtEl>
                                          <p:spTgt spid="13332"/>
                                        </p:tgtEl>
                                      </p:cBhvr>
                                    </p:animEffect>
                                  </p:childTnLst>
                                </p:cTn>
                              </p:par>
                            </p:childTnLst>
                          </p:cTn>
                        </p:par>
                        <p:par>
                          <p:cTn id="58" fill="hold" nodeType="afterGroup">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3333"/>
                                        </p:tgtEl>
                                        <p:attrNameLst>
                                          <p:attrName>style.visibility</p:attrName>
                                        </p:attrNameLst>
                                      </p:cBhvr>
                                      <p:to>
                                        <p:strVal val="visible"/>
                                      </p:to>
                                    </p:set>
                                    <p:animEffect transition="in" filter="wipe(up)">
                                      <p:cBhvr>
                                        <p:cTn id="61" dur="500"/>
                                        <p:tgtEl>
                                          <p:spTgt spid="13333"/>
                                        </p:tgtEl>
                                      </p:cBhvr>
                                    </p:animEffect>
                                  </p:childTnLst>
                                </p:cTn>
                              </p:par>
                            </p:childTnLst>
                          </p:cTn>
                        </p:par>
                        <p:par>
                          <p:cTn id="62" fill="hold" nodeType="afterGroup">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13334"/>
                                        </p:tgtEl>
                                        <p:attrNameLst>
                                          <p:attrName>style.visibility</p:attrName>
                                        </p:attrNameLst>
                                      </p:cBhvr>
                                      <p:to>
                                        <p:strVal val="visible"/>
                                      </p:to>
                                    </p:set>
                                    <p:animEffect transition="in" filter="wipe(up)">
                                      <p:cBhvr>
                                        <p:cTn id="65" dur="500"/>
                                        <p:tgtEl>
                                          <p:spTgt spid="13334"/>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up)">
                                      <p:cBhvr>
                                        <p:cTn id="77" dur="500"/>
                                        <p:tgtEl>
                                          <p:spTgt spid="20"/>
                                        </p:tgtEl>
                                      </p:cBhvr>
                                    </p:animEffect>
                                  </p:childTnLst>
                                </p:cTn>
                              </p:par>
                            </p:childTnLst>
                          </p:cTn>
                        </p:par>
                        <p:par>
                          <p:cTn id="78" fill="hold">
                            <p:stCondLst>
                              <p:cond delay="7500"/>
                            </p:stCondLst>
                            <p:childTnLst>
                              <p:par>
                                <p:cTn id="79" presetID="2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500"/>
                                        <p:tgtEl>
                                          <p:spTgt spid="21"/>
                                        </p:tgtEl>
                                      </p:cBhvr>
                                    </p:animEffect>
                                  </p:childTnLst>
                                </p:cTn>
                              </p:par>
                            </p:childTnLst>
                          </p:cTn>
                        </p:par>
                        <p:par>
                          <p:cTn id="82" fill="hold">
                            <p:stCondLst>
                              <p:cond delay="8000"/>
                            </p:stCondLst>
                            <p:childTnLst>
                              <p:par>
                                <p:cTn id="83" presetID="22" presetClass="entr" presetSubtype="1"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up)">
                                      <p:cBhvr>
                                        <p:cTn id="85" dur="500"/>
                                        <p:tgtEl>
                                          <p:spTgt spid="22"/>
                                        </p:tgtEl>
                                      </p:cBhvr>
                                    </p:animEffect>
                                  </p:childTnLst>
                                </p:cTn>
                              </p:par>
                            </p:childTnLst>
                          </p:cTn>
                        </p:par>
                        <p:par>
                          <p:cTn id="86" fill="hold">
                            <p:stCondLst>
                              <p:cond delay="85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8" grpId="0" animBg="1"/>
      <p:bldP spid="19" grpId="0" animBg="1"/>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6"/>
          <p:cNvSpPr>
            <a:spLocks noChangeArrowheads="1" noChangeShapeType="1" noTextEdit="1"/>
          </p:cNvSpPr>
          <p:nvPr/>
        </p:nvSpPr>
        <p:spPr bwMode="auto">
          <a:xfrm>
            <a:off x="323528" y="987574"/>
            <a:ext cx="3276600" cy="514350"/>
          </a:xfrm>
          <a:prstGeom prst="rect">
            <a:avLst/>
          </a:prstGeom>
        </p:spPr>
        <p:txBody>
          <a:bodyPr wrap="none" fromWordArt="1">
            <a:prstTxWarp prst="textPlain">
              <a:avLst>
                <a:gd name="adj" fmla="val 50000"/>
              </a:avLst>
            </a:prstTxWarp>
          </a:bodyPr>
          <a:lstStyle/>
          <a:p>
            <a:pPr algn="ctr"/>
            <a:r>
              <a:rPr lang="vi-VN" sz="3600" b="1" i="1" kern="10" dirty="0">
                <a:ln w="9525">
                  <a:solidFill>
                    <a:schemeClr val="bg1"/>
                  </a:solidFill>
                  <a:round/>
                  <a:headEnd/>
                  <a:tailEnd/>
                </a:ln>
                <a:solidFill>
                  <a:schemeClr val="tx2"/>
                </a:solidFill>
                <a:effectLst>
                  <a:outerShdw dist="35921" dir="2700000" algn="ctr" rotWithShape="0">
                    <a:srgbClr val="C0C0C0">
                      <a:alpha val="79999"/>
                    </a:srgbClr>
                  </a:outerShdw>
                </a:effectLst>
                <a:latin typeface="Times New Roman"/>
                <a:cs typeface="Times New Roman"/>
              </a:rPr>
              <a:t>Kể chuyện</a:t>
            </a:r>
          </a:p>
        </p:txBody>
      </p:sp>
      <p:sp>
        <p:nvSpPr>
          <p:cNvPr id="20483" name="Text Box 7"/>
          <p:cNvSpPr txBox="1">
            <a:spLocks noChangeArrowheads="1"/>
          </p:cNvSpPr>
          <p:nvPr/>
        </p:nvSpPr>
        <p:spPr bwMode="auto">
          <a:xfrm>
            <a:off x="467544" y="1419622"/>
            <a:ext cx="8458200" cy="954107"/>
          </a:xfrm>
          <a:prstGeom prst="rect">
            <a:avLst/>
          </a:prstGeom>
          <a:noFill/>
          <a:ln w="9525">
            <a:noFill/>
            <a:miter lim="800000"/>
            <a:headEnd/>
            <a:tailEnd/>
          </a:ln>
          <a:effectLst/>
        </p:spPr>
        <p:txBody>
          <a:bodyPr>
            <a:spAutoFit/>
          </a:bodyPr>
          <a:lstStyle/>
          <a:p>
            <a:pPr>
              <a:spcBef>
                <a:spcPct val="50000"/>
              </a:spcBef>
            </a:pPr>
            <a:r>
              <a:rPr lang="en-US" sz="2800" b="1" i="1" dirty="0">
                <a:solidFill>
                  <a:srgbClr val="000099"/>
                </a:solidFill>
                <a:latin typeface="Times New Roman" pitchFamily="18" charset="0"/>
              </a:rPr>
              <a:t>     </a:t>
            </a:r>
            <a:r>
              <a:rPr lang="en-US" sz="2800" b="1" i="1" dirty="0">
                <a:latin typeface="Times New Roman" pitchFamily="18" charset="0"/>
              </a:rPr>
              <a:t>1</a:t>
            </a:r>
            <a:r>
              <a:rPr lang="en-US" sz="2800" b="1" i="1" dirty="0" smtClean="0">
                <a:latin typeface="Times New Roman" pitchFamily="18" charset="0"/>
              </a:rPr>
              <a:t>) </a:t>
            </a:r>
            <a:r>
              <a:rPr lang="en-US" sz="2800" b="1" i="1" dirty="0" err="1" smtClean="0">
                <a:latin typeface="Times New Roman" pitchFamily="18" charset="0"/>
              </a:rPr>
              <a:t>Sắp</a:t>
            </a:r>
            <a:r>
              <a:rPr lang="en-US" sz="2800" b="1" i="1" dirty="0" smtClean="0">
                <a:latin typeface="Times New Roman" pitchFamily="18" charset="0"/>
              </a:rPr>
              <a:t> </a:t>
            </a:r>
            <a:r>
              <a:rPr lang="en-US" sz="2800" b="1" i="1" dirty="0" err="1">
                <a:latin typeface="Times New Roman" pitchFamily="18" charset="0"/>
              </a:rPr>
              <a:t>xếp</a:t>
            </a:r>
            <a:r>
              <a:rPr lang="en-US" sz="2800" b="1" i="1" dirty="0">
                <a:latin typeface="Times New Roman" pitchFamily="18" charset="0"/>
              </a:rPr>
              <a:t> </a:t>
            </a:r>
            <a:r>
              <a:rPr lang="en-US" sz="2800" b="1" i="1" dirty="0" err="1">
                <a:latin typeface="Times New Roman" pitchFamily="18" charset="0"/>
              </a:rPr>
              <a:t>lại</a:t>
            </a:r>
            <a:r>
              <a:rPr lang="en-US" sz="2800" b="1" i="1" dirty="0">
                <a:latin typeface="Times New Roman" pitchFamily="18" charset="0"/>
              </a:rPr>
              <a:t> </a:t>
            </a:r>
            <a:r>
              <a:rPr lang="en-US" sz="2800" b="1" i="1" dirty="0" err="1">
                <a:latin typeface="Times New Roman" pitchFamily="18" charset="0"/>
              </a:rPr>
              <a:t>các</a:t>
            </a:r>
            <a:r>
              <a:rPr lang="en-US" sz="2800" b="1" i="1" dirty="0">
                <a:latin typeface="Times New Roman" pitchFamily="18" charset="0"/>
              </a:rPr>
              <a:t> </a:t>
            </a:r>
            <a:r>
              <a:rPr lang="en-US" sz="2800" b="1" i="1" dirty="0" err="1">
                <a:latin typeface="Times New Roman" pitchFamily="18" charset="0"/>
              </a:rPr>
              <a:t>tranh</a:t>
            </a:r>
            <a:r>
              <a:rPr lang="en-US" sz="2800" b="1" i="1" dirty="0">
                <a:latin typeface="Times New Roman" pitchFamily="18" charset="0"/>
              </a:rPr>
              <a:t> </a:t>
            </a:r>
            <a:r>
              <a:rPr lang="en-US" sz="2800" b="1" i="1" dirty="0" err="1">
                <a:latin typeface="Times New Roman" pitchFamily="18" charset="0"/>
              </a:rPr>
              <a:t>theo</a:t>
            </a:r>
            <a:r>
              <a:rPr lang="en-US" sz="2800" b="1" i="1" dirty="0">
                <a:latin typeface="Times New Roman" pitchFamily="18" charset="0"/>
              </a:rPr>
              <a:t> </a:t>
            </a:r>
            <a:r>
              <a:rPr lang="en-US" sz="2800" b="1" i="1" dirty="0" err="1">
                <a:latin typeface="Times New Roman" pitchFamily="18" charset="0"/>
              </a:rPr>
              <a:t>đúng</a:t>
            </a:r>
            <a:r>
              <a:rPr lang="en-US" sz="2800" b="1" i="1" dirty="0">
                <a:latin typeface="Times New Roman" pitchFamily="18" charset="0"/>
              </a:rPr>
              <a:t> </a:t>
            </a:r>
            <a:r>
              <a:rPr lang="en-US" sz="2800" b="1" i="1" dirty="0" err="1">
                <a:latin typeface="Times New Roman" pitchFamily="18" charset="0"/>
              </a:rPr>
              <a:t>thứ</a:t>
            </a:r>
            <a:r>
              <a:rPr lang="en-US" sz="2800" b="1" i="1" dirty="0">
                <a:latin typeface="Times New Roman" pitchFamily="18" charset="0"/>
              </a:rPr>
              <a:t> </a:t>
            </a:r>
            <a:r>
              <a:rPr lang="en-US" sz="2800" b="1" i="1" dirty="0" err="1">
                <a:latin typeface="Times New Roman" pitchFamily="18" charset="0"/>
              </a:rPr>
              <a:t>tự</a:t>
            </a:r>
            <a:r>
              <a:rPr lang="en-US" sz="2800" b="1" i="1" dirty="0">
                <a:latin typeface="Times New Roman" pitchFamily="18" charset="0"/>
              </a:rPr>
              <a:t> </a:t>
            </a:r>
            <a:r>
              <a:rPr lang="en-US" sz="2800" b="1" i="1" dirty="0" err="1">
                <a:latin typeface="Times New Roman" pitchFamily="18" charset="0"/>
              </a:rPr>
              <a:t>trong</a:t>
            </a:r>
            <a:r>
              <a:rPr lang="en-US" sz="2800" b="1" i="1" dirty="0">
                <a:latin typeface="Times New Roman" pitchFamily="18" charset="0"/>
              </a:rPr>
              <a:t> </a:t>
            </a:r>
            <a:r>
              <a:rPr lang="en-US" sz="2800" b="1" i="1" dirty="0" err="1">
                <a:latin typeface="Times New Roman" pitchFamily="18" charset="0"/>
              </a:rPr>
              <a:t>câu</a:t>
            </a:r>
            <a:r>
              <a:rPr lang="en-US" sz="2800" b="1" i="1" dirty="0">
                <a:latin typeface="Times New Roman" pitchFamily="18" charset="0"/>
              </a:rPr>
              <a:t> </a:t>
            </a:r>
            <a:r>
              <a:rPr lang="en-US" sz="2800" b="1" i="1" dirty="0" err="1">
                <a:latin typeface="Times New Roman" pitchFamily="18" charset="0"/>
              </a:rPr>
              <a:t>chuyện</a:t>
            </a:r>
            <a:r>
              <a:rPr lang="en-US" sz="2800" b="1" i="1" dirty="0">
                <a:latin typeface="Times New Roman" pitchFamily="18" charset="0"/>
              </a:rPr>
              <a:t> </a:t>
            </a:r>
            <a:r>
              <a:rPr lang="en-US" sz="2800" b="1" i="1" dirty="0" err="1">
                <a:solidFill>
                  <a:srgbClr val="FF0000"/>
                </a:solidFill>
                <a:latin typeface="Times New Roman" pitchFamily="18" charset="0"/>
              </a:rPr>
              <a:t>Đối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đáp</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với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vua</a:t>
            </a:r>
            <a:r>
              <a:rPr lang="en-US" sz="2800" b="1" i="1" dirty="0">
                <a:solidFill>
                  <a:srgbClr val="FF0000"/>
                </a:solidFill>
                <a:latin typeface="Times New Roman" pitchFamily="18" charset="0"/>
              </a:rPr>
              <a:t>:</a:t>
            </a:r>
          </a:p>
        </p:txBody>
      </p:sp>
      <p:grpSp>
        <p:nvGrpSpPr>
          <p:cNvPr id="2" name="Group 64"/>
          <p:cNvGrpSpPr>
            <a:grpSpLocks/>
          </p:cNvGrpSpPr>
          <p:nvPr/>
        </p:nvGrpSpPr>
        <p:grpSpPr bwMode="auto">
          <a:xfrm>
            <a:off x="76200" y="2313385"/>
            <a:ext cx="2590800" cy="2658666"/>
            <a:chOff x="48" y="1943"/>
            <a:chExt cx="1632" cy="2233"/>
          </a:xfrm>
        </p:grpSpPr>
        <p:pic>
          <p:nvPicPr>
            <p:cNvPr id="20556" name="Picture 8" descr="TV3"/>
            <p:cNvPicPr>
              <a:picLocks noChangeAspect="1" noChangeArrowheads="1"/>
            </p:cNvPicPr>
            <p:nvPr/>
          </p:nvPicPr>
          <p:blipFill>
            <a:blip r:embed="rId2" cstate="print"/>
            <a:srcRect r="53328" b="53125"/>
            <a:stretch>
              <a:fillRect/>
            </a:stretch>
          </p:blipFill>
          <p:spPr bwMode="auto">
            <a:xfrm>
              <a:off x="48" y="2016"/>
              <a:ext cx="1632" cy="2160"/>
            </a:xfrm>
            <a:prstGeom prst="rect">
              <a:avLst/>
            </a:prstGeom>
            <a:noFill/>
            <a:ln w="19050">
              <a:solidFill>
                <a:srgbClr val="990000"/>
              </a:solidFill>
              <a:miter lim="800000"/>
              <a:headEnd/>
              <a:tailEnd/>
            </a:ln>
          </p:spPr>
        </p:pic>
        <p:grpSp>
          <p:nvGrpSpPr>
            <p:cNvPr id="3" name="Group 39"/>
            <p:cNvGrpSpPr>
              <a:grpSpLocks/>
            </p:cNvGrpSpPr>
            <p:nvPr/>
          </p:nvGrpSpPr>
          <p:grpSpPr bwMode="auto">
            <a:xfrm>
              <a:off x="54" y="1943"/>
              <a:ext cx="336" cy="465"/>
              <a:chOff x="384" y="526"/>
              <a:chExt cx="336" cy="465"/>
            </a:xfrm>
          </p:grpSpPr>
          <p:grpSp>
            <p:nvGrpSpPr>
              <p:cNvPr id="4" name="Group 15"/>
              <p:cNvGrpSpPr>
                <a:grpSpLocks/>
              </p:cNvGrpSpPr>
              <p:nvPr/>
            </p:nvGrpSpPr>
            <p:grpSpPr bwMode="auto">
              <a:xfrm>
                <a:off x="384" y="526"/>
                <a:ext cx="336" cy="436"/>
                <a:chOff x="1289" y="415"/>
                <a:chExt cx="668" cy="1001"/>
              </a:xfrm>
            </p:grpSpPr>
            <p:sp>
              <p:nvSpPr>
                <p:cNvPr id="20560" name="Oval 16"/>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561" name="Oval 1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562" name="Oval 1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63" name="Oval 1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64" name="Oval 2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559" name="Text Box 21"/>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1</a:t>
                </a:r>
              </a:p>
            </p:txBody>
          </p:sp>
        </p:grpSp>
      </p:grpSp>
      <p:grpSp>
        <p:nvGrpSpPr>
          <p:cNvPr id="5" name="Group 65"/>
          <p:cNvGrpSpPr>
            <a:grpSpLocks/>
          </p:cNvGrpSpPr>
          <p:nvPr/>
        </p:nvGrpSpPr>
        <p:grpSpPr bwMode="auto">
          <a:xfrm>
            <a:off x="2667000" y="2309813"/>
            <a:ext cx="2286000" cy="2662238"/>
            <a:chOff x="1680" y="1940"/>
            <a:chExt cx="1440" cy="2236"/>
          </a:xfrm>
        </p:grpSpPr>
        <p:pic>
          <p:nvPicPr>
            <p:cNvPr id="20547" name="Picture 9" descr="TV3"/>
            <p:cNvPicPr>
              <a:picLocks noChangeAspect="1" noChangeArrowheads="1"/>
            </p:cNvPicPr>
            <p:nvPr/>
          </p:nvPicPr>
          <p:blipFill>
            <a:blip r:embed="rId2" cstate="print"/>
            <a:srcRect l="51103" b="52777"/>
            <a:stretch>
              <a:fillRect/>
            </a:stretch>
          </p:blipFill>
          <p:spPr bwMode="auto">
            <a:xfrm>
              <a:off x="1680" y="2016"/>
              <a:ext cx="1440" cy="2160"/>
            </a:xfrm>
            <a:prstGeom prst="rect">
              <a:avLst/>
            </a:prstGeom>
            <a:noFill/>
            <a:ln w="19050">
              <a:solidFill>
                <a:srgbClr val="990000"/>
              </a:solidFill>
              <a:miter lim="800000"/>
              <a:headEnd/>
              <a:tailEnd/>
            </a:ln>
          </p:spPr>
        </p:pic>
        <p:grpSp>
          <p:nvGrpSpPr>
            <p:cNvPr id="6" name="Group 40"/>
            <p:cNvGrpSpPr>
              <a:grpSpLocks/>
            </p:cNvGrpSpPr>
            <p:nvPr/>
          </p:nvGrpSpPr>
          <p:grpSpPr bwMode="auto">
            <a:xfrm>
              <a:off x="1695" y="1940"/>
              <a:ext cx="336" cy="465"/>
              <a:chOff x="384" y="526"/>
              <a:chExt cx="336" cy="465"/>
            </a:xfrm>
          </p:grpSpPr>
          <p:grpSp>
            <p:nvGrpSpPr>
              <p:cNvPr id="7" name="Group 41"/>
              <p:cNvGrpSpPr>
                <a:grpSpLocks/>
              </p:cNvGrpSpPr>
              <p:nvPr/>
            </p:nvGrpSpPr>
            <p:grpSpPr bwMode="auto">
              <a:xfrm>
                <a:off x="384" y="526"/>
                <a:ext cx="336" cy="436"/>
                <a:chOff x="1289" y="415"/>
                <a:chExt cx="668" cy="1001"/>
              </a:xfrm>
            </p:grpSpPr>
            <p:sp>
              <p:nvSpPr>
                <p:cNvPr id="20551" name="Oval 42"/>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552" name="Oval 4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553" name="Oval 4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54" name="Oval 4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55" name="Oval 4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550" name="Text Box 47"/>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2</a:t>
                </a:r>
              </a:p>
            </p:txBody>
          </p:sp>
        </p:grpSp>
      </p:grpSp>
      <p:grpSp>
        <p:nvGrpSpPr>
          <p:cNvPr id="8" name="Group 66"/>
          <p:cNvGrpSpPr>
            <a:grpSpLocks/>
          </p:cNvGrpSpPr>
          <p:nvPr/>
        </p:nvGrpSpPr>
        <p:grpSpPr bwMode="auto">
          <a:xfrm>
            <a:off x="5029200" y="2313385"/>
            <a:ext cx="1905000" cy="2658666"/>
            <a:chOff x="3168" y="1943"/>
            <a:chExt cx="1200" cy="2233"/>
          </a:xfrm>
        </p:grpSpPr>
        <p:pic>
          <p:nvPicPr>
            <p:cNvPr id="20538" name="Picture 10" descr="TV3"/>
            <p:cNvPicPr>
              <a:picLocks noChangeAspect="1" noChangeArrowheads="1"/>
            </p:cNvPicPr>
            <p:nvPr/>
          </p:nvPicPr>
          <p:blipFill>
            <a:blip r:embed="rId2" cstate="print"/>
            <a:srcRect t="52777" r="53877" b="1050"/>
            <a:stretch>
              <a:fillRect/>
            </a:stretch>
          </p:blipFill>
          <p:spPr bwMode="auto">
            <a:xfrm>
              <a:off x="3168" y="2016"/>
              <a:ext cx="1200" cy="2160"/>
            </a:xfrm>
            <a:prstGeom prst="rect">
              <a:avLst/>
            </a:prstGeom>
            <a:noFill/>
            <a:ln w="9525">
              <a:solidFill>
                <a:srgbClr val="990000"/>
              </a:solidFill>
              <a:miter lim="800000"/>
              <a:headEnd/>
              <a:tailEnd/>
            </a:ln>
          </p:spPr>
        </p:pic>
        <p:grpSp>
          <p:nvGrpSpPr>
            <p:cNvPr id="9" name="Group 48"/>
            <p:cNvGrpSpPr>
              <a:grpSpLocks/>
            </p:cNvGrpSpPr>
            <p:nvPr/>
          </p:nvGrpSpPr>
          <p:grpSpPr bwMode="auto">
            <a:xfrm>
              <a:off x="3168" y="1943"/>
              <a:ext cx="336" cy="465"/>
              <a:chOff x="384" y="526"/>
              <a:chExt cx="336" cy="465"/>
            </a:xfrm>
          </p:grpSpPr>
          <p:grpSp>
            <p:nvGrpSpPr>
              <p:cNvPr id="10" name="Group 49"/>
              <p:cNvGrpSpPr>
                <a:grpSpLocks/>
              </p:cNvGrpSpPr>
              <p:nvPr/>
            </p:nvGrpSpPr>
            <p:grpSpPr bwMode="auto">
              <a:xfrm>
                <a:off x="384" y="526"/>
                <a:ext cx="336" cy="436"/>
                <a:chOff x="1289" y="415"/>
                <a:chExt cx="668" cy="1001"/>
              </a:xfrm>
            </p:grpSpPr>
            <p:sp>
              <p:nvSpPr>
                <p:cNvPr id="20542" name="Oval 50"/>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543" name="Oval 5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544" name="Oval 5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45" name="Oval 5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46" name="Oval 5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541" name="Text Box 55"/>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3</a:t>
                </a:r>
              </a:p>
            </p:txBody>
          </p:sp>
        </p:grpSp>
      </p:grpSp>
      <p:grpSp>
        <p:nvGrpSpPr>
          <p:cNvPr id="11" name="Group 67"/>
          <p:cNvGrpSpPr>
            <a:grpSpLocks/>
          </p:cNvGrpSpPr>
          <p:nvPr/>
        </p:nvGrpSpPr>
        <p:grpSpPr bwMode="auto">
          <a:xfrm>
            <a:off x="7029450" y="2313385"/>
            <a:ext cx="2057400" cy="2658666"/>
            <a:chOff x="4428" y="1943"/>
            <a:chExt cx="1296" cy="2233"/>
          </a:xfrm>
        </p:grpSpPr>
        <p:pic>
          <p:nvPicPr>
            <p:cNvPr id="20529" name="Picture 11" descr="TV3"/>
            <p:cNvPicPr>
              <a:picLocks noChangeAspect="1" noChangeArrowheads="1"/>
            </p:cNvPicPr>
            <p:nvPr/>
          </p:nvPicPr>
          <p:blipFill>
            <a:blip r:embed="rId2" cstate="print"/>
            <a:srcRect l="52905" t="53999" b="2000"/>
            <a:stretch>
              <a:fillRect/>
            </a:stretch>
          </p:blipFill>
          <p:spPr bwMode="auto">
            <a:xfrm>
              <a:off x="4428" y="2016"/>
              <a:ext cx="1296" cy="2160"/>
            </a:xfrm>
            <a:prstGeom prst="rect">
              <a:avLst/>
            </a:prstGeom>
            <a:noFill/>
            <a:ln w="9525">
              <a:solidFill>
                <a:srgbClr val="990000"/>
              </a:solidFill>
              <a:miter lim="800000"/>
              <a:headEnd/>
              <a:tailEnd/>
            </a:ln>
          </p:spPr>
        </p:pic>
        <p:grpSp>
          <p:nvGrpSpPr>
            <p:cNvPr id="12" name="Group 56"/>
            <p:cNvGrpSpPr>
              <a:grpSpLocks/>
            </p:cNvGrpSpPr>
            <p:nvPr/>
          </p:nvGrpSpPr>
          <p:grpSpPr bwMode="auto">
            <a:xfrm>
              <a:off x="4428" y="1943"/>
              <a:ext cx="336" cy="465"/>
              <a:chOff x="384" y="526"/>
              <a:chExt cx="336" cy="465"/>
            </a:xfrm>
          </p:grpSpPr>
          <p:grpSp>
            <p:nvGrpSpPr>
              <p:cNvPr id="13" name="Group 57"/>
              <p:cNvGrpSpPr>
                <a:grpSpLocks/>
              </p:cNvGrpSpPr>
              <p:nvPr/>
            </p:nvGrpSpPr>
            <p:grpSpPr bwMode="auto">
              <a:xfrm>
                <a:off x="384" y="526"/>
                <a:ext cx="336" cy="436"/>
                <a:chOff x="1289" y="415"/>
                <a:chExt cx="668" cy="1001"/>
              </a:xfrm>
            </p:grpSpPr>
            <p:sp>
              <p:nvSpPr>
                <p:cNvPr id="20533" name="Oval 58"/>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534" name="Oval 5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535" name="Oval 6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36" name="Oval 6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37" name="Oval 6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532" name="Text Box 63"/>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4</a:t>
                </a:r>
              </a:p>
            </p:txBody>
          </p:sp>
        </p:grpSp>
      </p:grpSp>
      <p:grpSp>
        <p:nvGrpSpPr>
          <p:cNvPr id="14" name="Group 68"/>
          <p:cNvGrpSpPr>
            <a:grpSpLocks/>
          </p:cNvGrpSpPr>
          <p:nvPr/>
        </p:nvGrpSpPr>
        <p:grpSpPr bwMode="auto">
          <a:xfrm>
            <a:off x="2009775" y="2302670"/>
            <a:ext cx="2590800" cy="2658666"/>
            <a:chOff x="48" y="1943"/>
            <a:chExt cx="1632" cy="2233"/>
          </a:xfrm>
        </p:grpSpPr>
        <p:pic>
          <p:nvPicPr>
            <p:cNvPr id="20520" name="Picture 69" descr="TV3"/>
            <p:cNvPicPr>
              <a:picLocks noChangeAspect="1" noChangeArrowheads="1"/>
            </p:cNvPicPr>
            <p:nvPr/>
          </p:nvPicPr>
          <p:blipFill>
            <a:blip r:embed="rId2" cstate="print"/>
            <a:srcRect r="53328" b="53125"/>
            <a:stretch>
              <a:fillRect/>
            </a:stretch>
          </p:blipFill>
          <p:spPr bwMode="auto">
            <a:xfrm>
              <a:off x="48" y="2016"/>
              <a:ext cx="1632" cy="2160"/>
            </a:xfrm>
            <a:prstGeom prst="rect">
              <a:avLst/>
            </a:prstGeom>
            <a:noFill/>
            <a:ln w="19050">
              <a:solidFill>
                <a:srgbClr val="990000"/>
              </a:solidFill>
              <a:miter lim="800000"/>
              <a:headEnd/>
              <a:tailEnd/>
            </a:ln>
          </p:spPr>
        </p:pic>
        <p:grpSp>
          <p:nvGrpSpPr>
            <p:cNvPr id="15" name="Group 70"/>
            <p:cNvGrpSpPr>
              <a:grpSpLocks/>
            </p:cNvGrpSpPr>
            <p:nvPr/>
          </p:nvGrpSpPr>
          <p:grpSpPr bwMode="auto">
            <a:xfrm>
              <a:off x="54" y="1943"/>
              <a:ext cx="336" cy="465"/>
              <a:chOff x="384" y="526"/>
              <a:chExt cx="336" cy="465"/>
            </a:xfrm>
          </p:grpSpPr>
          <p:grpSp>
            <p:nvGrpSpPr>
              <p:cNvPr id="16" name="Group 71"/>
              <p:cNvGrpSpPr>
                <a:grpSpLocks/>
              </p:cNvGrpSpPr>
              <p:nvPr/>
            </p:nvGrpSpPr>
            <p:grpSpPr bwMode="auto">
              <a:xfrm>
                <a:off x="384" y="526"/>
                <a:ext cx="336" cy="436"/>
                <a:chOff x="1289" y="415"/>
                <a:chExt cx="668" cy="1001"/>
              </a:xfrm>
            </p:grpSpPr>
            <p:sp>
              <p:nvSpPr>
                <p:cNvPr id="20524" name="Oval 72"/>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525" name="Oval 7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526" name="Oval 7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27" name="Oval 7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28" name="Oval 7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523" name="Text Box 77"/>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1</a:t>
                </a:r>
              </a:p>
            </p:txBody>
          </p:sp>
        </p:grpSp>
      </p:grpSp>
      <p:grpSp>
        <p:nvGrpSpPr>
          <p:cNvPr id="17" name="Group 78"/>
          <p:cNvGrpSpPr>
            <a:grpSpLocks/>
          </p:cNvGrpSpPr>
          <p:nvPr/>
        </p:nvGrpSpPr>
        <p:grpSpPr bwMode="auto">
          <a:xfrm>
            <a:off x="4676775" y="2313386"/>
            <a:ext cx="2286000" cy="2662238"/>
            <a:chOff x="1680" y="1940"/>
            <a:chExt cx="1440" cy="2236"/>
          </a:xfrm>
        </p:grpSpPr>
        <p:pic>
          <p:nvPicPr>
            <p:cNvPr id="20511" name="Picture 79" descr="TV3"/>
            <p:cNvPicPr>
              <a:picLocks noChangeAspect="1" noChangeArrowheads="1"/>
            </p:cNvPicPr>
            <p:nvPr/>
          </p:nvPicPr>
          <p:blipFill>
            <a:blip r:embed="rId2" cstate="print"/>
            <a:srcRect l="51103" b="52777"/>
            <a:stretch>
              <a:fillRect/>
            </a:stretch>
          </p:blipFill>
          <p:spPr bwMode="auto">
            <a:xfrm>
              <a:off x="1680" y="2016"/>
              <a:ext cx="1440" cy="2160"/>
            </a:xfrm>
            <a:prstGeom prst="rect">
              <a:avLst/>
            </a:prstGeom>
            <a:noFill/>
            <a:ln w="19050">
              <a:solidFill>
                <a:srgbClr val="990000"/>
              </a:solidFill>
              <a:miter lim="800000"/>
              <a:headEnd/>
              <a:tailEnd/>
            </a:ln>
          </p:spPr>
        </p:pic>
        <p:grpSp>
          <p:nvGrpSpPr>
            <p:cNvPr id="18" name="Group 80"/>
            <p:cNvGrpSpPr>
              <a:grpSpLocks/>
            </p:cNvGrpSpPr>
            <p:nvPr/>
          </p:nvGrpSpPr>
          <p:grpSpPr bwMode="auto">
            <a:xfrm>
              <a:off x="1695" y="1940"/>
              <a:ext cx="336" cy="465"/>
              <a:chOff x="384" y="526"/>
              <a:chExt cx="336" cy="465"/>
            </a:xfrm>
          </p:grpSpPr>
          <p:grpSp>
            <p:nvGrpSpPr>
              <p:cNvPr id="19" name="Group 81"/>
              <p:cNvGrpSpPr>
                <a:grpSpLocks/>
              </p:cNvGrpSpPr>
              <p:nvPr/>
            </p:nvGrpSpPr>
            <p:grpSpPr bwMode="auto">
              <a:xfrm>
                <a:off x="384" y="526"/>
                <a:ext cx="336" cy="436"/>
                <a:chOff x="1289" y="415"/>
                <a:chExt cx="668" cy="1001"/>
              </a:xfrm>
            </p:grpSpPr>
            <p:sp>
              <p:nvSpPr>
                <p:cNvPr id="20515" name="Oval 82"/>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516"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517"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18"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19"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514" name="Text Box 87"/>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2</a:t>
                </a:r>
              </a:p>
            </p:txBody>
          </p:sp>
        </p:grpSp>
      </p:grpSp>
      <p:grpSp>
        <p:nvGrpSpPr>
          <p:cNvPr id="20" name="Group 88"/>
          <p:cNvGrpSpPr>
            <a:grpSpLocks/>
          </p:cNvGrpSpPr>
          <p:nvPr/>
        </p:nvGrpSpPr>
        <p:grpSpPr bwMode="auto">
          <a:xfrm>
            <a:off x="57150" y="2302670"/>
            <a:ext cx="1905000" cy="2658666"/>
            <a:chOff x="3168" y="1943"/>
            <a:chExt cx="1200" cy="2233"/>
          </a:xfrm>
        </p:grpSpPr>
        <p:pic>
          <p:nvPicPr>
            <p:cNvPr id="20502" name="Picture 89" descr="TV3"/>
            <p:cNvPicPr>
              <a:picLocks noChangeAspect="1" noChangeArrowheads="1"/>
            </p:cNvPicPr>
            <p:nvPr/>
          </p:nvPicPr>
          <p:blipFill>
            <a:blip r:embed="rId2" cstate="print"/>
            <a:srcRect t="52777" r="53877" b="1050"/>
            <a:stretch>
              <a:fillRect/>
            </a:stretch>
          </p:blipFill>
          <p:spPr bwMode="auto">
            <a:xfrm>
              <a:off x="3168" y="2016"/>
              <a:ext cx="1200" cy="2160"/>
            </a:xfrm>
            <a:prstGeom prst="rect">
              <a:avLst/>
            </a:prstGeom>
            <a:noFill/>
            <a:ln w="9525">
              <a:solidFill>
                <a:srgbClr val="990000"/>
              </a:solidFill>
              <a:miter lim="800000"/>
              <a:headEnd/>
              <a:tailEnd/>
            </a:ln>
          </p:spPr>
        </p:pic>
        <p:grpSp>
          <p:nvGrpSpPr>
            <p:cNvPr id="21" name="Group 90"/>
            <p:cNvGrpSpPr>
              <a:grpSpLocks/>
            </p:cNvGrpSpPr>
            <p:nvPr/>
          </p:nvGrpSpPr>
          <p:grpSpPr bwMode="auto">
            <a:xfrm>
              <a:off x="3168" y="1943"/>
              <a:ext cx="336" cy="465"/>
              <a:chOff x="384" y="526"/>
              <a:chExt cx="336" cy="465"/>
            </a:xfrm>
          </p:grpSpPr>
          <p:grpSp>
            <p:nvGrpSpPr>
              <p:cNvPr id="22" name="Group 91"/>
              <p:cNvGrpSpPr>
                <a:grpSpLocks/>
              </p:cNvGrpSpPr>
              <p:nvPr/>
            </p:nvGrpSpPr>
            <p:grpSpPr bwMode="auto">
              <a:xfrm>
                <a:off x="384" y="526"/>
                <a:ext cx="336" cy="436"/>
                <a:chOff x="1289" y="415"/>
                <a:chExt cx="668" cy="1001"/>
              </a:xfrm>
            </p:grpSpPr>
            <p:sp>
              <p:nvSpPr>
                <p:cNvPr id="20506" name="Oval 92"/>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507" name="Oval 9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508" name="Oval 9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09" name="Oval 9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10" name="Oval 9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505" name="Text Box 97"/>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3</a:t>
                </a:r>
              </a:p>
            </p:txBody>
          </p:sp>
        </p:grpSp>
      </p:grpSp>
      <p:grpSp>
        <p:nvGrpSpPr>
          <p:cNvPr id="23" name="Group 98"/>
          <p:cNvGrpSpPr>
            <a:grpSpLocks/>
          </p:cNvGrpSpPr>
          <p:nvPr/>
        </p:nvGrpSpPr>
        <p:grpSpPr bwMode="auto">
          <a:xfrm>
            <a:off x="7043738" y="2313385"/>
            <a:ext cx="2057400" cy="2658666"/>
            <a:chOff x="4428" y="1943"/>
            <a:chExt cx="1296" cy="2233"/>
          </a:xfrm>
        </p:grpSpPr>
        <p:pic>
          <p:nvPicPr>
            <p:cNvPr id="20493" name="Picture 99" descr="TV3"/>
            <p:cNvPicPr>
              <a:picLocks noChangeAspect="1" noChangeArrowheads="1"/>
            </p:cNvPicPr>
            <p:nvPr/>
          </p:nvPicPr>
          <p:blipFill>
            <a:blip r:embed="rId2" cstate="print"/>
            <a:srcRect l="52905" t="53999" b="2000"/>
            <a:stretch>
              <a:fillRect/>
            </a:stretch>
          </p:blipFill>
          <p:spPr bwMode="auto">
            <a:xfrm>
              <a:off x="4428" y="2016"/>
              <a:ext cx="1296" cy="2160"/>
            </a:xfrm>
            <a:prstGeom prst="rect">
              <a:avLst/>
            </a:prstGeom>
            <a:noFill/>
            <a:ln w="9525">
              <a:solidFill>
                <a:srgbClr val="990000"/>
              </a:solidFill>
              <a:miter lim="800000"/>
              <a:headEnd/>
              <a:tailEnd/>
            </a:ln>
          </p:spPr>
        </p:pic>
        <p:grpSp>
          <p:nvGrpSpPr>
            <p:cNvPr id="24" name="Group 100"/>
            <p:cNvGrpSpPr>
              <a:grpSpLocks/>
            </p:cNvGrpSpPr>
            <p:nvPr/>
          </p:nvGrpSpPr>
          <p:grpSpPr bwMode="auto">
            <a:xfrm>
              <a:off x="4428" y="1943"/>
              <a:ext cx="336" cy="465"/>
              <a:chOff x="384" y="526"/>
              <a:chExt cx="336" cy="465"/>
            </a:xfrm>
          </p:grpSpPr>
          <p:grpSp>
            <p:nvGrpSpPr>
              <p:cNvPr id="25" name="Group 101"/>
              <p:cNvGrpSpPr>
                <a:grpSpLocks/>
              </p:cNvGrpSpPr>
              <p:nvPr/>
            </p:nvGrpSpPr>
            <p:grpSpPr bwMode="auto">
              <a:xfrm>
                <a:off x="384" y="526"/>
                <a:ext cx="336" cy="436"/>
                <a:chOff x="1289" y="415"/>
                <a:chExt cx="668" cy="1001"/>
              </a:xfrm>
            </p:grpSpPr>
            <p:sp>
              <p:nvSpPr>
                <p:cNvPr id="20497" name="Oval 102"/>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0498" name="Oval 10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0499" name="Oval 10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0500" name="Oval 10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0501" name="Oval 10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0496" name="Text Box 107"/>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4</a:t>
                </a:r>
              </a:p>
            </p:txBody>
          </p:sp>
        </p:grpSp>
      </p:grpSp>
      <p:sp>
        <p:nvSpPr>
          <p:cNvPr id="20492" name="Text Box 11"/>
          <p:cNvSpPr txBox="1">
            <a:spLocks noChangeArrowheads="1"/>
          </p:cNvSpPr>
          <p:nvPr/>
        </p:nvSpPr>
        <p:spPr bwMode="auto">
          <a:xfrm>
            <a:off x="76200" y="-35719"/>
            <a:ext cx="8991600" cy="1169551"/>
          </a:xfrm>
          <a:prstGeom prst="rect">
            <a:avLst/>
          </a:prstGeom>
          <a:noFill/>
          <a:ln w="9525">
            <a:noFill/>
            <a:miter lim="800000"/>
            <a:headEnd/>
            <a:tailEnd/>
          </a:ln>
          <a:effectLst/>
        </p:spPr>
        <p:txBody>
          <a:bodyPr>
            <a:spAutoFit/>
          </a:bodyPr>
          <a:lstStyle/>
          <a:p>
            <a:pPr algn="ctr">
              <a:spcBef>
                <a:spcPct val="50000"/>
              </a:spcBef>
            </a:pPr>
            <a:r>
              <a:rPr lang="en-US" sz="2800" b="1" u="sng" dirty="0" err="1" smtClean="0">
                <a:latin typeface="Times New Roman" pitchFamily="18" charset="0"/>
              </a:rPr>
              <a:t>Tập</a:t>
            </a:r>
            <a:r>
              <a:rPr lang="en-US" sz="2800" b="1" u="sng" dirty="0" smtClean="0">
                <a:latin typeface="Times New Roman" pitchFamily="18" charset="0"/>
              </a:rPr>
              <a:t> </a:t>
            </a:r>
            <a:r>
              <a:rPr lang="en-US" sz="2800" b="1" u="sng" dirty="0" err="1">
                <a:latin typeface="Times New Roman" pitchFamily="18" charset="0"/>
              </a:rPr>
              <a:t>đọc</a:t>
            </a:r>
            <a:r>
              <a:rPr lang="en-US" sz="2800" b="1" dirty="0">
                <a:latin typeface="Times New Roman" pitchFamily="18" charset="0"/>
              </a:rPr>
              <a:t>:</a:t>
            </a:r>
          </a:p>
          <a:p>
            <a:pPr algn="ctr">
              <a:spcBef>
                <a:spcPct val="50000"/>
              </a:spcBef>
            </a:pPr>
            <a:r>
              <a:rPr lang="en-US" sz="2800" b="1" dirty="0" err="1" smtClean="0">
                <a:solidFill>
                  <a:srgbClr val="FF0000"/>
                </a:solidFill>
                <a:latin typeface="Times New Roman" pitchFamily="18" charset="0"/>
              </a:rPr>
              <a:t>Đối</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đáp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vua</a:t>
            </a:r>
            <a:endParaRPr lang="en-US" sz="28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nodeType="afterGroup">
                            <p:stCondLst>
                              <p:cond delay="0"/>
                            </p:stCondLst>
                            <p:childTnLst>
                              <p:par>
                                <p:cTn id="13" presetID="24"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par>
                          <p:cTn id="16" fill="hold" nodeType="afterGroup">
                            <p:stCondLst>
                              <p:cond delay="0"/>
                            </p:stCondLst>
                            <p:childTnLst>
                              <p:par>
                                <p:cTn id="17" presetID="24"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par>
                          <p:cTn id="34" fill="hold" nodeType="afterGroup">
                            <p:stCondLst>
                              <p:cond delay="500"/>
                            </p:stCondLst>
                            <p:childTnLst>
                              <p:par>
                                <p:cTn id="35" presetID="24"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to="" calcmode="lin" valueType="num">
                                      <p:cBhvr>
                                        <p:cTn id="37" dur="1" fill="hold"/>
                                        <p:tgtEl>
                                          <p:spTgt spid="20"/>
                                        </p:tgtEl>
                                        <p:attrNameLst>
                                          <p:attrName/>
                                        </p:attrNameLst>
                                      </p:cBhvr>
                                    </p:anim>
                                  </p:childTnLst>
                                </p:cTn>
                              </p:par>
                            </p:childTnLst>
                          </p:cTn>
                        </p:par>
                        <p:par>
                          <p:cTn id="38" fill="hold" nodeType="afterGroup">
                            <p:stCondLst>
                              <p:cond delay="500"/>
                            </p:stCondLst>
                            <p:childTnLst>
                              <p:par>
                                <p:cTn id="39" presetID="24"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to="" calcmode="lin" valueType="num">
                                      <p:cBhvr>
                                        <p:cTn id="41" dur="1" fill="hold"/>
                                        <p:tgtEl>
                                          <p:spTgt spid="14"/>
                                        </p:tgtEl>
                                        <p:attrNameLst>
                                          <p:attrName/>
                                        </p:attrNameLst>
                                      </p:cBhvr>
                                    </p:anim>
                                  </p:childTnLst>
                                </p:cTn>
                              </p:par>
                            </p:childTnLst>
                          </p:cTn>
                        </p:par>
                        <p:par>
                          <p:cTn id="42" fill="hold" nodeType="afterGroup">
                            <p:stCondLst>
                              <p:cond delay="500"/>
                            </p:stCondLst>
                            <p:childTnLst>
                              <p:par>
                                <p:cTn id="43" presetID="24"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to="" calcmode="lin" valueType="num">
                                      <p:cBhvr>
                                        <p:cTn id="45" dur="1" fill="hold"/>
                                        <p:tgtEl>
                                          <p:spTgt spid="17"/>
                                        </p:tgtEl>
                                        <p:attrNameLst>
                                          <p:attrName/>
                                        </p:attrNameLst>
                                      </p:cBhvr>
                                    </p:anim>
                                  </p:childTnLst>
                                </p:cTn>
                              </p:par>
                            </p:childTnLst>
                          </p:cTn>
                        </p:par>
                        <p:par>
                          <p:cTn id="46" fill="hold" nodeType="afterGroup">
                            <p:stCondLst>
                              <p:cond delay="500"/>
                            </p:stCondLst>
                            <p:childTnLst>
                              <p:par>
                                <p:cTn id="47" presetID="24"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to="" calcmode="lin" valueType="num">
                                      <p:cBhvr>
                                        <p:cTn id="49"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6"/>
          <p:cNvSpPr>
            <a:spLocks noChangeArrowheads="1" noChangeShapeType="1" noTextEdit="1"/>
          </p:cNvSpPr>
          <p:nvPr/>
        </p:nvSpPr>
        <p:spPr bwMode="auto">
          <a:xfrm>
            <a:off x="323528" y="915566"/>
            <a:ext cx="3276600" cy="514350"/>
          </a:xfrm>
          <a:prstGeom prst="rect">
            <a:avLst/>
          </a:prstGeom>
        </p:spPr>
        <p:txBody>
          <a:bodyPr wrap="none" fromWordArt="1">
            <a:prstTxWarp prst="textPlain">
              <a:avLst>
                <a:gd name="adj" fmla="val 50000"/>
              </a:avLst>
            </a:prstTxWarp>
          </a:bodyPr>
          <a:lstStyle/>
          <a:p>
            <a:pPr algn="ctr"/>
            <a:r>
              <a:rPr lang="vi-VN" sz="3600" b="1" i="1" kern="10" dirty="0">
                <a:ln w="9525">
                  <a:solidFill>
                    <a:schemeClr val="bg1"/>
                  </a:solidFill>
                  <a:round/>
                  <a:headEnd/>
                  <a:tailEnd/>
                </a:ln>
                <a:solidFill>
                  <a:schemeClr val="tx2"/>
                </a:solidFill>
                <a:effectLst>
                  <a:outerShdw dist="35921" dir="2700000" algn="ctr" rotWithShape="0">
                    <a:srgbClr val="C0C0C0">
                      <a:alpha val="79999"/>
                    </a:srgbClr>
                  </a:outerShdw>
                </a:effectLst>
                <a:latin typeface="Times New Roman"/>
                <a:cs typeface="Times New Roman"/>
              </a:rPr>
              <a:t>Kể chuyện</a:t>
            </a:r>
          </a:p>
        </p:txBody>
      </p:sp>
      <p:sp>
        <p:nvSpPr>
          <p:cNvPr id="21507" name="Text Box 7"/>
          <p:cNvSpPr txBox="1">
            <a:spLocks noChangeArrowheads="1"/>
          </p:cNvSpPr>
          <p:nvPr/>
        </p:nvSpPr>
        <p:spPr bwMode="auto">
          <a:xfrm>
            <a:off x="0" y="1491630"/>
            <a:ext cx="8915400" cy="461665"/>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2) </a:t>
            </a:r>
            <a:r>
              <a:rPr lang="en-US" sz="2400" b="1" dirty="0" err="1">
                <a:latin typeface="Times New Roman" pitchFamily="18" charset="0"/>
              </a:rPr>
              <a:t>Kể</a:t>
            </a:r>
            <a:r>
              <a:rPr lang="en-US" sz="2400" b="1" dirty="0">
                <a:latin typeface="Times New Roman" pitchFamily="18" charset="0"/>
              </a:rPr>
              <a:t> </a:t>
            </a:r>
            <a:r>
              <a:rPr lang="en-US" sz="2400" b="1" dirty="0" err="1">
                <a:latin typeface="Times New Roman" pitchFamily="18" charset="0"/>
              </a:rPr>
              <a:t>lại</a:t>
            </a:r>
            <a:r>
              <a:rPr lang="en-US" sz="2400" b="1" dirty="0">
                <a:latin typeface="Times New Roman" pitchFamily="18" charset="0"/>
              </a:rPr>
              <a:t> </a:t>
            </a:r>
            <a:r>
              <a:rPr lang="en-US" sz="2400" b="1" dirty="0" err="1">
                <a:latin typeface="Times New Roman" pitchFamily="18" charset="0"/>
              </a:rPr>
              <a:t>từng</a:t>
            </a:r>
            <a:r>
              <a:rPr lang="en-US" sz="2400" b="1" dirty="0">
                <a:latin typeface="Times New Roman" pitchFamily="18" charset="0"/>
              </a:rPr>
              <a:t> </a:t>
            </a:r>
            <a:r>
              <a:rPr lang="en-US" sz="2400" b="1" dirty="0" err="1">
                <a:latin typeface="Times New Roman" pitchFamily="18" charset="0"/>
              </a:rPr>
              <a:t>đoạn</a:t>
            </a:r>
            <a:r>
              <a:rPr lang="en-US" sz="2400" b="1" dirty="0">
                <a:latin typeface="Times New Roman" pitchFamily="18" charset="0"/>
              </a:rPr>
              <a:t> </a:t>
            </a:r>
            <a:r>
              <a:rPr lang="en-US" sz="2400" b="1" dirty="0" err="1">
                <a:latin typeface="Times New Roman" pitchFamily="18" charset="0"/>
              </a:rPr>
              <a:t>câu</a:t>
            </a:r>
            <a:r>
              <a:rPr lang="en-US" sz="2400" b="1" dirty="0">
                <a:latin typeface="Times New Roman" pitchFamily="18" charset="0"/>
              </a:rPr>
              <a:t> </a:t>
            </a:r>
            <a:r>
              <a:rPr lang="en-US" sz="2400" b="1" dirty="0" err="1">
                <a:latin typeface="Times New Roman" pitchFamily="18" charset="0"/>
              </a:rPr>
              <a:t>chuyện</a:t>
            </a:r>
            <a:r>
              <a:rPr lang="en-US" sz="2400" b="1" dirty="0">
                <a:latin typeface="Times New Roman" pitchFamily="18" charset="0"/>
              </a:rPr>
              <a:t> </a:t>
            </a:r>
            <a:r>
              <a:rPr lang="en-US" sz="2400" b="1" dirty="0" err="1">
                <a:latin typeface="Times New Roman" pitchFamily="18" charset="0"/>
              </a:rPr>
              <a:t>dựa</a:t>
            </a:r>
            <a:r>
              <a:rPr lang="en-US" sz="2400" b="1" dirty="0">
                <a:latin typeface="Times New Roman" pitchFamily="18" charset="0"/>
              </a:rPr>
              <a:t> </a:t>
            </a:r>
            <a:r>
              <a:rPr lang="en-US" sz="2400" b="1" dirty="0" err="1">
                <a:latin typeface="Times New Roman" pitchFamily="18" charset="0"/>
              </a:rPr>
              <a:t>theo</a:t>
            </a:r>
            <a:r>
              <a:rPr lang="en-US" sz="2400" b="1" dirty="0">
                <a:latin typeface="Times New Roman" pitchFamily="18" charset="0"/>
              </a:rPr>
              <a:t> </a:t>
            </a:r>
            <a:r>
              <a:rPr lang="en-US" sz="2400" b="1" dirty="0" err="1">
                <a:latin typeface="Times New Roman" pitchFamily="18" charset="0"/>
              </a:rPr>
              <a:t>tranh</a:t>
            </a:r>
            <a:r>
              <a:rPr lang="en-US" sz="2400" b="1" dirty="0">
                <a:latin typeface="Times New Roman" pitchFamily="18" charset="0"/>
              </a:rPr>
              <a:t> minh </a:t>
            </a:r>
            <a:r>
              <a:rPr lang="en-US" sz="2400" b="1" dirty="0" err="1">
                <a:latin typeface="Times New Roman" pitchFamily="18" charset="0"/>
              </a:rPr>
              <a:t>họa</a:t>
            </a:r>
            <a:r>
              <a:rPr lang="en-US" sz="2400" b="1" dirty="0">
                <a:latin typeface="Times New Roman" pitchFamily="18" charset="0"/>
              </a:rPr>
              <a:t>:</a:t>
            </a:r>
          </a:p>
        </p:txBody>
      </p:sp>
      <p:grpSp>
        <p:nvGrpSpPr>
          <p:cNvPr id="2" name="Group 8"/>
          <p:cNvGrpSpPr>
            <a:grpSpLocks/>
          </p:cNvGrpSpPr>
          <p:nvPr/>
        </p:nvGrpSpPr>
        <p:grpSpPr bwMode="auto">
          <a:xfrm>
            <a:off x="2009775" y="2163366"/>
            <a:ext cx="2590800" cy="2658666"/>
            <a:chOff x="48" y="1943"/>
            <a:chExt cx="1632" cy="2233"/>
          </a:xfrm>
        </p:grpSpPr>
        <p:pic>
          <p:nvPicPr>
            <p:cNvPr id="21540" name="Picture 9" descr="TV3"/>
            <p:cNvPicPr>
              <a:picLocks noChangeAspect="1" noChangeArrowheads="1"/>
            </p:cNvPicPr>
            <p:nvPr/>
          </p:nvPicPr>
          <p:blipFill>
            <a:blip r:embed="rId2" cstate="print"/>
            <a:srcRect r="53328" b="53125"/>
            <a:stretch>
              <a:fillRect/>
            </a:stretch>
          </p:blipFill>
          <p:spPr bwMode="auto">
            <a:xfrm>
              <a:off x="48" y="2016"/>
              <a:ext cx="1632" cy="2160"/>
            </a:xfrm>
            <a:prstGeom prst="rect">
              <a:avLst/>
            </a:prstGeom>
            <a:noFill/>
            <a:ln w="19050">
              <a:solidFill>
                <a:srgbClr val="990000"/>
              </a:solidFill>
              <a:miter lim="800000"/>
              <a:headEnd/>
              <a:tailEnd/>
            </a:ln>
          </p:spPr>
        </p:pic>
        <p:grpSp>
          <p:nvGrpSpPr>
            <p:cNvPr id="3" name="Group 10"/>
            <p:cNvGrpSpPr>
              <a:grpSpLocks/>
            </p:cNvGrpSpPr>
            <p:nvPr/>
          </p:nvGrpSpPr>
          <p:grpSpPr bwMode="auto">
            <a:xfrm>
              <a:off x="54" y="1943"/>
              <a:ext cx="336" cy="465"/>
              <a:chOff x="384" y="526"/>
              <a:chExt cx="336" cy="465"/>
            </a:xfrm>
          </p:grpSpPr>
          <p:grpSp>
            <p:nvGrpSpPr>
              <p:cNvPr id="4" name="Group 11"/>
              <p:cNvGrpSpPr>
                <a:grpSpLocks/>
              </p:cNvGrpSpPr>
              <p:nvPr/>
            </p:nvGrpSpPr>
            <p:grpSpPr bwMode="auto">
              <a:xfrm>
                <a:off x="384" y="526"/>
                <a:ext cx="336" cy="436"/>
                <a:chOff x="1289" y="415"/>
                <a:chExt cx="668" cy="1001"/>
              </a:xfrm>
            </p:grpSpPr>
            <p:sp>
              <p:nvSpPr>
                <p:cNvPr id="21544" name="Oval 12"/>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1545" name="Oval 1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1546" name="Oval 1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1547" name="Oval 1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1548" name="Oval 1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1543" name="Text Box 17"/>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1</a:t>
                </a:r>
              </a:p>
            </p:txBody>
          </p:sp>
        </p:grpSp>
      </p:grpSp>
      <p:grpSp>
        <p:nvGrpSpPr>
          <p:cNvPr id="5" name="Group 34"/>
          <p:cNvGrpSpPr>
            <a:grpSpLocks/>
          </p:cNvGrpSpPr>
          <p:nvPr/>
        </p:nvGrpSpPr>
        <p:grpSpPr bwMode="auto">
          <a:xfrm>
            <a:off x="4676775" y="2174082"/>
            <a:ext cx="2286000" cy="2662238"/>
            <a:chOff x="1680" y="1940"/>
            <a:chExt cx="1440" cy="2236"/>
          </a:xfrm>
        </p:grpSpPr>
        <p:pic>
          <p:nvPicPr>
            <p:cNvPr id="21531" name="Picture 35" descr="TV3"/>
            <p:cNvPicPr>
              <a:picLocks noChangeAspect="1" noChangeArrowheads="1"/>
            </p:cNvPicPr>
            <p:nvPr/>
          </p:nvPicPr>
          <p:blipFill>
            <a:blip r:embed="rId2" cstate="print"/>
            <a:srcRect l="51103" b="52777"/>
            <a:stretch>
              <a:fillRect/>
            </a:stretch>
          </p:blipFill>
          <p:spPr bwMode="auto">
            <a:xfrm>
              <a:off x="1680" y="2016"/>
              <a:ext cx="1440" cy="2160"/>
            </a:xfrm>
            <a:prstGeom prst="rect">
              <a:avLst/>
            </a:prstGeom>
            <a:noFill/>
            <a:ln w="19050">
              <a:solidFill>
                <a:srgbClr val="990000"/>
              </a:solidFill>
              <a:miter lim="800000"/>
              <a:headEnd/>
              <a:tailEnd/>
            </a:ln>
          </p:spPr>
        </p:pic>
        <p:grpSp>
          <p:nvGrpSpPr>
            <p:cNvPr id="6" name="Group 36"/>
            <p:cNvGrpSpPr>
              <a:grpSpLocks/>
            </p:cNvGrpSpPr>
            <p:nvPr/>
          </p:nvGrpSpPr>
          <p:grpSpPr bwMode="auto">
            <a:xfrm>
              <a:off x="1695" y="1940"/>
              <a:ext cx="336" cy="465"/>
              <a:chOff x="384" y="526"/>
              <a:chExt cx="336" cy="465"/>
            </a:xfrm>
          </p:grpSpPr>
          <p:grpSp>
            <p:nvGrpSpPr>
              <p:cNvPr id="7" name="Group 37"/>
              <p:cNvGrpSpPr>
                <a:grpSpLocks/>
              </p:cNvGrpSpPr>
              <p:nvPr/>
            </p:nvGrpSpPr>
            <p:grpSpPr bwMode="auto">
              <a:xfrm>
                <a:off x="384" y="526"/>
                <a:ext cx="336" cy="436"/>
                <a:chOff x="1289" y="415"/>
                <a:chExt cx="668" cy="1001"/>
              </a:xfrm>
            </p:grpSpPr>
            <p:sp>
              <p:nvSpPr>
                <p:cNvPr id="21535" name="Oval 38"/>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1536"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1537"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1538"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1539"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1534" name="Text Box 43"/>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2</a:t>
                </a:r>
              </a:p>
            </p:txBody>
          </p:sp>
        </p:grpSp>
      </p:grpSp>
      <p:grpSp>
        <p:nvGrpSpPr>
          <p:cNvPr id="8" name="Group 44"/>
          <p:cNvGrpSpPr>
            <a:grpSpLocks/>
          </p:cNvGrpSpPr>
          <p:nvPr/>
        </p:nvGrpSpPr>
        <p:grpSpPr bwMode="auto">
          <a:xfrm>
            <a:off x="57150" y="2163366"/>
            <a:ext cx="1905000" cy="2658666"/>
            <a:chOff x="3168" y="1943"/>
            <a:chExt cx="1200" cy="2233"/>
          </a:xfrm>
        </p:grpSpPr>
        <p:pic>
          <p:nvPicPr>
            <p:cNvPr id="21522" name="Picture 45" descr="TV3"/>
            <p:cNvPicPr>
              <a:picLocks noChangeAspect="1" noChangeArrowheads="1"/>
            </p:cNvPicPr>
            <p:nvPr/>
          </p:nvPicPr>
          <p:blipFill>
            <a:blip r:embed="rId2" cstate="print"/>
            <a:srcRect t="52777" r="53877" b="1050"/>
            <a:stretch>
              <a:fillRect/>
            </a:stretch>
          </p:blipFill>
          <p:spPr bwMode="auto">
            <a:xfrm>
              <a:off x="3168" y="2016"/>
              <a:ext cx="1200" cy="2160"/>
            </a:xfrm>
            <a:prstGeom prst="rect">
              <a:avLst/>
            </a:prstGeom>
            <a:noFill/>
            <a:ln w="9525">
              <a:solidFill>
                <a:srgbClr val="990000"/>
              </a:solidFill>
              <a:miter lim="800000"/>
              <a:headEnd/>
              <a:tailEnd/>
            </a:ln>
          </p:spPr>
        </p:pic>
        <p:grpSp>
          <p:nvGrpSpPr>
            <p:cNvPr id="9" name="Group 46"/>
            <p:cNvGrpSpPr>
              <a:grpSpLocks/>
            </p:cNvGrpSpPr>
            <p:nvPr/>
          </p:nvGrpSpPr>
          <p:grpSpPr bwMode="auto">
            <a:xfrm>
              <a:off x="3168" y="1943"/>
              <a:ext cx="336" cy="465"/>
              <a:chOff x="384" y="526"/>
              <a:chExt cx="336" cy="465"/>
            </a:xfrm>
          </p:grpSpPr>
          <p:grpSp>
            <p:nvGrpSpPr>
              <p:cNvPr id="10" name="Group 47"/>
              <p:cNvGrpSpPr>
                <a:grpSpLocks/>
              </p:cNvGrpSpPr>
              <p:nvPr/>
            </p:nvGrpSpPr>
            <p:grpSpPr bwMode="auto">
              <a:xfrm>
                <a:off x="384" y="526"/>
                <a:ext cx="336" cy="436"/>
                <a:chOff x="1289" y="415"/>
                <a:chExt cx="668" cy="1001"/>
              </a:xfrm>
            </p:grpSpPr>
            <p:sp>
              <p:nvSpPr>
                <p:cNvPr id="21526" name="Oval 48"/>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1527" name="Oval 4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1528" name="Oval 5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1529" name="Oval 5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1530" name="Oval 5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1525" name="Text Box 53"/>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3</a:t>
                </a:r>
              </a:p>
            </p:txBody>
          </p:sp>
        </p:grpSp>
      </p:grpSp>
      <p:grpSp>
        <p:nvGrpSpPr>
          <p:cNvPr id="11" name="Group 54"/>
          <p:cNvGrpSpPr>
            <a:grpSpLocks/>
          </p:cNvGrpSpPr>
          <p:nvPr/>
        </p:nvGrpSpPr>
        <p:grpSpPr bwMode="auto">
          <a:xfrm>
            <a:off x="7043738" y="2174082"/>
            <a:ext cx="2057400" cy="2658666"/>
            <a:chOff x="4428" y="1943"/>
            <a:chExt cx="1296" cy="2233"/>
          </a:xfrm>
        </p:grpSpPr>
        <p:pic>
          <p:nvPicPr>
            <p:cNvPr id="21513" name="Picture 55" descr="TV3"/>
            <p:cNvPicPr>
              <a:picLocks noChangeAspect="1" noChangeArrowheads="1"/>
            </p:cNvPicPr>
            <p:nvPr/>
          </p:nvPicPr>
          <p:blipFill>
            <a:blip r:embed="rId2" cstate="print"/>
            <a:srcRect l="52905" t="53999" b="2000"/>
            <a:stretch>
              <a:fillRect/>
            </a:stretch>
          </p:blipFill>
          <p:spPr bwMode="auto">
            <a:xfrm>
              <a:off x="4428" y="2016"/>
              <a:ext cx="1296" cy="2160"/>
            </a:xfrm>
            <a:prstGeom prst="rect">
              <a:avLst/>
            </a:prstGeom>
            <a:noFill/>
            <a:ln w="9525">
              <a:solidFill>
                <a:srgbClr val="990000"/>
              </a:solidFill>
              <a:miter lim="800000"/>
              <a:headEnd/>
              <a:tailEnd/>
            </a:ln>
          </p:spPr>
        </p:pic>
        <p:grpSp>
          <p:nvGrpSpPr>
            <p:cNvPr id="12" name="Group 56"/>
            <p:cNvGrpSpPr>
              <a:grpSpLocks/>
            </p:cNvGrpSpPr>
            <p:nvPr/>
          </p:nvGrpSpPr>
          <p:grpSpPr bwMode="auto">
            <a:xfrm>
              <a:off x="4428" y="1943"/>
              <a:ext cx="336" cy="465"/>
              <a:chOff x="384" y="526"/>
              <a:chExt cx="336" cy="465"/>
            </a:xfrm>
          </p:grpSpPr>
          <p:grpSp>
            <p:nvGrpSpPr>
              <p:cNvPr id="13" name="Group 57"/>
              <p:cNvGrpSpPr>
                <a:grpSpLocks/>
              </p:cNvGrpSpPr>
              <p:nvPr/>
            </p:nvGrpSpPr>
            <p:grpSpPr bwMode="auto">
              <a:xfrm>
                <a:off x="384" y="526"/>
                <a:ext cx="336" cy="436"/>
                <a:chOff x="1289" y="415"/>
                <a:chExt cx="668" cy="1001"/>
              </a:xfrm>
            </p:grpSpPr>
            <p:sp>
              <p:nvSpPr>
                <p:cNvPr id="21517" name="Oval 58"/>
                <p:cNvSpPr>
                  <a:spLocks noChangeArrowheads="1"/>
                </p:cNvSpPr>
                <p:nvPr/>
              </p:nvSpPr>
              <p:spPr bwMode="gray">
                <a:xfrm>
                  <a:off x="1289" y="415"/>
                  <a:ext cx="668" cy="1001"/>
                </a:xfrm>
                <a:prstGeom prst="ellipse">
                  <a:avLst/>
                </a:prstGeom>
                <a:solidFill>
                  <a:srgbClr val="333333"/>
                </a:solidFill>
                <a:ln w="38100" algn="ctr">
                  <a:noFill/>
                  <a:round/>
                  <a:headEnd/>
                  <a:tailEnd/>
                </a:ln>
                <a:effectLst/>
              </p:spPr>
              <p:txBody>
                <a:bodyPr anchor="ctr">
                  <a:spAutoFit/>
                </a:bodyPr>
                <a:lstStyle/>
                <a:p>
                  <a:endParaRPr lang="vi-VN"/>
                </a:p>
              </p:txBody>
            </p:sp>
            <p:sp>
              <p:nvSpPr>
                <p:cNvPr id="21518" name="Oval 5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vi-VN"/>
                </a:p>
              </p:txBody>
            </p:sp>
            <p:sp>
              <p:nvSpPr>
                <p:cNvPr id="21519" name="Oval 6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vi-VN"/>
                </a:p>
              </p:txBody>
            </p:sp>
            <p:sp>
              <p:nvSpPr>
                <p:cNvPr id="21520" name="Oval 6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21521" name="Oval 6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vi-VN"/>
                </a:p>
              </p:txBody>
            </p:sp>
          </p:grpSp>
          <p:sp>
            <p:nvSpPr>
              <p:cNvPr id="21516" name="Text Box 63"/>
              <p:cNvSpPr txBox="1">
                <a:spLocks noChangeArrowheads="1"/>
              </p:cNvSpPr>
              <p:nvPr/>
            </p:nvSpPr>
            <p:spPr bwMode="gray">
              <a:xfrm>
                <a:off x="443" y="603"/>
                <a:ext cx="213" cy="388"/>
              </a:xfrm>
              <a:prstGeom prst="rect">
                <a:avLst/>
              </a:prstGeom>
              <a:noFill/>
              <a:ln w="9525" algn="ctr">
                <a:noFill/>
                <a:miter lim="800000"/>
                <a:headEnd/>
                <a:tailEnd/>
              </a:ln>
              <a:effectLst/>
            </p:spPr>
            <p:txBody>
              <a:bodyPr wrap="none">
                <a:spAutoFit/>
              </a:bodyPr>
              <a:lstStyle/>
              <a:p>
                <a:pPr algn="ctr"/>
                <a:r>
                  <a:rPr lang="en-US" sz="2400" b="1">
                    <a:solidFill>
                      <a:srgbClr val="CC0000"/>
                    </a:solidFill>
                    <a:latin typeface="Times New Roman" pitchFamily="18" charset="0"/>
                  </a:rPr>
                  <a:t>4</a:t>
                </a:r>
              </a:p>
            </p:txBody>
          </p:sp>
        </p:grpSp>
      </p:grpSp>
      <p:sp>
        <p:nvSpPr>
          <p:cNvPr id="21512" name="Text Box 11"/>
          <p:cNvSpPr txBox="1">
            <a:spLocks noChangeArrowheads="1"/>
          </p:cNvSpPr>
          <p:nvPr/>
        </p:nvSpPr>
        <p:spPr bwMode="auto">
          <a:xfrm>
            <a:off x="76200" y="-35719"/>
            <a:ext cx="8991600" cy="1169551"/>
          </a:xfrm>
          <a:prstGeom prst="rect">
            <a:avLst/>
          </a:prstGeom>
          <a:noFill/>
          <a:ln w="9525">
            <a:noFill/>
            <a:miter lim="800000"/>
            <a:headEnd/>
            <a:tailEnd/>
          </a:ln>
          <a:effectLst/>
        </p:spPr>
        <p:txBody>
          <a:bodyPr>
            <a:spAutoFit/>
          </a:bodyPr>
          <a:lstStyle/>
          <a:p>
            <a:pPr algn="ctr">
              <a:spcBef>
                <a:spcPct val="50000"/>
              </a:spcBef>
            </a:pPr>
            <a:r>
              <a:rPr lang="en-US" sz="2800" b="1" u="sng" dirty="0" err="1" smtClean="0">
                <a:latin typeface="Times New Roman" pitchFamily="18" charset="0"/>
              </a:rPr>
              <a:t>Tập</a:t>
            </a:r>
            <a:r>
              <a:rPr lang="en-US" sz="2800" b="1" u="sng" dirty="0" smtClean="0">
                <a:latin typeface="Times New Roman" pitchFamily="18" charset="0"/>
              </a:rPr>
              <a:t> </a:t>
            </a:r>
            <a:r>
              <a:rPr lang="en-US" sz="2800" b="1" u="sng" dirty="0" err="1">
                <a:latin typeface="Times New Roman" pitchFamily="18" charset="0"/>
              </a:rPr>
              <a:t>đọc</a:t>
            </a:r>
            <a:r>
              <a:rPr lang="en-US" sz="2800" b="1" dirty="0">
                <a:latin typeface="Times New Roman" pitchFamily="18" charset="0"/>
              </a:rPr>
              <a:t>:</a:t>
            </a:r>
          </a:p>
          <a:p>
            <a:pPr algn="ctr">
              <a:spcBef>
                <a:spcPct val="50000"/>
              </a:spcBef>
            </a:pPr>
            <a:r>
              <a:rPr lang="en-US" sz="2800" b="1" dirty="0" err="1" smtClean="0">
                <a:solidFill>
                  <a:srgbClr val="FF0000"/>
                </a:solidFill>
                <a:latin typeface="Times New Roman" pitchFamily="18" charset="0"/>
              </a:rPr>
              <a:t>Đối</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đáp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vua</a:t>
            </a:r>
            <a:endParaRPr lang="en-US" sz="28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1266507552_20112191912"/>
          <p:cNvPicPr>
            <a:picLocks noChangeAspect="1" noChangeArrowheads="1"/>
          </p:cNvPicPr>
          <p:nvPr/>
        </p:nvPicPr>
        <p:blipFill>
          <a:blip r:embed="rId2" cstate="print"/>
          <a:srcRect l="24615" t="16154" r="24615" b="19231"/>
          <a:stretch>
            <a:fillRect/>
          </a:stretch>
        </p:blipFill>
        <p:spPr bwMode="auto">
          <a:xfrm>
            <a:off x="0" y="4114800"/>
            <a:ext cx="1524000" cy="1028700"/>
          </a:xfrm>
          <a:prstGeom prst="rect">
            <a:avLst/>
          </a:prstGeom>
          <a:noFill/>
          <a:ln w="9525">
            <a:noFill/>
            <a:miter lim="800000"/>
            <a:headEnd/>
            <a:tailEnd/>
          </a:ln>
        </p:spPr>
      </p:pic>
      <p:pic>
        <p:nvPicPr>
          <p:cNvPr id="18441" name="Picture 9" descr="20319115248"/>
          <p:cNvPicPr>
            <a:picLocks noChangeAspect="1" noChangeArrowheads="1"/>
          </p:cNvPicPr>
          <p:nvPr/>
        </p:nvPicPr>
        <p:blipFill>
          <a:blip r:embed="rId3" cstate="print"/>
          <a:srcRect l="4199" b="20667"/>
          <a:stretch>
            <a:fillRect/>
          </a:stretch>
        </p:blipFill>
        <p:spPr bwMode="auto">
          <a:xfrm>
            <a:off x="7620000" y="0"/>
            <a:ext cx="1524000" cy="1028700"/>
          </a:xfrm>
          <a:prstGeom prst="rect">
            <a:avLst/>
          </a:prstGeom>
          <a:noFill/>
          <a:ln w="9525">
            <a:noFill/>
            <a:miter lim="800000"/>
            <a:headEnd/>
            <a:tailEnd/>
          </a:ln>
        </p:spPr>
      </p:pic>
      <p:sp>
        <p:nvSpPr>
          <p:cNvPr id="18444" name="WordArt 12"/>
          <p:cNvSpPr>
            <a:spLocks noChangeArrowheads="1" noChangeShapeType="1" noTextEdit="1"/>
          </p:cNvSpPr>
          <p:nvPr/>
        </p:nvSpPr>
        <p:spPr bwMode="auto">
          <a:xfrm>
            <a:off x="1835696" y="1923678"/>
            <a:ext cx="5276850" cy="635794"/>
          </a:xfrm>
          <a:prstGeom prst="rect">
            <a:avLst/>
          </a:prstGeom>
        </p:spPr>
        <p:txBody>
          <a:bodyPr wrap="none" fromWordArt="1">
            <a:prstTxWarp prst="textWave1">
              <a:avLst>
                <a:gd name="adj1" fmla="val 13005"/>
                <a:gd name="adj2" fmla="val 0"/>
              </a:avLst>
            </a:prstTxWarp>
          </a:bodyPr>
          <a:lstStyle/>
          <a:p>
            <a:pPr algn="ctr"/>
            <a:r>
              <a:rPr lang="vi-VN" sz="6000" b="1" i="1" kern="10" dirty="0">
                <a:ln w="9525">
                  <a:solidFill>
                    <a:srgbClr val="FF0000"/>
                  </a:solidFill>
                  <a:round/>
                  <a:headEnd/>
                  <a:tailEnd/>
                </a:ln>
                <a:solidFill>
                  <a:schemeClr val="tx2"/>
                </a:solidFill>
                <a:latin typeface="Times New Roman"/>
                <a:cs typeface="Times New Roman"/>
              </a:rPr>
              <a:t>Thi kể chuyện</a:t>
            </a:r>
          </a:p>
        </p:txBody>
      </p:sp>
      <p:sp>
        <p:nvSpPr>
          <p:cNvPr id="22542" name="Text Box 11"/>
          <p:cNvSpPr txBox="1">
            <a:spLocks noChangeArrowheads="1"/>
          </p:cNvSpPr>
          <p:nvPr/>
        </p:nvSpPr>
        <p:spPr bwMode="auto">
          <a:xfrm>
            <a:off x="76200" y="-35719"/>
            <a:ext cx="8991600" cy="1169551"/>
          </a:xfrm>
          <a:prstGeom prst="rect">
            <a:avLst/>
          </a:prstGeom>
          <a:noFill/>
          <a:ln w="9525">
            <a:noFill/>
            <a:miter lim="800000"/>
            <a:headEnd/>
            <a:tailEnd/>
          </a:ln>
          <a:effectLst/>
        </p:spPr>
        <p:txBody>
          <a:bodyPr>
            <a:spAutoFit/>
          </a:bodyPr>
          <a:lstStyle/>
          <a:p>
            <a:pPr algn="ctr">
              <a:spcBef>
                <a:spcPct val="50000"/>
              </a:spcBef>
            </a:pPr>
            <a:r>
              <a:rPr lang="en-US" sz="2800" b="1" u="sng" dirty="0" err="1" smtClean="0">
                <a:latin typeface="Times New Roman" pitchFamily="18" charset="0"/>
              </a:rPr>
              <a:t>Tập</a:t>
            </a:r>
            <a:r>
              <a:rPr lang="en-US" sz="2800" b="1" u="sng" dirty="0" smtClean="0">
                <a:latin typeface="Times New Roman" pitchFamily="18" charset="0"/>
              </a:rPr>
              <a:t> </a:t>
            </a:r>
            <a:r>
              <a:rPr lang="en-US" sz="2800" b="1" u="sng" dirty="0" err="1">
                <a:latin typeface="Times New Roman" pitchFamily="18" charset="0"/>
              </a:rPr>
              <a:t>đọc</a:t>
            </a:r>
            <a:r>
              <a:rPr lang="en-US" sz="2800" b="1" dirty="0">
                <a:latin typeface="Times New Roman" pitchFamily="18" charset="0"/>
              </a:rPr>
              <a:t>:</a:t>
            </a:r>
          </a:p>
          <a:p>
            <a:pPr algn="ctr">
              <a:spcBef>
                <a:spcPct val="50000"/>
              </a:spcBef>
            </a:pPr>
            <a:r>
              <a:rPr lang="en-US" sz="2800" b="1" dirty="0" err="1" smtClean="0">
                <a:solidFill>
                  <a:srgbClr val="FF0000"/>
                </a:solidFill>
                <a:latin typeface="Times New Roman" pitchFamily="18" charset="0"/>
              </a:rPr>
              <a:t>Đối</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đáp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vua</a:t>
            </a:r>
            <a:endParaRPr lang="en-US" sz="2800" b="1" dirty="0">
              <a:solidFill>
                <a:srgbClr val="FF0000"/>
              </a:solidFill>
              <a:latin typeface="Times New Roman" pitchFamily="18" charset="0"/>
            </a:endParaRPr>
          </a:p>
        </p:txBody>
      </p:sp>
      <p:sp>
        <p:nvSpPr>
          <p:cNvPr id="15" name="Rectangle 14"/>
          <p:cNvSpPr/>
          <p:nvPr/>
        </p:nvSpPr>
        <p:spPr>
          <a:xfrm>
            <a:off x="755576" y="2787774"/>
            <a:ext cx="7416824" cy="523220"/>
          </a:xfrm>
          <a:prstGeom prst="rect">
            <a:avLst/>
          </a:prstGeom>
        </p:spPr>
        <p:txBody>
          <a:bodyPr wrap="square">
            <a:spAutoFit/>
          </a:bodyPr>
          <a:lstStyle/>
          <a:p>
            <a:pPr algn="ctr">
              <a:spcBef>
                <a:spcPct val="50000"/>
              </a:spcBef>
            </a:pPr>
            <a:r>
              <a:rPr lang="en-US" sz="2800" b="1" dirty="0" err="1" smtClean="0">
                <a:latin typeface="Times New Roman" pitchFamily="18" charset="0"/>
              </a:rPr>
              <a:t>Kể</a:t>
            </a:r>
            <a:r>
              <a:rPr lang="en-US" sz="2800" b="1" dirty="0" smtClean="0">
                <a:latin typeface="Times New Roman" pitchFamily="18" charset="0"/>
              </a:rPr>
              <a:t> </a:t>
            </a:r>
            <a:r>
              <a:rPr lang="en-US" sz="2800" b="1" dirty="0" err="1" smtClean="0">
                <a:latin typeface="Times New Roman" pitchFamily="18" charset="0"/>
              </a:rPr>
              <a:t>theo</a:t>
            </a:r>
            <a:r>
              <a:rPr lang="en-US" sz="2800" b="1" dirty="0" smtClean="0">
                <a:latin typeface="Times New Roman" pitchFamily="18" charset="0"/>
              </a:rPr>
              <a:t> </a:t>
            </a:r>
            <a:r>
              <a:rPr lang="vi-VN" sz="2800" b="1" dirty="0" smtClean="0">
                <a:latin typeface="Times New Roman" pitchFamily="18" charset="0"/>
              </a:rPr>
              <a:t>đ</a:t>
            </a:r>
            <a:r>
              <a:rPr lang="en-US" sz="2800" b="1" dirty="0" err="1" smtClean="0">
                <a:latin typeface="Times New Roman" pitchFamily="18" charset="0"/>
              </a:rPr>
              <a:t>oạn</a:t>
            </a:r>
            <a:r>
              <a:rPr lang="en-US" sz="2800" b="1" dirty="0" smtClean="0">
                <a:latin typeface="Times New Roman" pitchFamily="18" charset="0"/>
              </a:rPr>
              <a:t> - </a:t>
            </a:r>
            <a:r>
              <a:rPr lang="en-US" sz="2800" b="1" dirty="0" err="1" smtClean="0">
                <a:latin typeface="Times New Roman" pitchFamily="18" charset="0"/>
              </a:rPr>
              <a:t>Kể</a:t>
            </a:r>
            <a:r>
              <a:rPr lang="en-US" sz="2800" b="1" dirty="0" smtClean="0">
                <a:latin typeface="Times New Roman" pitchFamily="18" charset="0"/>
              </a:rPr>
              <a:t> </a:t>
            </a:r>
            <a:r>
              <a:rPr lang="en-US" sz="2800" b="1" dirty="0" err="1" smtClean="0">
                <a:latin typeface="Times New Roman" pitchFamily="18" charset="0"/>
              </a:rPr>
              <a:t>cả</a:t>
            </a:r>
            <a:r>
              <a:rPr lang="en-US" sz="2800" b="1" dirty="0" smtClean="0">
                <a:latin typeface="Times New Roman" pitchFamily="18" charset="0"/>
              </a:rPr>
              <a:t> </a:t>
            </a:r>
            <a:r>
              <a:rPr lang="en-US" sz="2800" b="1" dirty="0" err="1" smtClean="0">
                <a:latin typeface="Times New Roman" pitchFamily="18" charset="0"/>
              </a:rPr>
              <a:t>nội</a:t>
            </a:r>
            <a:r>
              <a:rPr lang="en-US" sz="2800" b="1" dirty="0" smtClean="0">
                <a:latin typeface="Times New Roman" pitchFamily="18" charset="0"/>
              </a:rPr>
              <a:t> dung </a:t>
            </a:r>
            <a:r>
              <a:rPr lang="en-US" sz="2800" b="1" dirty="0" err="1" smtClean="0">
                <a:latin typeface="Times New Roman" pitchFamily="18" charset="0"/>
              </a:rPr>
              <a:t>câu</a:t>
            </a:r>
            <a:r>
              <a:rPr lang="en-US" sz="2800" b="1" dirty="0" smtClean="0">
                <a:latin typeface="Times New Roman" pitchFamily="18" charset="0"/>
              </a:rPr>
              <a:t> </a:t>
            </a:r>
            <a:r>
              <a:rPr lang="en-US" sz="2800" b="1" dirty="0" err="1" smtClean="0">
                <a:latin typeface="Times New Roman" pitchFamily="18" charset="0"/>
              </a:rPr>
              <a:t>chuyện</a:t>
            </a:r>
            <a:r>
              <a:rPr lang="en-US" sz="2800" b="1" dirty="0" smtClean="0">
                <a:latin typeface="Times New Roman" pitchFamily="18" charset="0"/>
              </a:rPr>
              <a:t>.</a:t>
            </a:r>
            <a:endParaRPr lang="en-US"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8444"/>
                                        </p:tgtEl>
                                        <p:attrNameLst>
                                          <p:attrName>style.visibility</p:attrName>
                                        </p:attrNameLst>
                                      </p:cBhvr>
                                      <p:to>
                                        <p:strVal val="visible"/>
                                      </p:to>
                                    </p:set>
                                    <p:anim to="" calcmode="lin" valueType="num">
                                      <p:cBhvr>
                                        <p:cTn id="7" dur="1" fill="hold"/>
                                        <p:tgtEl>
                                          <p:spTgt spid="18444"/>
                                        </p:tgtEl>
                                        <p:attrNameLst>
                                          <p:attrName/>
                                        </p:attrNameLst>
                                      </p:cBhvr>
                                    </p:anim>
                                  </p:childTnLst>
                                </p:cTn>
                              </p:par>
                            </p:childTnLst>
                          </p:cTn>
                        </p:par>
                        <p:par>
                          <p:cTn id="8" fill="hold" nodeType="afterGroup">
                            <p:stCondLst>
                              <p:cond delay="0"/>
                            </p:stCondLst>
                            <p:childTnLst>
                              <p:par>
                                <p:cTn id="9" presetID="22" presetClass="emph" presetSubtype="0" repeatCount="10000" fill="hold" grpId="1" nodeType="afterEffect">
                                  <p:stCondLst>
                                    <p:cond delay="0"/>
                                  </p:stCondLst>
                                  <p:childTnLst>
                                    <p:animClr clrSpc="hsl" dir="cw">
                                      <p:cBhvr override="childStyle">
                                        <p:cTn id="10" dur="500" fill="hold"/>
                                        <p:tgtEl>
                                          <p:spTgt spid="18444"/>
                                        </p:tgtEl>
                                        <p:attrNameLst>
                                          <p:attrName>style.color</p:attrName>
                                        </p:attrNameLst>
                                      </p:cBhvr>
                                      <p:by>
                                        <p:hsl h="-7200000" s="0" l="0"/>
                                      </p:by>
                                    </p:animClr>
                                    <p:animClr clrSpc="hsl" dir="cw">
                                      <p:cBhvr>
                                        <p:cTn id="11" dur="500" fill="hold"/>
                                        <p:tgtEl>
                                          <p:spTgt spid="18444"/>
                                        </p:tgtEl>
                                        <p:attrNameLst>
                                          <p:attrName>fillcolor</p:attrName>
                                        </p:attrNameLst>
                                      </p:cBhvr>
                                      <p:by>
                                        <p:hsl h="-7200000" s="0" l="0"/>
                                      </p:by>
                                    </p:animClr>
                                    <p:animClr clrSpc="hsl" dir="cw">
                                      <p:cBhvr>
                                        <p:cTn id="12" dur="500" fill="hold"/>
                                        <p:tgtEl>
                                          <p:spTgt spid="18444"/>
                                        </p:tgtEl>
                                        <p:attrNameLst>
                                          <p:attrName>stroke.color</p:attrName>
                                        </p:attrNameLst>
                                      </p:cBhvr>
                                      <p:by>
                                        <p:hsl h="-7200000" s="0" l="0"/>
                                      </p:by>
                                    </p:animClr>
                                    <p:set>
                                      <p:cBhvr>
                                        <p:cTn id="13" dur="500" fill="hold"/>
                                        <p:tgtEl>
                                          <p:spTgt spid="1844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8441"/>
                                        </p:tgtEl>
                                        <p:attrNameLst>
                                          <p:attrName>style.visibility</p:attrName>
                                        </p:attrNameLst>
                                      </p:cBhvr>
                                      <p:to>
                                        <p:strVal val="visible"/>
                                      </p:to>
                                    </p:set>
                                    <p:anim calcmode="lin" valueType="num">
                                      <p:cBhvr>
                                        <p:cTn id="18" dur="500" fill="hold"/>
                                        <p:tgtEl>
                                          <p:spTgt spid="18441"/>
                                        </p:tgtEl>
                                        <p:attrNameLst>
                                          <p:attrName>ppt_w</p:attrName>
                                        </p:attrNameLst>
                                      </p:cBhvr>
                                      <p:tavLst>
                                        <p:tav tm="0">
                                          <p:val>
                                            <p:fltVal val="0"/>
                                          </p:val>
                                        </p:tav>
                                        <p:tav tm="100000">
                                          <p:val>
                                            <p:strVal val="#ppt_w"/>
                                          </p:val>
                                        </p:tav>
                                      </p:tavLst>
                                    </p:anim>
                                    <p:anim calcmode="lin" valueType="num">
                                      <p:cBhvr>
                                        <p:cTn id="19" dur="500" fill="hold"/>
                                        <p:tgtEl>
                                          <p:spTgt spid="18441"/>
                                        </p:tgtEl>
                                        <p:attrNameLst>
                                          <p:attrName>ppt_h</p:attrName>
                                        </p:attrNameLst>
                                      </p:cBhvr>
                                      <p:tavLst>
                                        <p:tav tm="0">
                                          <p:val>
                                            <p:fltVal val="0"/>
                                          </p:val>
                                        </p:tav>
                                        <p:tav tm="100000">
                                          <p:val>
                                            <p:strVal val="#ppt_h"/>
                                          </p:val>
                                        </p:tav>
                                      </p:tavLst>
                                    </p:anim>
                                    <p:animEffect transition="in" filter="fade">
                                      <p:cBhvr>
                                        <p:cTn id="20" dur="500"/>
                                        <p:tgtEl>
                                          <p:spTgt spid="1844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8435"/>
                                        </p:tgtEl>
                                        <p:attrNameLst>
                                          <p:attrName>style.visibility</p:attrName>
                                        </p:attrNameLst>
                                      </p:cBhvr>
                                      <p:to>
                                        <p:strVal val="visible"/>
                                      </p:to>
                                    </p:set>
                                    <p:anim calcmode="lin" valueType="num">
                                      <p:cBhvr>
                                        <p:cTn id="25" dur="500" fill="hold"/>
                                        <p:tgtEl>
                                          <p:spTgt spid="18435"/>
                                        </p:tgtEl>
                                        <p:attrNameLst>
                                          <p:attrName>ppt_w</p:attrName>
                                        </p:attrNameLst>
                                      </p:cBhvr>
                                      <p:tavLst>
                                        <p:tav tm="0">
                                          <p:val>
                                            <p:fltVal val="0"/>
                                          </p:val>
                                        </p:tav>
                                        <p:tav tm="100000">
                                          <p:val>
                                            <p:strVal val="#ppt_w"/>
                                          </p:val>
                                        </p:tav>
                                      </p:tavLst>
                                    </p:anim>
                                    <p:anim calcmode="lin" valueType="num">
                                      <p:cBhvr>
                                        <p:cTn id="26" dur="500" fill="hold"/>
                                        <p:tgtEl>
                                          <p:spTgt spid="18435"/>
                                        </p:tgtEl>
                                        <p:attrNameLst>
                                          <p:attrName>ppt_h</p:attrName>
                                        </p:attrNameLst>
                                      </p:cBhvr>
                                      <p:tavLst>
                                        <p:tav tm="0">
                                          <p:val>
                                            <p:fltVal val="0"/>
                                          </p:val>
                                        </p:tav>
                                        <p:tav tm="100000">
                                          <p:val>
                                            <p:strVal val="#ppt_h"/>
                                          </p:val>
                                        </p:tav>
                                      </p:tavLst>
                                    </p:anim>
                                    <p:animEffect transition="in" filter="fade">
                                      <p:cBhvr>
                                        <p:cTn id="2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p:bldP spid="1844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7ef13e6488ebda4182295e359de7186"/>
          <p:cNvPicPr>
            <a:picLocks noGrp="1" noChangeAspect="1" noChangeArrowheads="1"/>
          </p:cNvPicPr>
          <p:nvPr>
            <p:ph idx="1"/>
          </p:nvPr>
        </p:nvPicPr>
        <p:blipFill>
          <a:blip r:embed="rId2" cstate="print"/>
          <a:srcRect/>
          <a:stretch>
            <a:fillRect/>
          </a:stretch>
        </p:blipFill>
        <p:spPr>
          <a:xfrm>
            <a:off x="0" y="0"/>
            <a:ext cx="9143999" cy="5143500"/>
          </a:xfrm>
          <a:solidFill>
            <a:srgbClr val="0000FF"/>
          </a:solidFill>
          <a:ln>
            <a:solidFill>
              <a:srgbClr val="0000FF"/>
            </a:solidFill>
          </a:ln>
        </p:spPr>
      </p:pic>
      <p:sp>
        <p:nvSpPr>
          <p:cNvPr id="7" name="Rectangle 6"/>
          <p:cNvSpPr/>
          <p:nvPr/>
        </p:nvSpPr>
        <p:spPr>
          <a:xfrm>
            <a:off x="2195736" y="339502"/>
            <a:ext cx="4824536" cy="830997"/>
          </a:xfrm>
          <a:prstGeom prst="rect">
            <a:avLst/>
          </a:prstGeom>
        </p:spPr>
        <p:txBody>
          <a:bodyPr wrap="square">
            <a:spAutoFit/>
          </a:bodyPr>
          <a:lstStyle/>
          <a:p>
            <a:pPr algn="ctr">
              <a:spcBef>
                <a:spcPct val="50000"/>
              </a:spcBef>
            </a:pPr>
            <a:r>
              <a:rPr lang="en-US" sz="4800" b="1" dirty="0" err="1" smtClean="0">
                <a:solidFill>
                  <a:srgbClr val="FF0000"/>
                </a:solidFill>
                <a:latin typeface="Times New Roman" pitchFamily="18" charset="0"/>
              </a:rPr>
              <a:t>Củng</a:t>
            </a:r>
            <a:r>
              <a:rPr lang="en-US" sz="4800" b="1" dirty="0" smtClean="0">
                <a:solidFill>
                  <a:srgbClr val="FF0000"/>
                </a:solidFill>
                <a:latin typeface="Times New Roman" pitchFamily="18" charset="0"/>
              </a:rPr>
              <a:t> </a:t>
            </a:r>
            <a:r>
              <a:rPr lang="en-US" sz="4800" b="1" dirty="0" err="1" smtClean="0">
                <a:solidFill>
                  <a:srgbClr val="FF0000"/>
                </a:solidFill>
                <a:latin typeface="Times New Roman" pitchFamily="18" charset="0"/>
              </a:rPr>
              <a:t>cố</a:t>
            </a:r>
            <a:r>
              <a:rPr lang="en-US" sz="4800" b="1" dirty="0" smtClean="0">
                <a:solidFill>
                  <a:srgbClr val="FF0000"/>
                </a:solidFill>
                <a:latin typeface="Times New Roman" pitchFamily="18" charset="0"/>
              </a:rPr>
              <a:t> - </a:t>
            </a:r>
            <a:r>
              <a:rPr lang="en-US" sz="4800" b="1" dirty="0" err="1" smtClean="0">
                <a:solidFill>
                  <a:srgbClr val="FF0000"/>
                </a:solidFill>
                <a:latin typeface="Times New Roman" pitchFamily="18" charset="0"/>
              </a:rPr>
              <a:t>Dặn</a:t>
            </a:r>
            <a:endParaRPr lang="en-US" sz="4800" b="1" dirty="0">
              <a:solidFill>
                <a:srgbClr val="FF0000"/>
              </a:solidFill>
              <a:latin typeface="Times New Roman" pitchFamily="18" charset="0"/>
            </a:endParaRPr>
          </a:p>
        </p:txBody>
      </p:sp>
      <p:sp>
        <p:nvSpPr>
          <p:cNvPr id="8" name="Rectangle 7"/>
          <p:cNvSpPr/>
          <p:nvPr/>
        </p:nvSpPr>
        <p:spPr>
          <a:xfrm>
            <a:off x="251520" y="1131590"/>
            <a:ext cx="8712967" cy="2893100"/>
          </a:xfrm>
          <a:prstGeom prst="rect">
            <a:avLst/>
          </a:prstGeom>
        </p:spPr>
        <p:txBody>
          <a:bodyPr wrap="square">
            <a:spAutoFit/>
          </a:bodyPr>
          <a:lstStyle/>
          <a:p>
            <a:pPr algn="ctr">
              <a:spcBef>
                <a:spcPct val="50000"/>
              </a:spcBef>
              <a:buFontTx/>
              <a:buChar char="-"/>
            </a:pPr>
            <a:r>
              <a:rPr lang="en-US" sz="2800" b="1" dirty="0" smtClean="0">
                <a:solidFill>
                  <a:schemeClr val="tx2"/>
                </a:solidFill>
                <a:latin typeface="Times New Roman" pitchFamily="18" charset="0"/>
              </a:rPr>
              <a:t> </a:t>
            </a:r>
            <a:r>
              <a:rPr lang="en-US" sz="2800" b="1" dirty="0" err="1" smtClean="0">
                <a:latin typeface="Times New Roman" pitchFamily="18" charset="0"/>
              </a:rPr>
              <a:t>Hôm</a:t>
            </a:r>
            <a:r>
              <a:rPr lang="en-US" sz="2800" b="1" dirty="0" smtClean="0">
                <a:latin typeface="Times New Roman" pitchFamily="18" charset="0"/>
              </a:rPr>
              <a:t> nay </a:t>
            </a:r>
            <a:r>
              <a:rPr lang="en-US" sz="2800" b="1" dirty="0" err="1" smtClean="0">
                <a:latin typeface="Times New Roman" pitchFamily="18" charset="0"/>
              </a:rPr>
              <a:t>các</a:t>
            </a:r>
            <a:r>
              <a:rPr lang="en-US" sz="2800" b="1" dirty="0" smtClean="0">
                <a:latin typeface="Times New Roman" pitchFamily="18" charset="0"/>
              </a:rPr>
              <a:t> con </a:t>
            </a:r>
            <a:r>
              <a:rPr lang="en-US" sz="2800" b="1" dirty="0" err="1" smtClean="0">
                <a:latin typeface="Times New Roman" pitchFamily="18" charset="0"/>
              </a:rPr>
              <a:t>học</a:t>
            </a:r>
            <a:r>
              <a:rPr lang="en-US" sz="2800" b="1" dirty="0" smtClean="0">
                <a:latin typeface="Times New Roman" pitchFamily="18" charset="0"/>
              </a:rPr>
              <a:t> </a:t>
            </a:r>
            <a:r>
              <a:rPr lang="en-US" sz="2800" b="1" dirty="0" err="1" smtClean="0">
                <a:latin typeface="Times New Roman" pitchFamily="18" charset="0"/>
              </a:rPr>
              <a:t>bài</a:t>
            </a:r>
            <a:r>
              <a:rPr lang="en-US" sz="2800" b="1" dirty="0" smtClean="0">
                <a:latin typeface="Times New Roman" pitchFamily="18" charset="0"/>
              </a:rPr>
              <a:t> </a:t>
            </a:r>
            <a:r>
              <a:rPr lang="en-US" sz="2800" b="1" dirty="0" err="1" smtClean="0">
                <a:latin typeface="Times New Roman" pitchFamily="18" charset="0"/>
              </a:rPr>
              <a:t>gì</a:t>
            </a:r>
            <a:r>
              <a:rPr lang="en-US" sz="2800" b="1" dirty="0" smtClean="0">
                <a:latin typeface="Times New Roman" pitchFamily="18" charset="0"/>
              </a:rPr>
              <a:t>?</a:t>
            </a:r>
          </a:p>
          <a:p>
            <a:pPr algn="ctr">
              <a:spcBef>
                <a:spcPct val="50000"/>
              </a:spcBef>
              <a:buFontTx/>
              <a:buChar char="-"/>
            </a:pPr>
            <a:r>
              <a:rPr lang="en-US" sz="2800" b="1" dirty="0" smtClean="0">
                <a:latin typeface="Times New Roman" pitchFamily="18" charset="0"/>
              </a:rPr>
              <a:t> </a:t>
            </a:r>
            <a:r>
              <a:rPr lang="en-US" sz="2800" b="1" dirty="0" err="1" smtClean="0">
                <a:latin typeface="Times New Roman" pitchFamily="18" charset="0"/>
              </a:rPr>
              <a:t>Câu</a:t>
            </a:r>
            <a:r>
              <a:rPr lang="en-US" sz="2800" b="1" dirty="0" smtClean="0">
                <a:latin typeface="Times New Roman" pitchFamily="18" charset="0"/>
              </a:rPr>
              <a:t> </a:t>
            </a:r>
            <a:r>
              <a:rPr lang="en-US" sz="2800" b="1" dirty="0" err="1" smtClean="0">
                <a:latin typeface="Times New Roman" pitchFamily="18" charset="0"/>
              </a:rPr>
              <a:t>chuyện</a:t>
            </a:r>
            <a:r>
              <a:rPr lang="en-US" sz="2800" b="1" dirty="0" smtClean="0">
                <a:latin typeface="Times New Roman" pitchFamily="18" charset="0"/>
              </a:rPr>
              <a:t> </a:t>
            </a:r>
            <a:r>
              <a:rPr lang="en-US" sz="2800" b="1" dirty="0" err="1" smtClean="0">
                <a:latin typeface="Times New Roman" pitchFamily="18" charset="0"/>
              </a:rPr>
              <a:t>cho</a:t>
            </a:r>
            <a:r>
              <a:rPr lang="en-US" sz="2800" b="1" dirty="0" smtClean="0">
                <a:latin typeface="Times New Roman" pitchFamily="18" charset="0"/>
              </a:rPr>
              <a:t> </a:t>
            </a:r>
            <a:r>
              <a:rPr lang="en-US" sz="2800" b="1" dirty="0" err="1" smtClean="0">
                <a:latin typeface="Times New Roman" pitchFamily="18" charset="0"/>
              </a:rPr>
              <a:t>chúng</a:t>
            </a:r>
            <a:r>
              <a:rPr lang="en-US" sz="2800" b="1" dirty="0" smtClean="0">
                <a:latin typeface="Times New Roman" pitchFamily="18" charset="0"/>
              </a:rPr>
              <a:t> </a:t>
            </a:r>
            <a:r>
              <a:rPr lang="en-US" sz="2800" b="1" dirty="0" err="1" smtClean="0">
                <a:latin typeface="Times New Roman" pitchFamily="18" charset="0"/>
              </a:rPr>
              <a:t>ta</a:t>
            </a:r>
            <a:r>
              <a:rPr lang="en-US" sz="2800" b="1" dirty="0" smtClean="0">
                <a:latin typeface="Times New Roman" pitchFamily="18" charset="0"/>
              </a:rPr>
              <a:t> </a:t>
            </a:r>
            <a:r>
              <a:rPr lang="en-US" sz="2800" b="1" dirty="0" err="1" smtClean="0">
                <a:latin typeface="Times New Roman" pitchFamily="18" charset="0"/>
              </a:rPr>
              <a:t>thấy</a:t>
            </a:r>
            <a:r>
              <a:rPr lang="en-US" sz="2800" b="1" dirty="0" smtClean="0">
                <a:latin typeface="Times New Roman" pitchFamily="18" charset="0"/>
              </a:rPr>
              <a:t> Cao </a:t>
            </a:r>
            <a:r>
              <a:rPr lang="en-US" sz="2800" b="1" dirty="0" err="1" smtClean="0">
                <a:latin typeface="Times New Roman" pitchFamily="18" charset="0"/>
              </a:rPr>
              <a:t>Bá</a:t>
            </a:r>
            <a:r>
              <a:rPr lang="en-US" sz="2800" b="1" dirty="0" smtClean="0">
                <a:latin typeface="Times New Roman" pitchFamily="18" charset="0"/>
              </a:rPr>
              <a:t> </a:t>
            </a:r>
            <a:r>
              <a:rPr lang="en-US" sz="2800" b="1" dirty="0" err="1" smtClean="0">
                <a:latin typeface="Times New Roman" pitchFamily="18" charset="0"/>
              </a:rPr>
              <a:t>Quát</a:t>
            </a:r>
            <a:r>
              <a:rPr lang="en-US" sz="2800" b="1" dirty="0" smtClean="0">
                <a:latin typeface="Times New Roman" pitchFamily="18" charset="0"/>
              </a:rPr>
              <a:t>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ng</a:t>
            </a:r>
            <a:r>
              <a:rPr lang="vi-VN" sz="2800" b="1" dirty="0" smtClean="0">
                <a:latin typeface="Times New Roman" pitchFamily="18" charset="0"/>
              </a:rPr>
              <a:t>ười</a:t>
            </a:r>
            <a:r>
              <a:rPr lang="en-US" sz="2800" b="1" dirty="0" smtClean="0">
                <a:latin typeface="Times New Roman" pitchFamily="18" charset="0"/>
              </a:rPr>
              <a:t> </a:t>
            </a:r>
            <a:r>
              <a:rPr lang="en-US" sz="2800" b="1" dirty="0" err="1" smtClean="0">
                <a:latin typeface="Times New Roman" pitchFamily="18" charset="0"/>
              </a:rPr>
              <a:t>nh</a:t>
            </a:r>
            <a:r>
              <a:rPr lang="vi-VN" sz="2800" b="1" dirty="0" smtClean="0">
                <a:latin typeface="Times New Roman" pitchFamily="18" charset="0"/>
              </a:rPr>
              <a:t>ư</a:t>
            </a:r>
            <a:r>
              <a:rPr lang="en-US" sz="2800" b="1" dirty="0" smtClean="0">
                <a:latin typeface="Times New Roman" pitchFamily="18" charset="0"/>
              </a:rPr>
              <a:t> </a:t>
            </a:r>
            <a:r>
              <a:rPr lang="en-US" sz="2800" b="1" dirty="0" err="1" smtClean="0">
                <a:latin typeface="Times New Roman" pitchFamily="18" charset="0"/>
              </a:rPr>
              <a:t>thế</a:t>
            </a:r>
            <a:r>
              <a:rPr lang="en-US" sz="2800" b="1" dirty="0" smtClean="0">
                <a:latin typeface="Times New Roman" pitchFamily="18" charset="0"/>
              </a:rPr>
              <a:t> </a:t>
            </a:r>
            <a:r>
              <a:rPr lang="en-US" sz="2800" b="1" dirty="0" err="1" smtClean="0">
                <a:latin typeface="Times New Roman" pitchFamily="18" charset="0"/>
              </a:rPr>
              <a:t>nào</a:t>
            </a:r>
            <a:r>
              <a:rPr lang="en-US" sz="2800" b="1" dirty="0" smtClean="0">
                <a:latin typeface="Times New Roman" pitchFamily="18" charset="0"/>
              </a:rPr>
              <a:t>?</a:t>
            </a:r>
          </a:p>
          <a:p>
            <a:pPr algn="ctr">
              <a:spcBef>
                <a:spcPct val="50000"/>
              </a:spcBef>
              <a:buFontTx/>
              <a:buChar char="-"/>
            </a:pPr>
            <a:r>
              <a:rPr lang="en-US" sz="2800" b="1" dirty="0" smtClean="0">
                <a:latin typeface="Times New Roman" pitchFamily="18" charset="0"/>
              </a:rPr>
              <a:t> </a:t>
            </a:r>
            <a:r>
              <a:rPr lang="en-US" sz="2800" b="1" dirty="0" err="1" smtClean="0">
                <a:latin typeface="Times New Roman" pitchFamily="18" charset="0"/>
              </a:rPr>
              <a:t>Buổi</a:t>
            </a:r>
            <a:r>
              <a:rPr lang="en-US" sz="2800" b="1" dirty="0" smtClean="0">
                <a:latin typeface="Times New Roman" pitchFamily="18" charset="0"/>
              </a:rPr>
              <a:t> </a:t>
            </a:r>
            <a:r>
              <a:rPr lang="en-US" sz="2800" b="1" dirty="0" err="1" smtClean="0">
                <a:latin typeface="Times New Roman" pitchFamily="18" charset="0"/>
              </a:rPr>
              <a:t>tối</a:t>
            </a:r>
            <a:r>
              <a:rPr lang="en-US" sz="2800" b="1" dirty="0" smtClean="0">
                <a:latin typeface="Times New Roman" pitchFamily="18" charset="0"/>
              </a:rPr>
              <a:t> </a:t>
            </a:r>
            <a:r>
              <a:rPr lang="vi-VN" sz="2800" b="1" dirty="0" smtClean="0">
                <a:latin typeface="Times New Roman" pitchFamily="18" charset="0"/>
              </a:rPr>
              <a:t>đọc lại bài nhiều lần cho cô nhé.</a:t>
            </a:r>
            <a:endParaRPr lang="en-US" sz="2800" b="1" dirty="0" smtClean="0">
              <a:latin typeface="Times New Roman" pitchFamily="18" charset="0"/>
            </a:endParaRPr>
          </a:p>
          <a:p>
            <a:pPr>
              <a:spcBef>
                <a:spcPct val="50000"/>
              </a:spcBef>
            </a:pPr>
            <a:endParaRPr lang="en-US" sz="28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7ef13e6488ebda4182295e359de7186"/>
          <p:cNvPicPr>
            <a:picLocks noGrp="1" noChangeAspect="1" noChangeArrowheads="1"/>
          </p:cNvPicPr>
          <p:nvPr>
            <p:ph idx="1"/>
          </p:nvPr>
        </p:nvPicPr>
        <p:blipFill>
          <a:blip r:embed="rId2" cstate="print"/>
          <a:srcRect/>
          <a:stretch>
            <a:fillRect/>
          </a:stretch>
        </p:blipFill>
        <p:spPr>
          <a:xfrm>
            <a:off x="0" y="0"/>
            <a:ext cx="9143999" cy="5143500"/>
          </a:xfrm>
          <a:solidFill>
            <a:srgbClr val="0000FF"/>
          </a:solidFill>
          <a:ln>
            <a:solidFill>
              <a:srgbClr val="0000FF"/>
            </a:solidFill>
          </a:ln>
        </p:spPr>
      </p:pic>
      <p:sp>
        <p:nvSpPr>
          <p:cNvPr id="7" name="Rectangle 6"/>
          <p:cNvSpPr/>
          <p:nvPr/>
        </p:nvSpPr>
        <p:spPr>
          <a:xfrm>
            <a:off x="107504" y="843558"/>
            <a:ext cx="8856984" cy="2677656"/>
          </a:xfrm>
          <a:prstGeom prst="rect">
            <a:avLst/>
          </a:prstGeom>
        </p:spPr>
        <p:txBody>
          <a:bodyPr wrap="square">
            <a:spAutoFit/>
          </a:bodyPr>
          <a:lstStyle/>
          <a:p>
            <a:pPr algn="ctr">
              <a:spcBef>
                <a:spcPct val="50000"/>
              </a:spcBef>
            </a:pPr>
            <a:r>
              <a:rPr lang="en-US" sz="4800" b="1" dirty="0" err="1" smtClean="0">
                <a:solidFill>
                  <a:srgbClr val="0070C0"/>
                </a:solidFill>
                <a:latin typeface="Times New Roman" pitchFamily="18" charset="0"/>
              </a:rPr>
              <a:t>Cô</a:t>
            </a:r>
            <a:r>
              <a:rPr lang="en-US" sz="4800" b="1" dirty="0" smtClean="0">
                <a:solidFill>
                  <a:srgbClr val="0070C0"/>
                </a:solidFill>
                <a:latin typeface="Times New Roman" pitchFamily="18" charset="0"/>
              </a:rPr>
              <a:t> </a:t>
            </a:r>
            <a:r>
              <a:rPr lang="en-US" sz="4800" b="1" dirty="0" err="1" smtClean="0">
                <a:solidFill>
                  <a:srgbClr val="0070C0"/>
                </a:solidFill>
                <a:latin typeface="Times New Roman" pitchFamily="18" charset="0"/>
              </a:rPr>
              <a:t>chào</a:t>
            </a:r>
            <a:r>
              <a:rPr lang="en-US" sz="4800" b="1" dirty="0" smtClean="0">
                <a:solidFill>
                  <a:srgbClr val="0070C0"/>
                </a:solidFill>
                <a:latin typeface="Times New Roman" pitchFamily="18" charset="0"/>
              </a:rPr>
              <a:t> </a:t>
            </a:r>
            <a:r>
              <a:rPr lang="en-US" sz="4800" b="1" dirty="0" err="1" smtClean="0">
                <a:solidFill>
                  <a:srgbClr val="0070C0"/>
                </a:solidFill>
                <a:latin typeface="Times New Roman" pitchFamily="18" charset="0"/>
              </a:rPr>
              <a:t>cả</a:t>
            </a:r>
            <a:r>
              <a:rPr lang="en-US" sz="4800" b="1" dirty="0" smtClean="0">
                <a:solidFill>
                  <a:srgbClr val="0070C0"/>
                </a:solidFill>
                <a:latin typeface="Times New Roman" pitchFamily="18" charset="0"/>
              </a:rPr>
              <a:t> </a:t>
            </a:r>
            <a:r>
              <a:rPr lang="en-US" sz="4800" b="1" dirty="0" err="1" smtClean="0">
                <a:solidFill>
                  <a:srgbClr val="0070C0"/>
                </a:solidFill>
                <a:latin typeface="Times New Roman" pitchFamily="18" charset="0"/>
              </a:rPr>
              <a:t>lớp</a:t>
            </a:r>
            <a:endParaRPr lang="en-US" sz="4800" b="1" dirty="0" smtClean="0">
              <a:solidFill>
                <a:srgbClr val="0070C0"/>
              </a:solidFill>
              <a:latin typeface="Times New Roman" pitchFamily="18" charset="0"/>
            </a:endParaRPr>
          </a:p>
          <a:p>
            <a:pPr algn="ctr">
              <a:spcBef>
                <a:spcPct val="50000"/>
              </a:spcBef>
            </a:pPr>
            <a:r>
              <a:rPr lang="en-US" sz="4800" b="1" dirty="0" err="1" smtClean="0">
                <a:solidFill>
                  <a:srgbClr val="FF0000"/>
                </a:solidFill>
                <a:latin typeface="Times New Roman" pitchFamily="18" charset="0"/>
              </a:rPr>
              <a:t>Cô</a:t>
            </a:r>
            <a:r>
              <a:rPr lang="en-US" sz="4800" b="1" dirty="0" smtClean="0">
                <a:solidFill>
                  <a:srgbClr val="FF0000"/>
                </a:solidFill>
                <a:latin typeface="Times New Roman" pitchFamily="18" charset="0"/>
              </a:rPr>
              <a:t> </a:t>
            </a:r>
            <a:r>
              <a:rPr lang="en-US" sz="4800" b="1" dirty="0" err="1" smtClean="0">
                <a:solidFill>
                  <a:srgbClr val="FF0000"/>
                </a:solidFill>
                <a:latin typeface="Times New Roman" pitchFamily="18" charset="0"/>
              </a:rPr>
              <a:t>chúc</a:t>
            </a:r>
            <a:r>
              <a:rPr lang="en-US" sz="4800" b="1" dirty="0" smtClean="0">
                <a:solidFill>
                  <a:srgbClr val="FF0000"/>
                </a:solidFill>
                <a:latin typeface="Times New Roman" pitchFamily="18" charset="0"/>
              </a:rPr>
              <a:t> </a:t>
            </a:r>
            <a:r>
              <a:rPr lang="en-US" sz="4800" b="1" dirty="0" err="1" smtClean="0">
                <a:solidFill>
                  <a:srgbClr val="FF0000"/>
                </a:solidFill>
                <a:latin typeface="Times New Roman" pitchFamily="18" charset="0"/>
              </a:rPr>
              <a:t>các</a:t>
            </a:r>
            <a:r>
              <a:rPr lang="en-US" sz="4800" b="1" dirty="0" smtClean="0">
                <a:solidFill>
                  <a:srgbClr val="FF0000"/>
                </a:solidFill>
                <a:latin typeface="Times New Roman" pitchFamily="18" charset="0"/>
              </a:rPr>
              <a:t> con </a:t>
            </a:r>
            <a:r>
              <a:rPr lang="en-US" sz="4800" b="1" dirty="0" err="1" smtClean="0">
                <a:solidFill>
                  <a:srgbClr val="FF0000"/>
                </a:solidFill>
                <a:latin typeface="Times New Roman" pitchFamily="18" charset="0"/>
              </a:rPr>
              <a:t>ch</a:t>
            </a:r>
            <a:r>
              <a:rPr lang="vi-VN" sz="4800" b="1" dirty="0" smtClean="0">
                <a:solidFill>
                  <a:srgbClr val="FF0000"/>
                </a:solidFill>
                <a:latin typeface="Times New Roman" pitchFamily="18" charset="0"/>
              </a:rPr>
              <a:t>ă</a:t>
            </a:r>
            <a:r>
              <a:rPr lang="en-US" sz="4800" b="1" dirty="0" smtClean="0">
                <a:solidFill>
                  <a:srgbClr val="FF0000"/>
                </a:solidFill>
                <a:latin typeface="Times New Roman" pitchFamily="18" charset="0"/>
              </a:rPr>
              <a:t>m </a:t>
            </a:r>
            <a:r>
              <a:rPr lang="en-US" sz="4800" b="1" dirty="0" err="1" smtClean="0">
                <a:solidFill>
                  <a:srgbClr val="FF0000"/>
                </a:solidFill>
                <a:latin typeface="Times New Roman" pitchFamily="18" charset="0"/>
              </a:rPr>
              <a:t>ngoan</a:t>
            </a:r>
            <a:r>
              <a:rPr lang="en-US" sz="4800" b="1" dirty="0" smtClean="0">
                <a:solidFill>
                  <a:srgbClr val="FF0000"/>
                </a:solidFill>
                <a:latin typeface="Times New Roman" pitchFamily="18" charset="0"/>
              </a:rPr>
              <a:t>  </a:t>
            </a:r>
            <a:r>
              <a:rPr lang="en-US" sz="4800" b="1" dirty="0" err="1" smtClean="0">
                <a:solidFill>
                  <a:srgbClr val="FF0000"/>
                </a:solidFill>
                <a:latin typeface="Times New Roman" pitchFamily="18" charset="0"/>
              </a:rPr>
              <a:t>học</a:t>
            </a:r>
            <a:r>
              <a:rPr lang="en-US" sz="4800" b="1" dirty="0" smtClean="0">
                <a:solidFill>
                  <a:srgbClr val="FF0000"/>
                </a:solidFill>
                <a:latin typeface="Times New Roman" pitchFamily="18" charset="0"/>
              </a:rPr>
              <a:t> </a:t>
            </a:r>
            <a:r>
              <a:rPr lang="en-US" sz="4800" b="1" dirty="0" err="1" smtClean="0">
                <a:solidFill>
                  <a:srgbClr val="FF0000"/>
                </a:solidFill>
                <a:latin typeface="Times New Roman" pitchFamily="18" charset="0"/>
              </a:rPr>
              <a:t>giỏi</a:t>
            </a:r>
            <a:r>
              <a:rPr lang="en-US" sz="4800" b="1" dirty="0" smtClean="0">
                <a:solidFill>
                  <a:srgbClr val="FF0000"/>
                </a:solidFill>
                <a:latin typeface="Times New Roman" pitchFamily="18" charset="0"/>
              </a:rPr>
              <a:t> </a:t>
            </a:r>
            <a:r>
              <a:rPr lang="en-US" sz="4800" b="1" dirty="0" err="1" smtClean="0">
                <a:solidFill>
                  <a:srgbClr val="FF0000"/>
                </a:solidFill>
                <a:latin typeface="Times New Roman" pitchFamily="18" charset="0"/>
              </a:rPr>
              <a:t>nhé</a:t>
            </a:r>
            <a:r>
              <a:rPr lang="en-US" sz="4800" b="1" dirty="0" smtClean="0">
                <a:solidFill>
                  <a:srgbClr val="FF0000"/>
                </a:solidFill>
                <a:latin typeface="Times New Roman" pitchFamily="18" charset="0"/>
              </a:rPr>
              <a:t>!</a:t>
            </a:r>
            <a:endParaRPr lang="en-US" sz="48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DD Doi đap voi vu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8" y="0"/>
            <a:ext cx="9118312" cy="43719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4624" y="4299942"/>
            <a:ext cx="3960440" cy="769441"/>
          </a:xfrm>
          <a:prstGeom prst="rect">
            <a:avLst/>
          </a:prstGeom>
          <a:noFill/>
        </p:spPr>
        <p:txBody>
          <a:bodyPr wrap="square" rtlCol="0">
            <a:spAutoFit/>
          </a:bodyPr>
          <a:lstStyle/>
          <a:p>
            <a:r>
              <a:rPr lang="vi-VN" sz="4400" b="1" dirty="0">
                <a:latin typeface="+mj-lt"/>
              </a:rPr>
              <a:t>Tranh vẽ gì?</a:t>
            </a:r>
            <a:endParaRPr lang="en-US" sz="4400" b="1" dirty="0">
              <a:latin typeface="+mj-lt"/>
            </a:endParaRPr>
          </a:p>
        </p:txBody>
      </p:sp>
    </p:spTree>
    <p:extLst>
      <p:ext uri="{BB962C8B-B14F-4D97-AF65-F5344CB8AC3E}">
        <p14:creationId xmlns:p14="http://schemas.microsoft.com/office/powerpoint/2010/main" val="38594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17C0C4F-1605-45CF-B7A2-BD2704E9486F}"/>
              </a:ext>
            </a:extLst>
          </p:cNvPr>
          <p:cNvSpPr/>
          <p:nvPr/>
        </p:nvSpPr>
        <p:spPr>
          <a:xfrm>
            <a:off x="1259632" y="1637382"/>
            <a:ext cx="618079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dirty="0">
                <a:ln w="0"/>
                <a:solidFill>
                  <a:srgbClr val="FF0000"/>
                </a:solidFill>
                <a:effectLst>
                  <a:outerShdw blurRad="38100" dist="25400" dir="5400000" algn="ctr" rotWithShape="0">
                    <a:srgbClr val="6E747A">
                      <a:alpha val="43000"/>
                    </a:srgbClr>
                  </a:outerShdw>
                </a:effectLst>
                <a:latin typeface="+mj-lt"/>
              </a:rPr>
              <a:t>ĐỐI ĐÁP VỚI VUA</a:t>
            </a:r>
            <a:endParaRPr lang="en-US" sz="5400" b="1" dirty="0">
              <a:ln w="0"/>
              <a:solidFill>
                <a:srgbClr val="FF0000"/>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xmlns="" id="{600BD590-4E21-4553-889D-2B90B8A314F5}"/>
              </a:ext>
            </a:extLst>
          </p:cNvPr>
          <p:cNvSpPr txBox="1"/>
          <p:nvPr/>
        </p:nvSpPr>
        <p:spPr>
          <a:xfrm>
            <a:off x="2699792" y="483518"/>
            <a:ext cx="3240360" cy="707886"/>
          </a:xfrm>
          <a:prstGeom prst="rect">
            <a:avLst/>
          </a:prstGeom>
          <a:noFill/>
        </p:spPr>
        <p:txBody>
          <a:bodyPr wrap="square" rtlCol="0">
            <a:spAutoFit/>
          </a:bodyPr>
          <a:lstStyle/>
          <a:p>
            <a:pPr algn="ctr"/>
            <a:r>
              <a:rPr lang="vi-VN" sz="4000" b="1" u="sng" dirty="0">
                <a:latin typeface="+mj-lt"/>
              </a:rPr>
              <a:t>Tập đọc</a:t>
            </a:r>
            <a:endParaRPr lang="en-US" sz="4000" b="1" u="sng" dirty="0">
              <a:latin typeface="+mj-lt"/>
            </a:endParaRPr>
          </a:p>
        </p:txBody>
      </p:sp>
      <p:sp>
        <p:nvSpPr>
          <p:cNvPr id="5" name="Rectangle 4">
            <a:extLst>
              <a:ext uri="{FF2B5EF4-FFF2-40B4-BE49-F238E27FC236}">
                <a16:creationId xmlns:a16="http://schemas.microsoft.com/office/drawing/2014/main" xmlns="" id="{EF467D70-8398-4FF4-B937-9B30EC3B3792}"/>
              </a:ext>
            </a:extLst>
          </p:cNvPr>
          <p:cNvSpPr/>
          <p:nvPr/>
        </p:nvSpPr>
        <p:spPr>
          <a:xfrm>
            <a:off x="4350030" y="2583296"/>
            <a:ext cx="3257623" cy="523220"/>
          </a:xfrm>
          <a:prstGeom prst="rect">
            <a:avLst/>
          </a:prstGeom>
        </p:spPr>
        <p:txBody>
          <a:bodyPr wrap="none">
            <a:spAutoFit/>
          </a:bodyPr>
          <a:lstStyle/>
          <a:p>
            <a:r>
              <a:rPr lang="vi-VN" sz="2800" b="1" i="1" dirty="0">
                <a:solidFill>
                  <a:schemeClr val="tx2"/>
                </a:solidFill>
                <a:latin typeface="+mj-lt"/>
              </a:rPr>
              <a:t>Theo </a:t>
            </a:r>
            <a:r>
              <a:rPr lang="vi-VN" sz="2800" b="1" dirty="0">
                <a:solidFill>
                  <a:schemeClr val="tx2"/>
                </a:solidFill>
                <a:latin typeface="+mj-lt"/>
              </a:rPr>
              <a:t>QUỐC CHẤN</a:t>
            </a:r>
            <a:endParaRPr lang="vi-VN" sz="2800" dirty="0">
              <a:solidFill>
                <a:schemeClr val="tx2"/>
              </a:solidFill>
              <a:latin typeface="+mj-lt"/>
            </a:endParaRPr>
          </a:p>
        </p:txBody>
      </p:sp>
      <p:sp>
        <p:nvSpPr>
          <p:cNvPr id="6" name="Cloud Callout 1">
            <a:extLst>
              <a:ext uri="{FF2B5EF4-FFF2-40B4-BE49-F238E27FC236}">
                <a16:creationId xmlns:a16="http://schemas.microsoft.com/office/drawing/2014/main" xmlns="" id="{1FB6F831-57F7-4332-8BA6-39BC49689E9D}"/>
              </a:ext>
            </a:extLst>
          </p:cNvPr>
          <p:cNvSpPr/>
          <p:nvPr/>
        </p:nvSpPr>
        <p:spPr>
          <a:xfrm>
            <a:off x="5580112" y="3507854"/>
            <a:ext cx="3384376" cy="1152128"/>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smtClean="0">
                <a:solidFill>
                  <a:srgbClr val="FF0000"/>
                </a:solidFill>
                <a:latin typeface="+mj-lt"/>
              </a:rPr>
              <a:t>SGK Tr: 49</a:t>
            </a:r>
            <a:endParaRPr lang="en-US" sz="3200" dirty="0">
              <a:solidFill>
                <a:srgbClr val="FF0000"/>
              </a:solidFill>
              <a:latin typeface="+mj-lt"/>
            </a:endParaRPr>
          </a:p>
        </p:txBody>
      </p:sp>
    </p:spTree>
    <p:extLst>
      <p:ext uri="{BB962C8B-B14F-4D97-AF65-F5344CB8AC3E}">
        <p14:creationId xmlns:p14="http://schemas.microsoft.com/office/powerpoint/2010/main" val="108239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899592" y="1059582"/>
            <a:ext cx="2209800" cy="523220"/>
          </a:xfrm>
          <a:prstGeom prst="rect">
            <a:avLst/>
          </a:prstGeom>
          <a:noFill/>
          <a:ln w="9525">
            <a:noFill/>
            <a:miter lim="800000"/>
            <a:headEnd/>
            <a:tailEnd/>
          </a:ln>
          <a:effectLst/>
        </p:spPr>
        <p:txBody>
          <a:bodyPr>
            <a:spAutoFit/>
          </a:bodyPr>
          <a:lstStyle/>
          <a:p>
            <a:pPr>
              <a:spcBef>
                <a:spcPct val="50000"/>
              </a:spcBef>
            </a:pPr>
            <a:r>
              <a:rPr lang="en-US" sz="2800" b="1" u="sng" dirty="0" err="1">
                <a:latin typeface="Times New Roman" pitchFamily="18" charset="0"/>
              </a:rPr>
              <a:t>Luyện</a:t>
            </a:r>
            <a:r>
              <a:rPr lang="en-US" sz="2800" b="1" u="sng" dirty="0">
                <a:latin typeface="Times New Roman" pitchFamily="18" charset="0"/>
              </a:rPr>
              <a:t> </a:t>
            </a:r>
            <a:r>
              <a:rPr lang="en-US" sz="2800" b="1" u="sng" dirty="0" err="1">
                <a:latin typeface="Times New Roman" pitchFamily="18" charset="0"/>
              </a:rPr>
              <a:t>đọc</a:t>
            </a:r>
            <a:endParaRPr lang="en-US" sz="2800" b="1" u="sng" dirty="0">
              <a:latin typeface="Times New Roman" pitchFamily="18" charset="0"/>
            </a:endParaRPr>
          </a:p>
        </p:txBody>
      </p:sp>
      <p:sp>
        <p:nvSpPr>
          <p:cNvPr id="10243" name="Text Box 6"/>
          <p:cNvSpPr txBox="1">
            <a:spLocks noChangeArrowheads="1"/>
          </p:cNvSpPr>
          <p:nvPr/>
        </p:nvSpPr>
        <p:spPr bwMode="auto">
          <a:xfrm>
            <a:off x="4495800" y="1668066"/>
            <a:ext cx="1752600" cy="523220"/>
          </a:xfrm>
          <a:prstGeom prst="rect">
            <a:avLst/>
          </a:prstGeom>
          <a:noFill/>
          <a:ln w="9525">
            <a:noFill/>
            <a:miter lim="800000"/>
            <a:headEnd/>
            <a:tailEnd/>
          </a:ln>
          <a:effectLst/>
        </p:spPr>
        <p:txBody>
          <a:bodyPr>
            <a:spAutoFit/>
          </a:bodyPr>
          <a:lstStyle/>
          <a:p>
            <a:pPr>
              <a:spcBef>
                <a:spcPct val="50000"/>
              </a:spcBef>
            </a:pPr>
            <a:r>
              <a:rPr lang="en-US" sz="2800" b="1" i="1" u="sng" dirty="0" err="1">
                <a:solidFill>
                  <a:srgbClr val="1A0597"/>
                </a:solidFill>
                <a:latin typeface="Times New Roman" pitchFamily="18" charset="0"/>
              </a:rPr>
              <a:t>Từ</a:t>
            </a:r>
            <a:r>
              <a:rPr lang="en-US" sz="2800" b="1" i="1" u="sng" dirty="0">
                <a:solidFill>
                  <a:srgbClr val="1A0597"/>
                </a:solidFill>
                <a:latin typeface="Times New Roman" pitchFamily="18" charset="0"/>
              </a:rPr>
              <a:t> </a:t>
            </a:r>
            <a:r>
              <a:rPr lang="en-US" sz="2800" b="1" i="1" u="sng" dirty="0" err="1">
                <a:solidFill>
                  <a:srgbClr val="1A0597"/>
                </a:solidFill>
                <a:latin typeface="Times New Roman" pitchFamily="18" charset="0"/>
              </a:rPr>
              <a:t>mới</a:t>
            </a:r>
            <a:r>
              <a:rPr lang="en-US" sz="2800" b="1" i="1" dirty="0">
                <a:solidFill>
                  <a:srgbClr val="1A0597"/>
                </a:solidFill>
                <a:latin typeface="Times New Roman" pitchFamily="18" charset="0"/>
              </a:rPr>
              <a:t>:</a:t>
            </a:r>
          </a:p>
        </p:txBody>
      </p:sp>
      <p:sp>
        <p:nvSpPr>
          <p:cNvPr id="10244" name="Text Box 7">
            <a:hlinkClick r:id="rId2" action="ppaction://hlinksldjump"/>
          </p:cNvPr>
          <p:cNvSpPr txBox="1">
            <a:spLocks noChangeArrowheads="1"/>
          </p:cNvSpPr>
          <p:nvPr/>
        </p:nvSpPr>
        <p:spPr bwMode="auto">
          <a:xfrm>
            <a:off x="4644008" y="1131590"/>
            <a:ext cx="3352800" cy="523220"/>
          </a:xfrm>
          <a:prstGeom prst="rect">
            <a:avLst/>
          </a:prstGeom>
          <a:noFill/>
          <a:ln w="9525">
            <a:noFill/>
            <a:miter lim="800000"/>
            <a:headEnd/>
            <a:tailEnd/>
          </a:ln>
          <a:effectLst/>
        </p:spPr>
        <p:txBody>
          <a:bodyPr>
            <a:spAutoFit/>
          </a:bodyPr>
          <a:lstStyle/>
          <a:p>
            <a:pPr algn="ctr">
              <a:spcBef>
                <a:spcPct val="50000"/>
              </a:spcBef>
            </a:pPr>
            <a:r>
              <a:rPr lang="en-US" sz="2800" b="1" u="sng" dirty="0" err="1">
                <a:latin typeface="Times New Roman" pitchFamily="18" charset="0"/>
              </a:rPr>
              <a:t>Tìm</a:t>
            </a:r>
            <a:r>
              <a:rPr lang="en-US" sz="2800" b="1" u="sng" dirty="0">
                <a:latin typeface="Times New Roman" pitchFamily="18" charset="0"/>
              </a:rPr>
              <a:t> </a:t>
            </a:r>
            <a:r>
              <a:rPr lang="en-US" sz="2800" b="1" u="sng" dirty="0" err="1">
                <a:latin typeface="Times New Roman" pitchFamily="18" charset="0"/>
              </a:rPr>
              <a:t>hiểu</a:t>
            </a:r>
            <a:r>
              <a:rPr lang="en-US" sz="2800" b="1" u="sng" dirty="0">
                <a:latin typeface="Times New Roman" pitchFamily="18" charset="0"/>
              </a:rPr>
              <a:t> </a:t>
            </a:r>
            <a:r>
              <a:rPr lang="en-US" sz="2800" b="1" u="sng" dirty="0" err="1">
                <a:latin typeface="Times New Roman" pitchFamily="18" charset="0"/>
              </a:rPr>
              <a:t>bài</a:t>
            </a:r>
            <a:endParaRPr lang="en-US" sz="2800" b="1" u="sng" dirty="0">
              <a:latin typeface="Times New Roman" pitchFamily="18" charset="0"/>
            </a:endParaRPr>
          </a:p>
        </p:txBody>
      </p:sp>
      <p:sp>
        <p:nvSpPr>
          <p:cNvPr id="10245" name="Line 8"/>
          <p:cNvSpPr>
            <a:spLocks noChangeShapeType="1"/>
          </p:cNvSpPr>
          <p:nvPr/>
        </p:nvSpPr>
        <p:spPr bwMode="auto">
          <a:xfrm>
            <a:off x="4267200" y="1657350"/>
            <a:ext cx="76200" cy="2914650"/>
          </a:xfrm>
          <a:prstGeom prst="line">
            <a:avLst/>
          </a:prstGeom>
          <a:noFill/>
          <a:ln w="28575">
            <a:solidFill>
              <a:srgbClr val="1A0597"/>
            </a:solidFill>
            <a:round/>
            <a:headEnd/>
            <a:tailEnd/>
          </a:ln>
          <a:effectLst/>
        </p:spPr>
        <p:txBody>
          <a:bodyPr/>
          <a:lstStyle/>
          <a:p>
            <a:endParaRPr lang="vi-VN"/>
          </a:p>
        </p:txBody>
      </p:sp>
      <p:sp>
        <p:nvSpPr>
          <p:cNvPr id="10246" name="Text Box 9"/>
          <p:cNvSpPr txBox="1">
            <a:spLocks noChangeArrowheads="1"/>
          </p:cNvSpPr>
          <p:nvPr/>
        </p:nvSpPr>
        <p:spPr bwMode="auto">
          <a:xfrm>
            <a:off x="179512" y="2211710"/>
            <a:ext cx="2438400" cy="523220"/>
          </a:xfrm>
          <a:prstGeom prst="rect">
            <a:avLst/>
          </a:prstGeom>
          <a:noFill/>
          <a:ln w="9525">
            <a:noFill/>
            <a:miter lim="800000"/>
            <a:headEnd/>
            <a:tailEnd/>
          </a:ln>
          <a:effectLst/>
        </p:spPr>
        <p:txBody>
          <a:bodyPr>
            <a:spAutoFit/>
          </a:bodyPr>
          <a:lstStyle/>
          <a:p>
            <a:pPr>
              <a:spcBef>
                <a:spcPct val="50000"/>
              </a:spcBef>
            </a:pPr>
            <a:r>
              <a:rPr lang="en-US" sz="2800" b="1" i="1" dirty="0">
                <a:latin typeface="Times New Roman" pitchFamily="18" charset="0"/>
              </a:rPr>
              <a:t>Cao </a:t>
            </a:r>
            <a:r>
              <a:rPr lang="en-US" sz="2800" b="1" i="1" dirty="0" err="1">
                <a:latin typeface="Times New Roman" pitchFamily="18" charset="0"/>
              </a:rPr>
              <a:t>Bá</a:t>
            </a:r>
            <a:r>
              <a:rPr lang="en-US" sz="2800" b="1" i="1" dirty="0">
                <a:latin typeface="Times New Roman" pitchFamily="18" charset="0"/>
              </a:rPr>
              <a:t> </a:t>
            </a:r>
            <a:r>
              <a:rPr lang="en-US" sz="2800" b="1" i="1" dirty="0" err="1">
                <a:latin typeface="Times New Roman" pitchFamily="18" charset="0"/>
              </a:rPr>
              <a:t>Quát</a:t>
            </a:r>
            <a:r>
              <a:rPr lang="en-US" sz="2800" b="1" i="1" dirty="0">
                <a:latin typeface="Times New Roman" pitchFamily="18" charset="0"/>
                <a:cs typeface="Times New Roman" pitchFamily="18" charset="0"/>
              </a:rPr>
              <a:t>,</a:t>
            </a:r>
          </a:p>
        </p:txBody>
      </p:sp>
      <p:sp>
        <p:nvSpPr>
          <p:cNvPr id="10247" name="Text Box 14">
            <a:hlinkClick r:id="rId3" action="ppaction://hlinksldjump"/>
          </p:cNvPr>
          <p:cNvSpPr txBox="1">
            <a:spLocks noChangeArrowheads="1"/>
          </p:cNvSpPr>
          <p:nvPr/>
        </p:nvSpPr>
        <p:spPr bwMode="auto">
          <a:xfrm>
            <a:off x="4355976" y="2139702"/>
            <a:ext cx="2146300" cy="523220"/>
          </a:xfrm>
          <a:prstGeom prst="rect">
            <a:avLst/>
          </a:prstGeom>
          <a:noFill/>
          <a:ln w="9525">
            <a:noFill/>
            <a:miter lim="800000"/>
            <a:headEnd/>
            <a:tailEnd/>
          </a:ln>
          <a:effectLst/>
        </p:spPr>
        <p:txBody>
          <a:bodyPr>
            <a:spAutoFit/>
          </a:bodyPr>
          <a:lstStyle/>
          <a:p>
            <a:r>
              <a:rPr lang="en-US" sz="2800" b="1" i="1" dirty="0">
                <a:latin typeface="Times New Roman" pitchFamily="18" charset="0"/>
                <a:cs typeface="Times New Roman" pitchFamily="18" charset="0"/>
              </a:rPr>
              <a:t>Minh </a:t>
            </a:r>
            <a:r>
              <a:rPr lang="en-US" sz="2800" b="1" i="1" dirty="0" err="1">
                <a:latin typeface="Times New Roman" pitchFamily="18" charset="0"/>
                <a:cs typeface="Times New Roman" pitchFamily="18" charset="0"/>
              </a:rPr>
              <a:t>Mạng</a:t>
            </a:r>
            <a:r>
              <a:rPr lang="en-US" sz="2800" b="1" i="1" dirty="0">
                <a:latin typeface="Times New Roman" pitchFamily="18" charset="0"/>
                <a:cs typeface="Times New Roman" pitchFamily="18" charset="0"/>
              </a:rPr>
              <a:t>, </a:t>
            </a:r>
          </a:p>
        </p:txBody>
      </p:sp>
      <p:sp>
        <p:nvSpPr>
          <p:cNvPr id="10248" name="Text Box 15">
            <a:hlinkClick r:id="rId4" action="ppaction://hlinksldjump"/>
          </p:cNvPr>
          <p:cNvSpPr txBox="1">
            <a:spLocks noChangeArrowheads="1"/>
          </p:cNvSpPr>
          <p:nvPr/>
        </p:nvSpPr>
        <p:spPr bwMode="auto">
          <a:xfrm>
            <a:off x="6300192" y="2139702"/>
            <a:ext cx="2400300" cy="523220"/>
          </a:xfrm>
          <a:prstGeom prst="rect">
            <a:avLst/>
          </a:prstGeom>
          <a:noFill/>
          <a:ln w="9525">
            <a:noFill/>
            <a:miter lim="800000"/>
            <a:headEnd/>
            <a:tailEnd/>
          </a:ln>
          <a:effectLst/>
        </p:spPr>
        <p:txBody>
          <a:bodyPr>
            <a:spAutoFit/>
          </a:bodyPr>
          <a:lstStyle/>
          <a:p>
            <a:r>
              <a:rPr lang="en-US" sz="2800" b="1" i="1" dirty="0">
                <a:latin typeface="Times New Roman" pitchFamily="18" charset="0"/>
                <a:cs typeface="Times New Roman" pitchFamily="18" charset="0"/>
              </a:rPr>
              <a:t>Cao </a:t>
            </a:r>
            <a:r>
              <a:rPr lang="en-US" sz="2800" b="1" i="1" dirty="0" err="1">
                <a:latin typeface="Times New Roman" pitchFamily="18" charset="0"/>
                <a:cs typeface="Times New Roman" pitchFamily="18" charset="0"/>
              </a:rPr>
              <a:t>Bá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Quát</a:t>
            </a:r>
            <a:r>
              <a:rPr lang="en-US" sz="2800" b="1" i="1" dirty="0">
                <a:latin typeface="Times New Roman" pitchFamily="18" charset="0"/>
                <a:cs typeface="Times New Roman" pitchFamily="18" charset="0"/>
              </a:rPr>
              <a:t>, </a:t>
            </a:r>
          </a:p>
        </p:txBody>
      </p:sp>
      <p:pic>
        <p:nvPicPr>
          <p:cNvPr id="10249" name="Picture 16" descr="Star-05-june">
            <a:hlinkClick r:id="rId5" action="ppaction://hlinksldjump"/>
          </p:cNvPr>
          <p:cNvPicPr>
            <a:picLocks noChangeAspect="1" noChangeArrowheads="1" noCrop="1"/>
          </p:cNvPicPr>
          <p:nvPr/>
        </p:nvPicPr>
        <p:blipFill>
          <a:blip r:embed="rId6" cstate="print"/>
          <a:srcRect/>
          <a:stretch>
            <a:fillRect/>
          </a:stretch>
        </p:blipFill>
        <p:spPr bwMode="auto">
          <a:xfrm>
            <a:off x="7924800" y="3943350"/>
            <a:ext cx="952500" cy="714375"/>
          </a:xfrm>
          <a:prstGeom prst="rect">
            <a:avLst/>
          </a:prstGeom>
          <a:noFill/>
          <a:ln w="9525">
            <a:noFill/>
            <a:miter lim="800000"/>
            <a:headEnd/>
            <a:tailEnd/>
          </a:ln>
        </p:spPr>
      </p:pic>
      <p:sp>
        <p:nvSpPr>
          <p:cNvPr id="10250" name="Text Box 17"/>
          <p:cNvSpPr txBox="1">
            <a:spLocks noChangeArrowheads="1"/>
          </p:cNvSpPr>
          <p:nvPr/>
        </p:nvSpPr>
        <p:spPr bwMode="auto">
          <a:xfrm>
            <a:off x="2339752" y="2211710"/>
            <a:ext cx="1905000" cy="523220"/>
          </a:xfrm>
          <a:prstGeom prst="rect">
            <a:avLst/>
          </a:prstGeom>
          <a:noFill/>
          <a:ln w="9525">
            <a:noFill/>
            <a:miter lim="800000"/>
            <a:headEnd/>
            <a:tailEnd/>
          </a:ln>
          <a:effectLst/>
        </p:spPr>
        <p:txBody>
          <a:bodyPr>
            <a:spAutoFit/>
          </a:bodyPr>
          <a:lstStyle/>
          <a:p>
            <a:pPr>
              <a:spcBef>
                <a:spcPct val="50000"/>
              </a:spcBef>
            </a:pPr>
            <a:r>
              <a:rPr lang="en-US" sz="2800" b="1" i="1" dirty="0" err="1">
                <a:latin typeface="Times New Roman" pitchFamily="18" charset="0"/>
                <a:cs typeface="Times New Roman" pitchFamily="18" charset="0"/>
              </a:rPr>
              <a:t>leo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lẻo</a:t>
            </a:r>
            <a:r>
              <a:rPr lang="en-US" sz="2800" b="1" i="1" dirty="0">
                <a:latin typeface="Times New Roman" pitchFamily="18" charset="0"/>
                <a:cs typeface="Times New Roman" pitchFamily="18" charset="0"/>
              </a:rPr>
              <a:t>,</a:t>
            </a:r>
          </a:p>
        </p:txBody>
      </p:sp>
      <p:sp>
        <p:nvSpPr>
          <p:cNvPr id="5138" name="Text Box 18">
            <a:hlinkClick r:id="rId5" action="ppaction://hlinksldjump"/>
          </p:cNvPr>
          <p:cNvSpPr txBox="1">
            <a:spLocks noChangeArrowheads="1"/>
          </p:cNvSpPr>
          <p:nvPr/>
        </p:nvSpPr>
        <p:spPr bwMode="auto">
          <a:xfrm>
            <a:off x="4355976" y="2571750"/>
            <a:ext cx="1504950" cy="523220"/>
          </a:xfrm>
          <a:prstGeom prst="rect">
            <a:avLst/>
          </a:prstGeom>
          <a:noFill/>
          <a:ln w="9525">
            <a:noFill/>
            <a:miter lim="800000"/>
            <a:headEnd/>
            <a:tailEnd/>
          </a:ln>
          <a:effectLst/>
        </p:spPr>
        <p:txBody>
          <a:bodyPr>
            <a:spAutoFit/>
          </a:bodyPr>
          <a:lstStyle/>
          <a:p>
            <a:r>
              <a:rPr lang="en-US" sz="2800" b="1" i="1" dirty="0" err="1">
                <a:latin typeface="Times New Roman" pitchFamily="18" charset="0"/>
                <a:cs typeface="Times New Roman" pitchFamily="18" charset="0"/>
              </a:rPr>
              <a:t>Ngự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giá</a:t>
            </a:r>
            <a:r>
              <a:rPr lang="en-US" sz="2800" b="1" i="1" dirty="0">
                <a:latin typeface="Times New Roman" pitchFamily="18" charset="0"/>
                <a:cs typeface="Times New Roman" pitchFamily="18" charset="0"/>
              </a:rPr>
              <a:t>,</a:t>
            </a:r>
          </a:p>
        </p:txBody>
      </p:sp>
      <p:sp>
        <p:nvSpPr>
          <p:cNvPr id="5139" name="Text Box 19">
            <a:hlinkClick r:id="rId7" action="ppaction://hlinksldjump"/>
          </p:cNvPr>
          <p:cNvSpPr txBox="1">
            <a:spLocks noChangeArrowheads="1"/>
          </p:cNvSpPr>
          <p:nvPr/>
        </p:nvSpPr>
        <p:spPr bwMode="auto">
          <a:xfrm>
            <a:off x="5868144" y="2571750"/>
            <a:ext cx="1435100" cy="523220"/>
          </a:xfrm>
          <a:prstGeom prst="rect">
            <a:avLst/>
          </a:prstGeom>
          <a:noFill/>
          <a:ln w="9525">
            <a:noFill/>
            <a:miter lim="800000"/>
            <a:headEnd/>
            <a:tailEnd/>
          </a:ln>
          <a:effectLst/>
        </p:spPr>
        <p:txBody>
          <a:bodyPr>
            <a:spAutoFit/>
          </a:bodyPr>
          <a:lstStyle/>
          <a:p>
            <a:r>
              <a:rPr lang="en-US" sz="2800" b="1" i="1" dirty="0" err="1">
                <a:latin typeface="Times New Roman" pitchFamily="18" charset="0"/>
                <a:cs typeface="Times New Roman" pitchFamily="18" charset="0"/>
              </a:rPr>
              <a:t>xa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giá</a:t>
            </a:r>
            <a:r>
              <a:rPr lang="en-US" sz="2800" b="1" i="1" dirty="0">
                <a:latin typeface="Times New Roman" pitchFamily="18" charset="0"/>
                <a:cs typeface="Times New Roman" pitchFamily="18" charset="0"/>
              </a:rPr>
              <a:t>,</a:t>
            </a:r>
          </a:p>
        </p:txBody>
      </p:sp>
      <p:sp>
        <p:nvSpPr>
          <p:cNvPr id="5140" name="Text Box 20"/>
          <p:cNvSpPr txBox="1">
            <a:spLocks noChangeArrowheads="1"/>
          </p:cNvSpPr>
          <p:nvPr/>
        </p:nvSpPr>
        <p:spPr bwMode="auto">
          <a:xfrm>
            <a:off x="4427984" y="3075806"/>
            <a:ext cx="876300" cy="523220"/>
          </a:xfrm>
          <a:prstGeom prst="rect">
            <a:avLst/>
          </a:prstGeom>
          <a:noFill/>
          <a:ln w="9525">
            <a:noFill/>
            <a:miter lim="800000"/>
            <a:headEnd/>
            <a:tailEnd/>
          </a:ln>
          <a:effectLst/>
        </p:spPr>
        <p:txBody>
          <a:bodyPr>
            <a:spAutoFit/>
          </a:bodyPr>
          <a:lstStyle/>
          <a:p>
            <a:r>
              <a:rPr lang="en-US" sz="2800" b="1" i="1" dirty="0" err="1">
                <a:latin typeface="Times New Roman" pitchFamily="18" charset="0"/>
                <a:cs typeface="Times New Roman" pitchFamily="18" charset="0"/>
              </a:rPr>
              <a:t>Đối</a:t>
            </a:r>
            <a:r>
              <a:rPr lang="en-US" sz="2800" b="1" i="1" dirty="0">
                <a:latin typeface="Times New Roman" pitchFamily="18" charset="0"/>
                <a:cs typeface="Times New Roman" pitchFamily="18" charset="0"/>
              </a:rPr>
              <a:t>,</a:t>
            </a:r>
          </a:p>
        </p:txBody>
      </p:sp>
      <p:sp>
        <p:nvSpPr>
          <p:cNvPr id="10254" name="Text Box 23"/>
          <p:cNvSpPr txBox="1">
            <a:spLocks noChangeArrowheads="1"/>
          </p:cNvSpPr>
          <p:nvPr/>
        </p:nvSpPr>
        <p:spPr bwMode="auto">
          <a:xfrm>
            <a:off x="107504" y="2643758"/>
            <a:ext cx="1981200" cy="523220"/>
          </a:xfrm>
          <a:prstGeom prst="rect">
            <a:avLst/>
          </a:prstGeom>
          <a:noFill/>
          <a:ln w="9525">
            <a:noFill/>
            <a:miter lim="800000"/>
            <a:headEnd/>
            <a:tailEnd/>
          </a:ln>
          <a:effectLst/>
        </p:spPr>
        <p:txBody>
          <a:bodyPr>
            <a:spAutoFit/>
          </a:bodyPr>
          <a:lstStyle/>
          <a:p>
            <a:pPr>
              <a:spcBef>
                <a:spcPct val="50000"/>
              </a:spcBef>
            </a:pPr>
            <a:r>
              <a:rPr lang="en-US" sz="2800" b="1" i="1" dirty="0" err="1">
                <a:latin typeface="Times New Roman" pitchFamily="18" charset="0"/>
                <a:cs typeface="Times New Roman" pitchFamily="18" charset="0"/>
              </a:rPr>
              <a:t>náo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động</a:t>
            </a:r>
            <a:r>
              <a:rPr lang="en-US" sz="2800" b="1" i="1" dirty="0">
                <a:latin typeface="Times New Roman" pitchFamily="18" charset="0"/>
                <a:cs typeface="Times New Roman" pitchFamily="18" charset="0"/>
              </a:rPr>
              <a:t>,</a:t>
            </a:r>
          </a:p>
        </p:txBody>
      </p:sp>
      <p:sp>
        <p:nvSpPr>
          <p:cNvPr id="5144" name="Text Box 24"/>
          <p:cNvSpPr txBox="1">
            <a:spLocks noChangeArrowheads="1"/>
          </p:cNvSpPr>
          <p:nvPr/>
        </p:nvSpPr>
        <p:spPr bwMode="auto">
          <a:xfrm>
            <a:off x="5148064" y="3075806"/>
            <a:ext cx="1562100" cy="523220"/>
          </a:xfrm>
          <a:prstGeom prst="rect">
            <a:avLst/>
          </a:prstGeom>
          <a:noFill/>
          <a:ln w="9525">
            <a:noFill/>
            <a:miter lim="800000"/>
            <a:headEnd/>
            <a:tailEnd/>
          </a:ln>
          <a:effectLst/>
        </p:spPr>
        <p:txBody>
          <a:bodyPr>
            <a:spAutoFit/>
          </a:bodyPr>
          <a:lstStyle/>
          <a:p>
            <a:r>
              <a:rPr lang="en-US" sz="2800" b="1" i="1" dirty="0" err="1">
                <a:latin typeface="Times New Roman" pitchFamily="18" charset="0"/>
                <a:cs typeface="Times New Roman" pitchFamily="18" charset="0"/>
              </a:rPr>
              <a:t>tức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cảnh</a:t>
            </a:r>
            <a:r>
              <a:rPr lang="en-US" sz="2800" b="1" i="1" dirty="0">
                <a:latin typeface="Times New Roman" pitchFamily="18" charset="0"/>
                <a:cs typeface="Times New Roman" pitchFamily="18" charset="0"/>
              </a:rPr>
              <a:t>,</a:t>
            </a:r>
          </a:p>
        </p:txBody>
      </p:sp>
      <p:sp>
        <p:nvSpPr>
          <p:cNvPr id="5145" name="Text Box 25"/>
          <p:cNvSpPr txBox="1">
            <a:spLocks noChangeArrowheads="1"/>
          </p:cNvSpPr>
          <p:nvPr/>
        </p:nvSpPr>
        <p:spPr bwMode="auto">
          <a:xfrm>
            <a:off x="6588224" y="3075806"/>
            <a:ext cx="2362200" cy="523220"/>
          </a:xfrm>
          <a:prstGeom prst="rect">
            <a:avLst/>
          </a:prstGeom>
          <a:noFill/>
          <a:ln w="9525">
            <a:noFill/>
            <a:miter lim="800000"/>
            <a:headEnd/>
            <a:tailEnd/>
          </a:ln>
          <a:effectLst/>
        </p:spPr>
        <p:txBody>
          <a:bodyPr>
            <a:spAutoFit/>
          </a:bodyPr>
          <a:lstStyle/>
          <a:p>
            <a:r>
              <a:rPr lang="en-US" sz="2800" b="1" i="1" dirty="0" err="1">
                <a:latin typeface="Times New Roman" pitchFamily="18" charset="0"/>
                <a:cs typeface="Times New Roman" pitchFamily="18" charset="0"/>
              </a:rPr>
              <a:t>chỉnh</a:t>
            </a:r>
            <a:r>
              <a:rPr lang="en-US" sz="2800" b="1" i="1" dirty="0">
                <a:latin typeface="Times New Roman" pitchFamily="18" charset="0"/>
                <a:cs typeface="Times New Roman" pitchFamily="18" charset="0"/>
              </a:rPr>
              <a:t>.</a:t>
            </a:r>
          </a:p>
        </p:txBody>
      </p:sp>
      <p:sp>
        <p:nvSpPr>
          <p:cNvPr id="10257" name="Text Box 11"/>
          <p:cNvSpPr txBox="1">
            <a:spLocks noChangeArrowheads="1"/>
          </p:cNvSpPr>
          <p:nvPr/>
        </p:nvSpPr>
        <p:spPr bwMode="auto">
          <a:xfrm>
            <a:off x="76200" y="-35719"/>
            <a:ext cx="8991600" cy="1169551"/>
          </a:xfrm>
          <a:prstGeom prst="rect">
            <a:avLst/>
          </a:prstGeom>
          <a:noFill/>
          <a:ln w="9525">
            <a:noFill/>
            <a:miter lim="800000"/>
            <a:headEnd/>
            <a:tailEnd/>
          </a:ln>
          <a:effectLst/>
        </p:spPr>
        <p:txBody>
          <a:bodyPr>
            <a:spAutoFit/>
          </a:bodyPr>
          <a:lstStyle/>
          <a:p>
            <a:pPr algn="ctr">
              <a:spcBef>
                <a:spcPct val="50000"/>
              </a:spcBef>
            </a:pPr>
            <a:r>
              <a:rPr lang="en-US" sz="2800" b="1" u="sng" dirty="0" err="1" smtClean="0">
                <a:latin typeface="Times New Roman" pitchFamily="18" charset="0"/>
              </a:rPr>
              <a:t>Tập</a:t>
            </a:r>
            <a:r>
              <a:rPr lang="en-US" sz="2800" b="1" u="sng" dirty="0" smtClean="0">
                <a:latin typeface="Times New Roman" pitchFamily="18" charset="0"/>
              </a:rPr>
              <a:t> </a:t>
            </a:r>
            <a:r>
              <a:rPr lang="en-US" sz="2800" b="1" u="sng" dirty="0" err="1">
                <a:latin typeface="Times New Roman" pitchFamily="18" charset="0"/>
              </a:rPr>
              <a:t>đọc</a:t>
            </a:r>
            <a:r>
              <a:rPr lang="en-US" sz="2800" b="1" u="sng" dirty="0">
                <a:latin typeface="Times New Roman" pitchFamily="18" charset="0"/>
              </a:rPr>
              <a:t>:</a:t>
            </a:r>
          </a:p>
          <a:p>
            <a:pPr algn="ctr">
              <a:spcBef>
                <a:spcPct val="50000"/>
              </a:spcBef>
            </a:pPr>
            <a:r>
              <a:rPr lang="en-US" sz="2400" b="1" dirty="0" smtClean="0">
                <a:latin typeface="Times New Roman" pitchFamily="18" charset="0"/>
              </a:rPr>
              <a:t> </a:t>
            </a:r>
            <a:r>
              <a:rPr lang="en-US" sz="2800" b="1" dirty="0" err="1">
                <a:solidFill>
                  <a:srgbClr val="FF0000"/>
                </a:solidFill>
                <a:latin typeface="Times New Roman" pitchFamily="18" charset="0"/>
              </a:rPr>
              <a:t>Đối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đáp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vua</a:t>
            </a:r>
            <a:endParaRPr lang="en-US" sz="2800" b="1" dirty="0">
              <a:solidFill>
                <a:srgbClr val="FF0000"/>
              </a:solidFill>
              <a:latin typeface="Times New Roman" pitchFamily="18" charset="0"/>
            </a:endParaRPr>
          </a:p>
        </p:txBody>
      </p:sp>
      <p:sp>
        <p:nvSpPr>
          <p:cNvPr id="10258" name="Text Box 6"/>
          <p:cNvSpPr txBox="1">
            <a:spLocks noChangeArrowheads="1"/>
          </p:cNvSpPr>
          <p:nvPr/>
        </p:nvSpPr>
        <p:spPr bwMode="auto">
          <a:xfrm>
            <a:off x="76200" y="1657350"/>
            <a:ext cx="1752600" cy="523220"/>
          </a:xfrm>
          <a:prstGeom prst="rect">
            <a:avLst/>
          </a:prstGeom>
          <a:noFill/>
          <a:ln w="9525">
            <a:noFill/>
            <a:miter lim="800000"/>
            <a:headEnd/>
            <a:tailEnd/>
          </a:ln>
          <a:effectLst/>
        </p:spPr>
        <p:txBody>
          <a:bodyPr>
            <a:spAutoFit/>
          </a:bodyPr>
          <a:lstStyle/>
          <a:p>
            <a:pPr>
              <a:spcBef>
                <a:spcPct val="50000"/>
              </a:spcBef>
            </a:pPr>
            <a:r>
              <a:rPr lang="en-US" sz="2800" b="1" i="1" u="sng" dirty="0" err="1">
                <a:solidFill>
                  <a:srgbClr val="1A0597"/>
                </a:solidFill>
                <a:latin typeface="Times New Roman" pitchFamily="18" charset="0"/>
              </a:rPr>
              <a:t>Từ</a:t>
            </a:r>
            <a:r>
              <a:rPr lang="en-US" sz="2800" b="1" i="1" u="sng" dirty="0">
                <a:solidFill>
                  <a:srgbClr val="1A0597"/>
                </a:solidFill>
                <a:latin typeface="Times New Roman" pitchFamily="18" charset="0"/>
              </a:rPr>
              <a:t> </a:t>
            </a:r>
            <a:r>
              <a:rPr lang="en-US" sz="2800" b="1" i="1" u="sng" dirty="0" err="1">
                <a:solidFill>
                  <a:srgbClr val="1A0597"/>
                </a:solidFill>
                <a:latin typeface="Times New Roman" pitchFamily="18" charset="0"/>
              </a:rPr>
              <a:t>khó</a:t>
            </a:r>
            <a:r>
              <a:rPr lang="en-US" sz="2800" b="1" i="1" dirty="0">
                <a:solidFill>
                  <a:srgbClr val="1A0597"/>
                </a:solidFill>
                <a:latin typeface="Times New Roman" pitchFamily="18" charset="0"/>
              </a:rPr>
              <a:t>:</a:t>
            </a:r>
          </a:p>
        </p:txBody>
      </p:sp>
      <p:sp>
        <p:nvSpPr>
          <p:cNvPr id="10259" name="Text Box 6"/>
          <p:cNvSpPr txBox="1">
            <a:spLocks noChangeArrowheads="1"/>
          </p:cNvSpPr>
          <p:nvPr/>
        </p:nvSpPr>
        <p:spPr bwMode="auto">
          <a:xfrm>
            <a:off x="0" y="3147814"/>
            <a:ext cx="1752600" cy="523220"/>
          </a:xfrm>
          <a:prstGeom prst="rect">
            <a:avLst/>
          </a:prstGeom>
          <a:noFill/>
          <a:ln w="9525">
            <a:noFill/>
            <a:miter lim="800000"/>
            <a:headEnd/>
            <a:tailEnd/>
          </a:ln>
          <a:effectLst/>
        </p:spPr>
        <p:txBody>
          <a:bodyPr>
            <a:spAutoFit/>
          </a:bodyPr>
          <a:lstStyle/>
          <a:p>
            <a:pPr>
              <a:spcBef>
                <a:spcPct val="50000"/>
              </a:spcBef>
            </a:pPr>
            <a:r>
              <a:rPr lang="en-US" sz="2800" b="1" i="1" u="sng" dirty="0" err="1">
                <a:solidFill>
                  <a:srgbClr val="1A0597"/>
                </a:solidFill>
                <a:latin typeface="Times New Roman" pitchFamily="18" charset="0"/>
              </a:rPr>
              <a:t>Câu</a:t>
            </a:r>
            <a:r>
              <a:rPr lang="en-US" sz="2800" b="1" i="1" u="sng" dirty="0">
                <a:solidFill>
                  <a:srgbClr val="1A0597"/>
                </a:solidFill>
                <a:latin typeface="Times New Roman" pitchFamily="18" charset="0"/>
              </a:rPr>
              <a:t> </a:t>
            </a:r>
            <a:r>
              <a:rPr lang="en-US" sz="2800" b="1" i="1" u="sng" dirty="0" err="1">
                <a:solidFill>
                  <a:srgbClr val="1A0597"/>
                </a:solidFill>
                <a:latin typeface="Times New Roman" pitchFamily="18" charset="0"/>
              </a:rPr>
              <a:t>khó</a:t>
            </a:r>
            <a:r>
              <a:rPr lang="en-US" sz="2800" b="1" i="1" dirty="0">
                <a:solidFill>
                  <a:srgbClr val="1A0597"/>
                </a:solidFill>
                <a:latin typeface="Times New Roman" pitchFamily="18" charset="0"/>
              </a:rPr>
              <a:t>:</a:t>
            </a:r>
          </a:p>
        </p:txBody>
      </p:sp>
      <p:sp>
        <p:nvSpPr>
          <p:cNvPr id="10260" name="Text Box 23"/>
          <p:cNvSpPr txBox="1">
            <a:spLocks noChangeArrowheads="1"/>
          </p:cNvSpPr>
          <p:nvPr/>
        </p:nvSpPr>
        <p:spPr bwMode="auto">
          <a:xfrm>
            <a:off x="1691680" y="2643758"/>
            <a:ext cx="1981200" cy="523220"/>
          </a:xfrm>
          <a:prstGeom prst="rect">
            <a:avLst/>
          </a:prstGeom>
          <a:noFill/>
          <a:ln w="9525">
            <a:noFill/>
            <a:miter lim="800000"/>
            <a:headEnd/>
            <a:tailEnd/>
          </a:ln>
          <a:effectLst/>
        </p:spPr>
        <p:txBody>
          <a:bodyPr>
            <a:spAutoFit/>
          </a:bodyPr>
          <a:lstStyle/>
          <a:p>
            <a:pPr>
              <a:spcBef>
                <a:spcPct val="50000"/>
              </a:spcBef>
            </a:pPr>
            <a:r>
              <a:rPr lang="en-US" sz="2800" b="1" i="1" dirty="0" err="1">
                <a:latin typeface="Times New Roman" pitchFamily="18" charset="0"/>
                <a:cs typeface="Times New Roman" pitchFamily="18" charset="0"/>
              </a:rPr>
              <a:t>truyền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lệnh</a:t>
            </a:r>
            <a:r>
              <a:rPr lang="en-US" sz="2800" b="1" i="1" dirty="0">
                <a:latin typeface="Times New Roman" pitchFamily="18" charset="0"/>
                <a:cs typeface="Times New Roman" pitchFamily="18" charset="0"/>
              </a:rPr>
              <a:t>.</a:t>
            </a:r>
          </a:p>
        </p:txBody>
      </p:sp>
      <p:sp>
        <p:nvSpPr>
          <p:cNvPr id="10261" name="Text Box 11"/>
          <p:cNvSpPr txBox="1">
            <a:spLocks noChangeArrowheads="1"/>
          </p:cNvSpPr>
          <p:nvPr/>
        </p:nvSpPr>
        <p:spPr bwMode="auto">
          <a:xfrm>
            <a:off x="0" y="3651870"/>
            <a:ext cx="4267200" cy="954107"/>
          </a:xfrm>
          <a:prstGeom prst="rect">
            <a:avLst/>
          </a:prstGeom>
          <a:noFill/>
          <a:ln w="9525">
            <a:noFill/>
            <a:miter lim="800000"/>
            <a:headEnd/>
            <a:tailEnd/>
          </a:ln>
          <a:effectLst/>
        </p:spPr>
        <p:txBody>
          <a:bodyPr>
            <a:spAutoFit/>
          </a:bodyPr>
          <a:lstStyle/>
          <a:p>
            <a:r>
              <a:rPr lang="en-US" sz="2800" b="1" dirty="0" err="1">
                <a:solidFill>
                  <a:srgbClr val="FF3300"/>
                </a:solidFill>
                <a:latin typeface="Times New Roman" pitchFamily="18" charset="0"/>
              </a:rPr>
              <a:t>Nước</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trong</a:t>
            </a:r>
            <a:r>
              <a:rPr lang="en-US" sz="2800" b="1" dirty="0">
                <a:solidFill>
                  <a:srgbClr val="FF3300"/>
                </a:solidFill>
                <a:latin typeface="Times New Roman" pitchFamily="18" charset="0"/>
              </a:rPr>
              <a:t> </a:t>
            </a:r>
            <a:r>
              <a:rPr lang="en-US" sz="2800" b="1" i="1" dirty="0" err="1">
                <a:solidFill>
                  <a:srgbClr val="660066"/>
                </a:solidFill>
                <a:latin typeface="Times New Roman" pitchFamily="18" charset="0"/>
              </a:rPr>
              <a:t>leo</a:t>
            </a:r>
            <a:r>
              <a:rPr lang="en-US" sz="2800" b="1" i="1" dirty="0">
                <a:solidFill>
                  <a:srgbClr val="660066"/>
                </a:solidFill>
                <a:latin typeface="Times New Roman" pitchFamily="18" charset="0"/>
              </a:rPr>
              <a:t> </a:t>
            </a:r>
            <a:r>
              <a:rPr lang="en-US" sz="2800" b="1" i="1" dirty="0" err="1">
                <a:solidFill>
                  <a:srgbClr val="660066"/>
                </a:solidFill>
                <a:latin typeface="Times New Roman" pitchFamily="18" charset="0"/>
              </a:rPr>
              <a:t>lẻo</a:t>
            </a:r>
            <a:r>
              <a:rPr lang="en-US" sz="2800" b="1" dirty="0">
                <a:solidFill>
                  <a:srgbClr val="FF3300"/>
                </a:solidFill>
                <a:latin typeface="Times New Roman" pitchFamily="18" charset="0"/>
              </a:rPr>
              <a:t> / </a:t>
            </a:r>
            <a:r>
              <a:rPr lang="en-US" sz="2800" b="1" i="1" dirty="0" err="1">
                <a:solidFill>
                  <a:srgbClr val="660066"/>
                </a:solidFill>
                <a:latin typeface="Times New Roman" pitchFamily="18" charset="0"/>
              </a:rPr>
              <a:t>cá</a:t>
            </a:r>
            <a:r>
              <a:rPr lang="en-US" sz="2800" b="1" i="1" dirty="0">
                <a:solidFill>
                  <a:srgbClr val="660066"/>
                </a:solidFill>
                <a:latin typeface="Times New Roman" pitchFamily="18" charset="0"/>
              </a:rPr>
              <a:t> </a:t>
            </a:r>
            <a:r>
              <a:rPr lang="en-US" sz="2800" b="1" i="1" dirty="0" err="1">
                <a:solidFill>
                  <a:srgbClr val="660066"/>
                </a:solidFill>
                <a:latin typeface="Times New Roman" pitchFamily="18" charset="0"/>
              </a:rPr>
              <a:t>đớp</a:t>
            </a:r>
            <a:r>
              <a:rPr lang="en-US" sz="2800" b="1" i="1" dirty="0">
                <a:solidFill>
                  <a:srgbClr val="660066"/>
                </a:solidFill>
                <a:latin typeface="Times New Roman" pitchFamily="18" charset="0"/>
              </a:rPr>
              <a:t> </a:t>
            </a:r>
            <a:r>
              <a:rPr lang="en-US" sz="2800" b="1" i="1" dirty="0" err="1">
                <a:solidFill>
                  <a:srgbClr val="660066"/>
                </a:solidFill>
                <a:latin typeface="Times New Roman" pitchFamily="18" charset="0"/>
              </a:rPr>
              <a:t>cá</a:t>
            </a:r>
            <a:r>
              <a:rPr lang="en-US" sz="2800" b="1" dirty="0">
                <a:solidFill>
                  <a:srgbClr val="FF33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fade">
                                      <p:cBhvr>
                                        <p:cTn id="7" dur="1000"/>
                                        <p:tgtEl>
                                          <p:spTgt spid="5138"/>
                                        </p:tgtEl>
                                      </p:cBhvr>
                                    </p:animEffect>
                                    <p:anim calcmode="lin" valueType="num">
                                      <p:cBhvr>
                                        <p:cTn id="8" dur="1000" fill="hold"/>
                                        <p:tgtEl>
                                          <p:spTgt spid="5138"/>
                                        </p:tgtEl>
                                        <p:attrNameLst>
                                          <p:attrName>ppt_x</p:attrName>
                                        </p:attrNameLst>
                                      </p:cBhvr>
                                      <p:tavLst>
                                        <p:tav tm="0">
                                          <p:val>
                                            <p:strVal val="#ppt_x"/>
                                          </p:val>
                                        </p:tav>
                                        <p:tav tm="100000">
                                          <p:val>
                                            <p:strVal val="#ppt_x"/>
                                          </p:val>
                                        </p:tav>
                                      </p:tavLst>
                                    </p:anim>
                                    <p:anim calcmode="lin" valueType="num">
                                      <p:cBhvr>
                                        <p:cTn id="9" dur="1000" fill="hold"/>
                                        <p:tgtEl>
                                          <p:spTgt spid="5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39"/>
                                        </p:tgtEl>
                                        <p:attrNameLst>
                                          <p:attrName>style.visibility</p:attrName>
                                        </p:attrNameLst>
                                      </p:cBhvr>
                                      <p:to>
                                        <p:strVal val="visible"/>
                                      </p:to>
                                    </p:set>
                                    <p:animEffect transition="in" filter="barn(inVertical)">
                                      <p:cBhvr>
                                        <p:cTn id="14" dur="500"/>
                                        <p:tgtEl>
                                          <p:spTgt spid="513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40"/>
                                        </p:tgtEl>
                                        <p:attrNameLst>
                                          <p:attrName>style.visibility</p:attrName>
                                        </p:attrNameLst>
                                      </p:cBhvr>
                                      <p:to>
                                        <p:strVal val="visible"/>
                                      </p:to>
                                    </p:set>
                                    <p:anim calcmode="lin" valueType="num">
                                      <p:cBhvr additive="base">
                                        <p:cTn id="19" dur="500" fill="hold"/>
                                        <p:tgtEl>
                                          <p:spTgt spid="5140"/>
                                        </p:tgtEl>
                                        <p:attrNameLst>
                                          <p:attrName>ppt_x</p:attrName>
                                        </p:attrNameLst>
                                      </p:cBhvr>
                                      <p:tavLst>
                                        <p:tav tm="0">
                                          <p:val>
                                            <p:strVal val="#ppt_x"/>
                                          </p:val>
                                        </p:tav>
                                        <p:tav tm="100000">
                                          <p:val>
                                            <p:strVal val="#ppt_x"/>
                                          </p:val>
                                        </p:tav>
                                      </p:tavLst>
                                    </p:anim>
                                    <p:anim calcmode="lin" valueType="num">
                                      <p:cBhvr additive="base">
                                        <p:cTn id="20"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44"/>
                                        </p:tgtEl>
                                        <p:attrNameLst>
                                          <p:attrName>style.visibility</p:attrName>
                                        </p:attrNameLst>
                                      </p:cBhvr>
                                      <p:to>
                                        <p:strVal val="visible"/>
                                      </p:to>
                                    </p:set>
                                    <p:animEffect transition="in" filter="fade">
                                      <p:cBhvr>
                                        <p:cTn id="25" dur="500"/>
                                        <p:tgtEl>
                                          <p:spTgt spid="51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45"/>
                                        </p:tgtEl>
                                        <p:attrNameLst>
                                          <p:attrName>style.visibility</p:attrName>
                                        </p:attrNameLst>
                                      </p:cBhvr>
                                      <p:to>
                                        <p:strVal val="visible"/>
                                      </p:to>
                                    </p:set>
                                    <p:animEffect transition="in" filter="fade">
                                      <p:cBhvr>
                                        <p:cTn id="30" dur="500"/>
                                        <p:tgtEl>
                                          <p:spTgt spid="5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p:bldP spid="5139" grpId="0"/>
      <p:bldP spid="5140" grpId="0"/>
      <p:bldP spid="5144" grpId="0"/>
      <p:bldP spid="51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67544" y="267494"/>
            <a:ext cx="2417650" cy="584775"/>
          </a:xfrm>
          <a:prstGeom prst="rect">
            <a:avLst/>
          </a:prstGeom>
        </p:spPr>
        <p:txBody>
          <a:bodyPr wrap="none">
            <a:spAutoFit/>
          </a:bodyPr>
          <a:lstStyle/>
          <a:p>
            <a:r>
              <a:rPr lang="en-US" altLang="vi-VN" sz="3200" b="1" dirty="0" err="1">
                <a:latin typeface="Times New Roman" pitchFamily="18" charset="0"/>
              </a:rPr>
              <a:t>Tìm</a:t>
            </a:r>
            <a:r>
              <a:rPr lang="en-US" altLang="vi-VN" sz="3200" b="1" dirty="0">
                <a:latin typeface="Times New Roman" pitchFamily="18" charset="0"/>
              </a:rPr>
              <a:t> </a:t>
            </a:r>
            <a:r>
              <a:rPr lang="en-US" altLang="vi-VN" sz="3200" b="1" dirty="0" err="1">
                <a:latin typeface="Times New Roman" pitchFamily="18" charset="0"/>
              </a:rPr>
              <a:t>hiểu</a:t>
            </a:r>
            <a:r>
              <a:rPr lang="en-US" altLang="vi-VN" sz="3200" b="1" dirty="0">
                <a:latin typeface="Times New Roman" pitchFamily="18" charset="0"/>
              </a:rPr>
              <a:t> </a:t>
            </a:r>
            <a:r>
              <a:rPr lang="en-US" altLang="vi-VN" sz="3200" b="1" dirty="0" err="1">
                <a:latin typeface="Times New Roman" pitchFamily="18" charset="0"/>
              </a:rPr>
              <a:t>bài</a:t>
            </a:r>
            <a:endParaRPr lang="en-US" sz="3200" dirty="0"/>
          </a:p>
        </p:txBody>
      </p:sp>
      <p:sp>
        <p:nvSpPr>
          <p:cNvPr id="3" name="TextBox 2"/>
          <p:cNvSpPr txBox="1"/>
          <p:nvPr/>
        </p:nvSpPr>
        <p:spPr>
          <a:xfrm>
            <a:off x="2699792" y="1721897"/>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4" name="TextBox 3"/>
          <p:cNvSpPr txBox="1"/>
          <p:nvPr/>
        </p:nvSpPr>
        <p:spPr>
          <a:xfrm>
            <a:off x="323528" y="2355726"/>
            <a:ext cx="8568952" cy="2554545"/>
          </a:xfrm>
          <a:prstGeom prst="rect">
            <a:avLst/>
          </a:prstGeom>
          <a:noFill/>
        </p:spPr>
        <p:txBody>
          <a:bodyPr wrap="square" rtlCol="0">
            <a:spAutoFit/>
          </a:bodyPr>
          <a:lstStyle/>
          <a:p>
            <a:pPr algn="just"/>
            <a:r>
              <a:rPr lang="vi-VN" sz="3000" b="1" dirty="0">
                <a:latin typeface="+mj-lt"/>
              </a:rPr>
              <a:t>       1</a:t>
            </a:r>
            <a:r>
              <a:rPr lang="vi-VN" sz="3200" b="1" dirty="0">
                <a:latin typeface="+mj-lt"/>
              </a:rPr>
              <a:t>. Một lần, vua Minh Mạng từ kinh đô Huế ngự giá ra Thăng Long (Hà Nội). Vua cho xa giá đến Hồ Tây ngắm cảnh. Xa giá đi đến đâu, quân lính cũng thét đuổi tất cả mọi người, không cho ai đến gần.</a:t>
            </a:r>
            <a:endParaRPr lang="en-US" sz="3200" b="1" dirty="0">
              <a:latin typeface="+mj-lt"/>
            </a:endParaRPr>
          </a:p>
        </p:txBody>
      </p:sp>
      <p:sp>
        <p:nvSpPr>
          <p:cNvPr id="5" name="Cloud Callout 4"/>
          <p:cNvSpPr/>
          <p:nvPr/>
        </p:nvSpPr>
        <p:spPr>
          <a:xfrm>
            <a:off x="4211960" y="123478"/>
            <a:ext cx="4644887" cy="1634735"/>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a:solidFill>
                  <a:srgbClr val="7030A0"/>
                </a:solidFill>
                <a:latin typeface="Times New Roman" panose="02020603050405020304" pitchFamily="18" charset="0"/>
                <a:cs typeface="Times New Roman" panose="02020603050405020304" pitchFamily="18" charset="0"/>
              </a:rPr>
              <a:t>Câu chuyện nhắc đến vị vua nào?</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8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23478"/>
            <a:ext cx="3975348"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055" y="123478"/>
            <a:ext cx="4097291"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2830" y="4403893"/>
            <a:ext cx="4038863" cy="461665"/>
          </a:xfrm>
          <a:prstGeom prst="rect">
            <a:avLst/>
          </a:prstGeom>
        </p:spPr>
        <p:txBody>
          <a:bodyPr wrap="none">
            <a:spAutoFit/>
          </a:bodyPr>
          <a:lstStyle/>
          <a:p>
            <a:r>
              <a:rPr lang="en-US" altLang="en-US" sz="2400" b="1" dirty="0" err="1" smtClean="0">
                <a:latin typeface="Times New Roman" pitchFamily="18" charset="0"/>
              </a:rPr>
              <a:t>Vua</a:t>
            </a:r>
            <a:r>
              <a:rPr lang="en-US" altLang="en-US" sz="2400" b="1" dirty="0" smtClean="0">
                <a:latin typeface="Times New Roman" pitchFamily="18" charset="0"/>
              </a:rPr>
              <a:t> Minh </a:t>
            </a:r>
            <a:r>
              <a:rPr lang="en-US" altLang="en-US" sz="2400" b="1" dirty="0" err="1">
                <a:latin typeface="Times New Roman" pitchFamily="18" charset="0"/>
              </a:rPr>
              <a:t>Mạng</a:t>
            </a:r>
            <a:r>
              <a:rPr lang="en-US" altLang="en-US" sz="2400" b="1" dirty="0">
                <a:latin typeface="Times New Roman" pitchFamily="18" charset="0"/>
              </a:rPr>
              <a:t> (1791- 1840)</a:t>
            </a:r>
          </a:p>
        </p:txBody>
      </p:sp>
      <p:sp>
        <p:nvSpPr>
          <p:cNvPr id="3" name="Rectangle 2"/>
          <p:cNvSpPr/>
          <p:nvPr/>
        </p:nvSpPr>
        <p:spPr>
          <a:xfrm>
            <a:off x="5004048" y="4356832"/>
            <a:ext cx="3731858" cy="461665"/>
          </a:xfrm>
          <a:prstGeom prst="rect">
            <a:avLst/>
          </a:prstGeom>
        </p:spPr>
        <p:txBody>
          <a:bodyPr wrap="square">
            <a:spAutoFit/>
          </a:bodyPr>
          <a:lstStyle/>
          <a:p>
            <a:r>
              <a:rPr lang="en-US" altLang="en-US" sz="2400" b="1" dirty="0" err="1">
                <a:latin typeface="Times New Roman" pitchFamily="18" charset="0"/>
              </a:rPr>
              <a:t>Lăng</a:t>
            </a:r>
            <a:r>
              <a:rPr lang="en-US" altLang="en-US" sz="2400" b="1" dirty="0">
                <a:latin typeface="Times New Roman" pitchFamily="18" charset="0"/>
              </a:rPr>
              <a:t> </a:t>
            </a:r>
            <a:r>
              <a:rPr lang="en-US" altLang="en-US" sz="2400" b="1" dirty="0" err="1" smtClean="0">
                <a:latin typeface="Times New Roman" pitchFamily="18" charset="0"/>
              </a:rPr>
              <a:t>thờ</a:t>
            </a:r>
            <a:r>
              <a:rPr lang="en-US" altLang="en-US" sz="2400" b="1" dirty="0" smtClean="0">
                <a:latin typeface="Times New Roman" pitchFamily="18" charset="0"/>
              </a:rPr>
              <a:t> </a:t>
            </a:r>
            <a:r>
              <a:rPr lang="en-US" altLang="en-US" sz="2400" b="1" dirty="0" err="1" smtClean="0">
                <a:latin typeface="Times New Roman" pitchFamily="18" charset="0"/>
              </a:rPr>
              <a:t>vua</a:t>
            </a:r>
            <a:r>
              <a:rPr lang="en-US" altLang="en-US" sz="2400" b="1" dirty="0" smtClean="0">
                <a:latin typeface="Times New Roman" pitchFamily="18" charset="0"/>
              </a:rPr>
              <a:t> Minh </a:t>
            </a:r>
            <a:r>
              <a:rPr lang="en-US" altLang="en-US" sz="2400" b="1" dirty="0" err="1">
                <a:latin typeface="Times New Roman" pitchFamily="18" charset="0"/>
              </a:rPr>
              <a:t>Mạng</a:t>
            </a:r>
            <a:endParaRPr lang="en-US" altLang="en-US" sz="2400" b="1" dirty="0">
              <a:latin typeface="Times New Roman" pitchFamily="18" charset="0"/>
            </a:endParaRPr>
          </a:p>
        </p:txBody>
      </p:sp>
    </p:spTree>
    <p:extLst>
      <p:ext uri="{BB962C8B-B14F-4D97-AF65-F5344CB8AC3E}">
        <p14:creationId xmlns:p14="http://schemas.microsoft.com/office/powerpoint/2010/main" val="2093601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7504" y="123478"/>
            <a:ext cx="2417650" cy="584775"/>
          </a:xfrm>
          <a:prstGeom prst="rect">
            <a:avLst/>
          </a:prstGeom>
        </p:spPr>
        <p:txBody>
          <a:bodyPr wrap="none">
            <a:spAutoFit/>
          </a:bodyPr>
          <a:lstStyle/>
          <a:p>
            <a:r>
              <a:rPr lang="en-US" altLang="vi-VN" sz="3200" b="1" dirty="0" err="1">
                <a:latin typeface="Times New Roman" pitchFamily="18" charset="0"/>
              </a:rPr>
              <a:t>Tìm</a:t>
            </a:r>
            <a:r>
              <a:rPr lang="en-US" altLang="vi-VN" sz="3200" b="1" dirty="0">
                <a:latin typeface="Times New Roman" pitchFamily="18" charset="0"/>
              </a:rPr>
              <a:t> </a:t>
            </a:r>
            <a:r>
              <a:rPr lang="en-US" altLang="vi-VN" sz="3200" b="1" dirty="0" err="1">
                <a:latin typeface="Times New Roman" pitchFamily="18" charset="0"/>
              </a:rPr>
              <a:t>hiểu</a:t>
            </a:r>
            <a:r>
              <a:rPr lang="en-US" altLang="vi-VN" sz="3200" b="1" dirty="0">
                <a:latin typeface="Times New Roman" pitchFamily="18" charset="0"/>
              </a:rPr>
              <a:t> </a:t>
            </a:r>
            <a:r>
              <a:rPr lang="en-US" altLang="vi-VN" sz="3200" b="1" dirty="0" err="1">
                <a:latin typeface="Times New Roman" pitchFamily="18" charset="0"/>
              </a:rPr>
              <a:t>bài</a:t>
            </a:r>
            <a:endParaRPr lang="en-US" sz="3200" dirty="0"/>
          </a:p>
        </p:txBody>
      </p:sp>
      <p:sp>
        <p:nvSpPr>
          <p:cNvPr id="3" name="TextBox 2"/>
          <p:cNvSpPr txBox="1"/>
          <p:nvPr/>
        </p:nvSpPr>
        <p:spPr>
          <a:xfrm>
            <a:off x="2627784" y="523002"/>
            <a:ext cx="4104456" cy="646331"/>
          </a:xfrm>
          <a:prstGeom prst="rect">
            <a:avLst/>
          </a:prstGeom>
          <a:noFill/>
        </p:spPr>
        <p:txBody>
          <a:bodyPr wrap="square" rtlCol="0">
            <a:spAutoFit/>
          </a:bodyPr>
          <a:lstStyle/>
          <a:p>
            <a:pPr algn="ctr"/>
            <a:r>
              <a:rPr lang="vi-VN" sz="3600" b="1" dirty="0">
                <a:solidFill>
                  <a:srgbClr val="FF0000"/>
                </a:solidFill>
                <a:latin typeface="+mj-lt"/>
              </a:rPr>
              <a:t>Đối đáp với vua</a:t>
            </a:r>
            <a:endParaRPr lang="en-US" sz="3600" b="1" dirty="0">
              <a:solidFill>
                <a:srgbClr val="FF0000"/>
              </a:solidFill>
              <a:latin typeface="+mj-lt"/>
            </a:endParaRPr>
          </a:p>
        </p:txBody>
      </p:sp>
      <p:sp>
        <p:nvSpPr>
          <p:cNvPr id="4" name="TextBox 3"/>
          <p:cNvSpPr txBox="1"/>
          <p:nvPr/>
        </p:nvSpPr>
        <p:spPr>
          <a:xfrm>
            <a:off x="395536" y="1149575"/>
            <a:ext cx="8568952" cy="2862322"/>
          </a:xfrm>
          <a:prstGeom prst="rect">
            <a:avLst/>
          </a:prstGeom>
          <a:noFill/>
        </p:spPr>
        <p:txBody>
          <a:bodyPr wrap="square" rtlCol="0">
            <a:spAutoFit/>
          </a:bodyPr>
          <a:lstStyle/>
          <a:p>
            <a:pPr algn="just"/>
            <a:r>
              <a:rPr lang="vi-VN" sz="3200" b="1" dirty="0">
                <a:latin typeface="+mj-lt"/>
              </a:rPr>
              <a:t>       </a:t>
            </a:r>
            <a:r>
              <a:rPr lang="vi-VN" sz="3600" b="1" dirty="0">
                <a:latin typeface="+mj-lt"/>
              </a:rPr>
              <a:t>1. Một lần, vua Minh Mạng từ kinh đô Huế ngự giá ra Thăng Long (Hà Nội). Vua cho xa giá đến Hồ Tây ngắm cảnh. Xa giá đi đến đâu, quân lính cũng thét đuổi tất cả mọi người, không cho ai đến gần.</a:t>
            </a:r>
            <a:endParaRPr lang="en-US" sz="3600" b="1" dirty="0">
              <a:latin typeface="+mj-lt"/>
            </a:endParaRPr>
          </a:p>
        </p:txBody>
      </p:sp>
      <p:cxnSp>
        <p:nvCxnSpPr>
          <p:cNvPr id="7" name="Straight Connector 6">
            <a:extLst>
              <a:ext uri="{FF2B5EF4-FFF2-40B4-BE49-F238E27FC236}">
                <a16:creationId xmlns:a16="http://schemas.microsoft.com/office/drawing/2014/main" xmlns="" id="{E0E5409E-1E83-48B4-BAA7-42AB3FCDE802}"/>
              </a:ext>
            </a:extLst>
          </p:cNvPr>
          <p:cNvCxnSpPr>
            <a:cxnSpLocks/>
          </p:cNvCxnSpPr>
          <p:nvPr/>
        </p:nvCxnSpPr>
        <p:spPr>
          <a:xfrm>
            <a:off x="7668344" y="2859782"/>
            <a:ext cx="111453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xmlns="" id="{6DDCD03E-DCCE-4BF6-A6E9-BCCA2CC0A261}"/>
              </a:ext>
            </a:extLst>
          </p:cNvPr>
          <p:cNvCxnSpPr>
            <a:cxnSpLocks/>
          </p:cNvCxnSpPr>
          <p:nvPr/>
        </p:nvCxnSpPr>
        <p:spPr>
          <a:xfrm>
            <a:off x="1619672" y="2355726"/>
            <a:ext cx="111453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5751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2342</Words>
  <Application>Microsoft Office PowerPoint</Application>
  <PresentationFormat>On-screen Show (16:9)</PresentationFormat>
  <Paragraphs>190</Paragraphs>
  <Slides>39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.VnTime</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Thu Hong</cp:lastModifiedBy>
  <cp:revision>179</cp:revision>
  <dcterms:created xsi:type="dcterms:W3CDTF">2020-03-27T01:42:07Z</dcterms:created>
  <dcterms:modified xsi:type="dcterms:W3CDTF">2022-02-27T02:54:43Z</dcterms:modified>
</cp:coreProperties>
</file>