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8" r:id="rId3"/>
    <p:sldId id="260" r:id="rId4"/>
    <p:sldId id="269" r:id="rId5"/>
    <p:sldId id="268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7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2745-7B31-4778-8335-C47F15246C9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0617E-882A-470F-8C2A-CA0926E6A0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927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25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478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196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91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594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935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757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631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964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147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42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502C-4CB8-44C6-B9A6-30E88DE23AEF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C0E1-ACDD-4731-BAA3-853960CBE34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22131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685" y="5638800"/>
            <a:ext cx="122131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2209801"/>
            <a:ext cx="3761317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226484" y="482600"/>
            <a:ext cx="11785600" cy="216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con  </a:t>
            </a:r>
          </a:p>
          <a:p>
            <a:pPr algn="ctr"/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với tiết học online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4" name="WordArt 11"/>
          <p:cNvSpPr>
            <a:spLocks noChangeArrowheads="1" noChangeShapeType="1" noTextEdit="1"/>
          </p:cNvSpPr>
          <p:nvPr/>
        </p:nvSpPr>
        <p:spPr bwMode="auto">
          <a:xfrm>
            <a:off x="1471084" y="3690938"/>
            <a:ext cx="9296400" cy="768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Toán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Làm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quen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với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chữ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số</a:t>
            </a:r>
            <a:r>
              <a:rPr lang="en-US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La </a:t>
            </a:r>
            <a:r>
              <a:rPr lang="en-US" b="1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Mã</a:t>
            </a:r>
            <a:endParaRPr lang="en-US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313574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t="-5000" r="-1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88" y="1448588"/>
            <a:ext cx="1978592" cy="2105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95" y="1396634"/>
            <a:ext cx="2140157" cy="2209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336337" y="1297878"/>
            <a:ext cx="5251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- Em hãy quan sát và cho biết điểm giống nhau và khác nhau giữa hai mặt đồng hồ?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77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4000" t="-16000" r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7983" y="2053669"/>
            <a:ext cx="636970" cy="84398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7654953" y="2214052"/>
            <a:ext cx="2384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 </a:t>
            </a:r>
            <a:r>
              <a:rPr lang="vi-VN" sz="3200" b="1" dirty="0" smtClean="0">
                <a:latin typeface="times" pitchFamily="18" charset="0"/>
                <a:cs typeface="times" pitchFamily="18" charset="0"/>
              </a:rPr>
              <a:t>Một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endParaRPr lang="vi-VN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1918" y="2914401"/>
            <a:ext cx="805698" cy="881231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7654953" y="2987936"/>
            <a:ext cx="2384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 </a:t>
            </a:r>
            <a:r>
              <a:rPr lang="vi-VN" sz="3200" b="1" dirty="0" smtClean="0">
                <a:latin typeface="times" pitchFamily="18" charset="0"/>
                <a:cs typeface="times" pitchFamily="18" charset="0"/>
              </a:rPr>
              <a:t>Năm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endParaRPr lang="vi-VN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6371" y="3666325"/>
            <a:ext cx="812671" cy="88807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675273" y="3780416"/>
            <a:ext cx="2384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 </a:t>
            </a:r>
            <a:r>
              <a:rPr lang="vi-VN" sz="3200" b="1" dirty="0" smtClean="0">
                <a:latin typeface="times" pitchFamily="18" charset="0"/>
                <a:cs typeface="times" pitchFamily="18" charset="0"/>
              </a:rPr>
              <a:t>Mười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endParaRPr lang="vi-VN" sz="24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3937" y="1947870"/>
            <a:ext cx="58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1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1752" y="2553189"/>
            <a:ext cx="482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2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7606" y="3586207"/>
            <a:ext cx="447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3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2106" y="5417415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5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1186" y="4721918"/>
            <a:ext cx="233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4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777" y="5610439"/>
            <a:ext cx="36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6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7681" y="5302821"/>
            <a:ext cx="35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7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9092" y="4611546"/>
            <a:ext cx="386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8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4656" y="3563728"/>
            <a:ext cx="23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9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4230" y="2612876"/>
            <a:ext cx="49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10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7084" y="1953898"/>
            <a:ext cx="51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" pitchFamily="18" charset="0"/>
                <a:cs typeface="times" pitchFamily="18" charset="0"/>
              </a:rPr>
              <a:t>11</a:t>
            </a:r>
            <a:endParaRPr lang="vi-VN" sz="20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2773" y="1660155"/>
            <a:ext cx="51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smtClean="0">
                <a:latin typeface="times" pitchFamily="18" charset="0"/>
                <a:cs typeface="times" pitchFamily="18" charset="0"/>
              </a:rPr>
              <a:t>12</a:t>
            </a:r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1410032" y="1618286"/>
            <a:ext cx="4631359" cy="4354692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1817095" y="1983269"/>
            <a:ext cx="3817235" cy="3594291"/>
          </a:xfrm>
          <a:prstGeom prst="flowChartConnector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49" name="Flowchart: Connector 48"/>
          <p:cNvSpPr/>
          <p:nvPr/>
        </p:nvSpPr>
        <p:spPr>
          <a:xfrm>
            <a:off x="3693915" y="3666325"/>
            <a:ext cx="103517" cy="1140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52" name="Up Arrow 51"/>
          <p:cNvSpPr/>
          <p:nvPr/>
        </p:nvSpPr>
        <p:spPr>
          <a:xfrm>
            <a:off x="3644529" y="2453170"/>
            <a:ext cx="239167" cy="1133360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57" name="Left Arrow 56"/>
          <p:cNvSpPr/>
          <p:nvPr/>
        </p:nvSpPr>
        <p:spPr>
          <a:xfrm>
            <a:off x="2821256" y="3602794"/>
            <a:ext cx="786399" cy="177621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latin typeface="times" pitchFamily="18" charset="0"/>
              <a:cs typeface="times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10342" y="2051747"/>
            <a:ext cx="86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XII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39304" y="2317202"/>
            <a:ext cx="36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</a:t>
            </a:r>
            <a:endParaRPr lang="vi-VN" sz="28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91393" y="2778867"/>
            <a:ext cx="62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II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99276" y="3547115"/>
            <a:ext cx="612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III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3378" y="4469520"/>
            <a:ext cx="75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IV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4956" y="4906584"/>
            <a:ext cx="50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70C0"/>
                </a:solidFill>
                <a:latin typeface="times" pitchFamily="18" charset="0"/>
                <a:cs typeface="times" pitchFamily="18" charset="0"/>
              </a:rPr>
              <a:t>V</a:t>
            </a:r>
            <a:endParaRPr lang="vi-VN" sz="2800" b="1" dirty="0">
              <a:solidFill>
                <a:srgbClr val="0070C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43726" y="5191384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VI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4675" y="5010015"/>
            <a:ext cx="1099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VII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0487" y="4437991"/>
            <a:ext cx="111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VIII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15535" y="3508198"/>
            <a:ext cx="611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IX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7454" y="2758240"/>
            <a:ext cx="39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  <a:latin typeface="times" pitchFamily="18" charset="0"/>
                <a:cs typeface="times" pitchFamily="18" charset="0"/>
              </a:rPr>
              <a:t>X</a:t>
            </a:r>
            <a:endParaRPr lang="vi-VN" sz="2800" b="1" dirty="0">
              <a:solidFill>
                <a:srgbClr val="00B05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4313" y="2317202"/>
            <a:ext cx="916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" pitchFamily="18" charset="0"/>
                <a:cs typeface="times" pitchFamily="18" charset="0"/>
              </a:rPr>
              <a:t>XI</a:t>
            </a:r>
            <a:endParaRPr lang="vi-VN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/>
      <p:bldP spid="56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16712"/>
              </p:ext>
            </p:extLst>
          </p:nvPr>
        </p:nvGraphicFramePr>
        <p:xfrm>
          <a:off x="472968" y="1057161"/>
          <a:ext cx="11303880" cy="2174240"/>
        </p:xfrm>
        <a:graphic>
          <a:graphicData uri="http://schemas.openxmlformats.org/drawingml/2006/table">
            <a:tbl>
              <a:tblPr firstRow="1" bandRow="1"/>
              <a:tblGrid>
                <a:gridCol w="807420">
                  <a:extLst>
                    <a:ext uri="{9D8B030D-6E8A-4147-A177-3AD203B41FA5}">
                      <a16:colId xmlns:a16="http://schemas.microsoft.com/office/drawing/2014/main" xmlns="" val="334247187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3145648388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01493446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20597844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08489468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86952822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3215290563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506245097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02731608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668312694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89805866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7791530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618212231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471255291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4892988"/>
                  </a:ext>
                </a:extLst>
              </a:tr>
              <a:tr h="108712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3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4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5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6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7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8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9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10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12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20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731765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7180" y="1251769"/>
            <a:ext cx="28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5474" y="1247783"/>
            <a:ext cx="176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 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5560" y="1249664"/>
            <a:ext cx="232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3268" y="1224472"/>
            <a:ext cx="20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9036" y="1226579"/>
            <a:ext cx="20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2714" y="1243323"/>
            <a:ext cx="320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6085" y="1236121"/>
            <a:ext cx="24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0190" y="1238719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6023" y="1249381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8043" y="1246878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7590" y="1249687"/>
            <a:ext cx="247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3685" y="1255042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8179" y="1258358"/>
            <a:ext cx="31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8746" y="1258360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53667" y="1250197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9372" y="1258362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1587" y="1259260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70812" y="1257289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03053" y="1235635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67828" y="1233664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41428" y="1210448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14862" y="1208477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65691" y="1208473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35179" y="1227784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99133" y="1227784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890348" y="1227728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194394" y="1227787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85111" y="1224237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31" y="3620533"/>
            <a:ext cx="2573210" cy="221449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862408" y="1249352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12783" y="1233663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9737" y="1264532"/>
            <a:ext cx="20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372" y="0"/>
            <a:ext cx="10515600" cy="1325563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Nhận xét: </a:t>
            </a:r>
            <a:br>
              <a:rPr lang="vi-VN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2075" y="899674"/>
            <a:ext cx="10515600" cy="595832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vi-VN" sz="3600" b="1" dirty="0" smtClean="0">
                <a:latin typeface="+mj-lt"/>
              </a:rPr>
              <a:t>Kí tự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3600" b="1" dirty="0">
                <a:latin typeface="+mj-lt"/>
              </a:rPr>
              <a:t> </a:t>
            </a:r>
            <a:r>
              <a:rPr lang="vi-VN" sz="3600" b="1" dirty="0" smtClean="0">
                <a:latin typeface="+mj-lt"/>
              </a:rPr>
              <a:t>không viết quá 3 lần.</a:t>
            </a:r>
          </a:p>
          <a:p>
            <a:pPr>
              <a:buFontTx/>
              <a:buChar char="-"/>
            </a:pPr>
            <a:r>
              <a:rPr lang="en-US" sz="3600" b="1" dirty="0" err="1">
                <a:latin typeface="times" pitchFamily="18" charset="0"/>
                <a:cs typeface="times" pitchFamily="18" charset="0"/>
              </a:rPr>
              <a:t>Khi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viết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số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vào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bên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trái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một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số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có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nghĩa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là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để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chỉ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giá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trị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ít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hơn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một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đơn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vị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endParaRPr lang="en-US" sz="36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   </a:t>
            </a:r>
            <a:r>
              <a:rPr lang="en-US" sz="3600" b="1" dirty="0" err="1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Ví</a:t>
            </a:r>
            <a:r>
              <a:rPr lang="en-US" sz="3600" b="1" dirty="0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dụ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: V (5)      IV 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(4), 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 X (10)       IX 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(9)</a:t>
            </a:r>
          </a:p>
          <a:p>
            <a:pPr>
              <a:buFontTx/>
              <a:buChar char="-"/>
            </a:pP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Khi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viết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số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I, II, III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vào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bên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phải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một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số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có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nghĩa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  <a:cs typeface="times" pitchFamily="18" charset="0"/>
              </a:rPr>
              <a:t>là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để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chỉ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giá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trị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tăng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thêm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một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hai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ba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đơn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latin typeface="times" pitchFamily="18" charset="0"/>
                <a:cs typeface="times" pitchFamily="18" charset="0"/>
              </a:rPr>
              <a:t>vị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  </a:t>
            </a:r>
            <a:r>
              <a:rPr lang="en-US" sz="3600" b="1" dirty="0" err="1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Ví</a:t>
            </a:r>
            <a:r>
              <a:rPr lang="en-US" sz="3600" b="1" dirty="0" smtClean="0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" pitchFamily="18" charset="0"/>
                <a:cs typeface="times" pitchFamily="18" charset="0"/>
              </a:rPr>
              <a:t>dụ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: V (5)      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 VI (6)          VII (7)         VIII (8)</a:t>
            </a:r>
          </a:p>
          <a:p>
            <a:pPr marL="0" indent="0">
              <a:buNone/>
            </a:pP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            </a:t>
            </a:r>
            <a:r>
              <a:rPr lang="en-US" sz="3600" b="1" dirty="0">
                <a:latin typeface="times" pitchFamily="18" charset="0"/>
                <a:cs typeface="times" pitchFamily="18" charset="0"/>
              </a:rPr>
              <a:t>X (10)       </a:t>
            </a: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XI (11)         XII (12)</a:t>
            </a:r>
          </a:p>
          <a:p>
            <a:pPr marL="0" indent="0">
              <a:buNone/>
            </a:pPr>
            <a:r>
              <a:rPr lang="en-US" sz="3600" b="1" dirty="0" smtClean="0">
                <a:latin typeface="times" pitchFamily="18" charset="0"/>
                <a:cs typeface="times" pitchFamily="18" charset="0"/>
              </a:rPr>
              <a:t>             </a:t>
            </a:r>
            <a:endParaRPr lang="en-US" sz="4000" b="1" dirty="0">
              <a:latin typeface="times" pitchFamily="18" charset="0"/>
              <a:cs typeface="times" pitchFamily="18" charset="0"/>
            </a:endParaRPr>
          </a:p>
          <a:p>
            <a:pPr>
              <a:buFontTx/>
              <a:buChar char="-"/>
            </a:pPr>
            <a:endParaRPr lang="en-US" sz="40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vi-VN" sz="4000" u="sng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2963918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15502" y="2963918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98069" y="4703379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23032" y="4703379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10455" y="4692869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27832" y="5360276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57600" y="5360276"/>
            <a:ext cx="5990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9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96780"/>
              </p:ext>
            </p:extLst>
          </p:nvPr>
        </p:nvGraphicFramePr>
        <p:xfrm>
          <a:off x="472968" y="1057161"/>
          <a:ext cx="11303880" cy="2174240"/>
        </p:xfrm>
        <a:graphic>
          <a:graphicData uri="http://schemas.openxmlformats.org/drawingml/2006/table">
            <a:tbl>
              <a:tblPr firstRow="1" bandRow="1"/>
              <a:tblGrid>
                <a:gridCol w="807420">
                  <a:extLst>
                    <a:ext uri="{9D8B030D-6E8A-4147-A177-3AD203B41FA5}">
                      <a16:colId xmlns:a16="http://schemas.microsoft.com/office/drawing/2014/main" xmlns="" val="334247187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3145648388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01493446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20597844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08489468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86952822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3215290563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506245097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027316089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668312694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89805866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477915302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618212231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xmlns="" val="2471255291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4892988"/>
                  </a:ext>
                </a:extLst>
              </a:tr>
              <a:tr h="108712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3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4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5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6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7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8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9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10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12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20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atin typeface="+mj-lt"/>
                          <a:cs typeface="times" panose="02020603050405020304" pitchFamily="18" charset="0"/>
                        </a:rPr>
                        <a:t>21</a:t>
                      </a:r>
                      <a:endParaRPr lang="vi-VN" sz="2800" b="1" dirty="0">
                        <a:latin typeface="+mj-lt"/>
                        <a:cs typeface="times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731765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7180" y="1251769"/>
            <a:ext cx="28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5474" y="1247783"/>
            <a:ext cx="176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 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5560" y="1249664"/>
            <a:ext cx="232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3268" y="1224472"/>
            <a:ext cx="20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9036" y="1226579"/>
            <a:ext cx="20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2714" y="1243323"/>
            <a:ext cx="320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6085" y="1236121"/>
            <a:ext cx="24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0190" y="1238719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6023" y="1249381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8043" y="1246878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7590" y="1249687"/>
            <a:ext cx="247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3685" y="1255042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8179" y="1258358"/>
            <a:ext cx="31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8746" y="1258360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53667" y="1250197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9372" y="1258362"/>
            <a:ext cx="26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1587" y="1259260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70812" y="1257289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03053" y="1235635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67828" y="1233664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41428" y="1210448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14862" y="1208477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65691" y="1208473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35179" y="1227784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99133" y="1227784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890348" y="1227728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194394" y="1227787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85111" y="1224237"/>
            <a:ext cx="28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</a:t>
            </a:r>
            <a:endParaRPr lang="vi-VN" sz="36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31" y="3620533"/>
            <a:ext cx="2573210" cy="221449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862408" y="1249352"/>
            <a:ext cx="3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vi-VN" sz="36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12783" y="1233663"/>
            <a:ext cx="29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V</a:t>
            </a:r>
            <a:endParaRPr lang="vi-VN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9737" y="1264532"/>
            <a:ext cx="20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endParaRPr lang="vi-VN" sz="36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4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5" grpId="0"/>
      <p:bldP spid="17" grpId="0"/>
      <p:bldP spid="19" grpId="0"/>
      <p:bldP spid="21" grpId="0"/>
      <p:bldP spid="22" grpId="0"/>
      <p:bldP spid="25" grpId="0"/>
      <p:bldP spid="18" grpId="0"/>
      <p:bldP spid="20" grpId="0"/>
      <p:bldP spid="23" grpId="0"/>
      <p:bldP spid="24" grpId="0"/>
      <p:bldP spid="26" grpId="0"/>
      <p:bldP spid="10" grpId="0"/>
      <p:bldP spid="29" grpId="0"/>
      <p:bldP spid="30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t="-16000" r="-12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551" y="1362165"/>
            <a:ext cx="1086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Em hãy đọc các số La Mã 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III, V, VII,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IX, XI, XXI,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II, IV, VI,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XIII, X,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5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9254" y="898635"/>
            <a:ext cx="9711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số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II, VI, V, VII, IV, IX,  XI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4923" y="1821965"/>
            <a:ext cx="6574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a, Theo </a:t>
            </a:r>
            <a:r>
              <a:rPr lang="en-US" sz="3600" b="1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thứ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tự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từ bé đến </a:t>
            </a:r>
            <a:r>
              <a:rPr lang="vi-VN" sz="36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lớn</a:t>
            </a:r>
            <a:r>
              <a:rPr lang="en-US" sz="36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  <a:p>
            <a:endParaRPr lang="en-US" sz="36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1406" y="2610185"/>
            <a:ext cx="6601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" pitchFamily="18" charset="0"/>
                <a:cs typeface="times" pitchFamily="18" charset="0"/>
              </a:rPr>
              <a:t>II, IV, V, VI, VII, IX, XI</a:t>
            </a:r>
            <a:endParaRPr lang="vi-VN" sz="3600" b="1" dirty="0">
              <a:latin typeface="times" pitchFamily="18" charset="0"/>
              <a:cs typeface="times" pitchFamily="18" charset="0"/>
            </a:endParaRPr>
          </a:p>
          <a:p>
            <a:endParaRPr lang="en-US" sz="36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3213" y="338264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b, 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Theo </a:t>
            </a:r>
            <a:r>
              <a:rPr lang="en-US" sz="3600" b="1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thứ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tự</a:t>
            </a:r>
            <a:r>
              <a:rPr lang="en-US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từ </a:t>
            </a:r>
            <a:r>
              <a:rPr lang="en-US" sz="3600" b="1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lớn</a:t>
            </a:r>
            <a:r>
              <a:rPr lang="vi-VN" sz="36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đến </a:t>
            </a:r>
            <a:r>
              <a:rPr lang="en-US" sz="3600" b="1" dirty="0" err="1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  <a:p>
            <a:endParaRPr lang="en-US" sz="36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1406" y="4098923"/>
            <a:ext cx="8448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" pitchFamily="18" charset="0"/>
                <a:cs typeface="times" pitchFamily="18" charset="0"/>
              </a:rPr>
              <a:t>XI, IX, VII, VI, V, IV, II</a:t>
            </a:r>
            <a:endParaRPr lang="vi-VN" sz="3600" b="1" dirty="0">
              <a:latin typeface="times" pitchFamily="18" charset="0"/>
              <a:cs typeface="times" pitchFamily="18" charset="0"/>
            </a:endParaRPr>
          </a:p>
          <a:p>
            <a:endParaRPr lang="en-US" sz="3600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4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1760"/>
            <a:ext cx="10515600" cy="2926079"/>
          </a:xfrm>
        </p:spPr>
        <p:txBody>
          <a:bodyPr>
            <a:noAutofit/>
          </a:bodyPr>
          <a:lstStyle/>
          <a:p>
            <a:pPr algn="ctr"/>
            <a:r>
              <a:rPr lang="vi-VN" sz="5400" i="1" dirty="0" smtClean="0">
                <a:solidFill>
                  <a:schemeClr val="bg1"/>
                </a:solidFill>
                <a:latin typeface="+mj-lt"/>
              </a:rPr>
              <a:t>Chào tạm biệt các em, luôn giữ gìn sức khỏe nhé !</a:t>
            </a:r>
            <a:endParaRPr lang="vi-VN" sz="54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63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396</Words>
  <Application>Microsoft Office PowerPoint</Application>
  <PresentationFormat>Custom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Nhận xét: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THÙY</dc:creator>
  <cp:lastModifiedBy>Minhthangpc.VN</cp:lastModifiedBy>
  <cp:revision>102</cp:revision>
  <dcterms:created xsi:type="dcterms:W3CDTF">2020-04-07T13:37:55Z</dcterms:created>
  <dcterms:modified xsi:type="dcterms:W3CDTF">2022-02-24T10:18:58Z</dcterms:modified>
</cp:coreProperties>
</file>