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306" r:id="rId4"/>
    <p:sldId id="258" r:id="rId5"/>
    <p:sldId id="257" r:id="rId6"/>
    <p:sldId id="310" r:id="rId7"/>
    <p:sldId id="270" r:id="rId8"/>
    <p:sldId id="311" r:id="rId9"/>
    <p:sldId id="312" r:id="rId10"/>
    <p:sldId id="261" r:id="rId11"/>
    <p:sldId id="272" r:id="rId12"/>
    <p:sldId id="273" r:id="rId13"/>
    <p:sldId id="274" r:id="rId14"/>
    <p:sldId id="275" r:id="rId15"/>
    <p:sldId id="264" r:id="rId16"/>
    <p:sldId id="276" r:id="rId17"/>
    <p:sldId id="285" r:id="rId18"/>
    <p:sldId id="307" r:id="rId19"/>
    <p:sldId id="286" r:id="rId20"/>
    <p:sldId id="287" r:id="rId21"/>
    <p:sldId id="288" r:id="rId22"/>
    <p:sldId id="289" r:id="rId23"/>
    <p:sldId id="290" r:id="rId24"/>
    <p:sldId id="298" r:id="rId25"/>
    <p:sldId id="313" r:id="rId26"/>
    <p:sldId id="291" r:id="rId27"/>
    <p:sldId id="292" r:id="rId28"/>
    <p:sldId id="293" r:id="rId29"/>
    <p:sldId id="299" r:id="rId30"/>
    <p:sldId id="308" r:id="rId31"/>
    <p:sldId id="294" r:id="rId32"/>
    <p:sldId id="296" r:id="rId33"/>
    <p:sldId id="309" r:id="rId34"/>
    <p:sldId id="301" r:id="rId35"/>
    <p:sldId id="297" r:id="rId36"/>
    <p:sldId id="259" r:id="rId37"/>
    <p:sldId id="302" r:id="rId38"/>
    <p:sldId id="303" r:id="rId39"/>
    <p:sldId id="304" r:id="rId40"/>
    <p:sldId id="265" r:id="rId41"/>
    <p:sldId id="266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1">
          <p15:clr>
            <a:srgbClr val="A4A3A4"/>
          </p15:clr>
        </p15:guide>
        <p15:guide id="2" pos="2739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7DB"/>
    <a:srgbClr val="FD7E7D"/>
    <a:srgbClr val="61B716"/>
    <a:srgbClr val="ED540E"/>
    <a:srgbClr val="FEB707"/>
    <a:srgbClr val="E3F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/>
    <p:restoredTop sz="94660"/>
  </p:normalViewPr>
  <p:slideViewPr>
    <p:cSldViewPr snapToGrid="0" showGuides="1">
      <p:cViewPr varScale="1">
        <p:scale>
          <a:sx n="69" d="100"/>
          <a:sy n="69" d="100"/>
        </p:scale>
        <p:origin x="762" y="66"/>
      </p:cViewPr>
      <p:guideLst>
        <p:guide orient="horz" pos="2091"/>
        <p:guide pos="27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1E1C4374-0ABB-4D0B-9DAB-BD6A5D09A01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06E2DF83-26CF-4AE7-9E02-055F614A5C9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81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2B51AC-F925-4A47-A54E-A9B42A16E6B2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89EBDC-A690-4204-BB52-DC563561C5E6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3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0BBF4C-CB99-40D8-81DA-D8FBD05A70C7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6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2528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12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4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68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40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8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71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4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53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97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61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2022/3/14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B9F2A-9248-4953-A6CD-F98DFC3C0DF5}" type="datetimeFigureOut">
              <a:rPr lang="en-US" smtClean="0"/>
              <a:t>14/3/2022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0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jpeg"/><Relationship Id="rId7" Type="http://schemas.openxmlformats.org/officeDocument/2006/relationships/slide" Target="slide1.xml"/><Relationship Id="rId12" Type="http://schemas.openxmlformats.org/officeDocument/2006/relationships/image" Target="../media/image1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16.jpeg"/><Relationship Id="rId5" Type="http://schemas.openxmlformats.org/officeDocument/2006/relationships/image" Target="../media/image14.jpeg"/><Relationship Id="rId10" Type="http://schemas.openxmlformats.org/officeDocument/2006/relationships/image" Target="../media/image13.jpeg"/><Relationship Id="rId4" Type="http://schemas.openxmlformats.org/officeDocument/2006/relationships/slide" Target="slide14.xml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0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3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5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7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9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1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3.jpe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5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7.jpe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gi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6.jpe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8.jpe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12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19.jpe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0"/>
            <a:ext cx="8496944" cy="666936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b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</a:t>
            </a: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3K</a:t>
            </a:r>
            <a:b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Trường:</a:t>
            </a:r>
            <a: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b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</a:t>
            </a:r>
            <a:r>
              <a:rPr lang="en-US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12840" y="1353542"/>
            <a:ext cx="13605584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48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48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vi-VN" sz="48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48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3K</a:t>
            </a:r>
            <a:endParaRPr lang="vi-VN" sz="48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25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2412b_lgdc.jpg2412b_lgd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1200px-Pommerngans_&amp;_Gössel.jpg1200px-Pommerngans_&amp;_Gössel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1210"/>
            <a:ext cx="4529455" cy="52254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56530" y="3068228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61360" y="791210"/>
            <a:ext cx="1980565" cy="1021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1503045" cy="608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2214245" y="4082415"/>
            <a:ext cx="3027680" cy="1933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5480050"/>
            <a:ext cx="4694555" cy="535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67735" y="2089150"/>
            <a:ext cx="1774190" cy="1294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487170" cy="835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82620" y="3416935"/>
            <a:ext cx="2059305" cy="586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64045" y="3408588"/>
            <a:ext cx="756920" cy="48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61745" y="4688205"/>
            <a:ext cx="3980180" cy="252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947420" cy="5378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82705" y="6016486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099742" y="6033671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1200px-Struthio_camelus_-_Etosha_2014_(3).jpg1200px-Struthio_camelus_-_Etosha_2014_(3)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chim-ruoi-1.jpgchim-ruoi-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0575"/>
            <a:ext cx="4529455" cy="522605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333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71452" y="1673662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2960370" y="790693"/>
            <a:ext cx="2281555" cy="15455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0693"/>
            <a:ext cx="326580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3562985" y="4892675"/>
            <a:ext cx="1678940" cy="112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2797175"/>
            <a:ext cx="4504055" cy="32188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87370" y="2089150"/>
            <a:ext cx="2154555" cy="14852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693545" cy="898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420110" y="2876550"/>
            <a:ext cx="1821815" cy="540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1630045" cy="641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420110" y="4304665"/>
            <a:ext cx="1821815" cy="383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9440" y="4431665"/>
            <a:ext cx="1757045" cy="288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13753" y="6022023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512810" y="6033671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0" y="-1016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04973" y="254011"/>
            <a:ext cx="5150485" cy="55399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như thế nào?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234430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2928" y="218192"/>
            <a:ext cx="664464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chim cứng, nhọn, dùng để mổ thức ăn.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355" y="190242"/>
            <a:ext cx="6071870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được bao phủ bởi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6144564" y="395635"/>
            <a:ext cx="584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 chim được bao phủ bởi lớp lông vũ.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2092" y="398453"/>
            <a:ext cx="6078737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thể chim có xương sống không?</a:t>
            </a:r>
          </a:p>
        </p:txBody>
      </p:sp>
      <p:pic>
        <p:nvPicPr>
          <p:cNvPr id="38916" name="Picture 4" descr="Picture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7057" y="1488123"/>
            <a:ext cx="4183380" cy="46278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grpSp>
        <p:nvGrpSpPr>
          <p:cNvPr id="9" name="Group 5"/>
          <p:cNvGrpSpPr/>
          <p:nvPr/>
        </p:nvGrpSpPr>
        <p:grpSpPr>
          <a:xfrm>
            <a:off x="7073900" y="2806065"/>
            <a:ext cx="3290888" cy="1411288"/>
            <a:chOff x="2968" y="1872"/>
            <a:chExt cx="2073" cy="889"/>
          </a:xfrm>
        </p:grpSpPr>
        <p:sp>
          <p:nvSpPr>
            <p:cNvPr id="24585" name="Text Box 6"/>
            <p:cNvSpPr txBox="1"/>
            <p:nvPr/>
          </p:nvSpPr>
          <p:spPr>
            <a:xfrm>
              <a:off x="3740" y="1872"/>
              <a:ext cx="1301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 sống</a:t>
              </a:r>
            </a:p>
          </p:txBody>
        </p:sp>
        <p:sp>
          <p:nvSpPr>
            <p:cNvPr id="24586" name="Line 7"/>
            <p:cNvSpPr/>
            <p:nvPr/>
          </p:nvSpPr>
          <p:spPr>
            <a:xfrm flipH="1">
              <a:off x="2968" y="2260"/>
              <a:ext cx="961" cy="50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981325" y="5997575"/>
            <a:ext cx="6228715" cy="6140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3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xương của chim hút mật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1" animBg="1"/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  <p:bldP spid="3" grpId="0" bldLvl="0" animBg="1"/>
      <p:bldP spid="3" grpId="1" animBg="1"/>
      <p:bldP spid="4" grpId="0" bldLvl="0" animBg="1"/>
      <p:bldP spid="4" grpId="1" bldLvl="0" animBg="1"/>
      <p:bldP spid="5" grpId="0" bldLvl="0" animBg="1"/>
      <p:bldP spid="5" grpId="1" bldLvl="0" animBg="1"/>
      <p:bldP spid="7" grpId="0" bldLvl="0" animBg="1"/>
      <p:bldP spid="389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543339" y="2186609"/>
            <a:ext cx="11502886" cy="27582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17475" y="264795"/>
            <a:ext cx="9755395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Loài nào biết bay, loài nào biết bơi, loài nào chạy nhanh?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18618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93636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18618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93827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92366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93827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18618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18618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323590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322955"/>
            <a:ext cx="280733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322955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322955"/>
            <a:ext cx="322008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051550"/>
            <a:ext cx="28759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051550"/>
            <a:ext cx="32696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051550"/>
            <a:ext cx="312864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051550"/>
            <a:ext cx="294068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30457215"/>
              </p:ext>
            </p:extLst>
          </p:nvPr>
        </p:nvGraphicFramePr>
        <p:xfrm>
          <a:off x="393065" y="283210"/>
          <a:ext cx="11479530" cy="637032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562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 bơi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nhanh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11" name="Picture 19" descr="C:\Users\USER\Downloads\Eagle-Dai-Bang-2.jpgEagle-Dai-Bang-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655" y="1066165"/>
            <a:ext cx="262953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60" y="1066165"/>
            <a:ext cx="2579371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75660" y="2939415"/>
            <a:ext cx="249110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l="13906"/>
          <a:stretch>
            <a:fillRect/>
          </a:stretch>
        </p:blipFill>
        <p:spPr>
          <a:xfrm>
            <a:off x="541655" y="2939415"/>
            <a:ext cx="2629535" cy="181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4" name="Picture 22" descr="C:\Users\USER\Downloads\chim-ruoi-1.jpgchim-ruoi-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5660" y="4749165"/>
            <a:ext cx="2491105" cy="181038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9066530" y="1066164"/>
            <a:ext cx="2734945" cy="24721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59806" y="1066165"/>
            <a:ext cx="2827019" cy="18735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6070600" y="3843129"/>
            <a:ext cx="2815590" cy="21328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>
            <a:off x="6030595" y="283210"/>
            <a:ext cx="0" cy="635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90965" y="293370"/>
            <a:ext cx="0" cy="6309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/>
          <p:cNvSpPr txBox="1"/>
          <p:nvPr/>
        </p:nvSpPr>
        <p:spPr>
          <a:xfrm>
            <a:off x="867590" y="2412900"/>
            <a:ext cx="205577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nhanh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375660" y="2355850"/>
            <a:ext cx="150114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hay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507277" y="4769094"/>
            <a:ext cx="205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chước tiếng người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134678" y="4167505"/>
            <a:ext cx="17314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đẹp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780098" y="6054354"/>
            <a:ext cx="40373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bằng 2 cánh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050695" y="2939415"/>
            <a:ext cx="151138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bơi, lặn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048818" y="5975984"/>
            <a:ext cx="151235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bơi, lặn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9095106" y="3538329"/>
            <a:ext cx="216627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596" name="Group 12"/>
          <p:cNvGrpSpPr>
            <a:grpSpLocks/>
          </p:cNvGrpSpPr>
          <p:nvPr/>
        </p:nvGrpSpPr>
        <p:grpSpPr bwMode="auto">
          <a:xfrm>
            <a:off x="1470991" y="2319130"/>
            <a:ext cx="8839200" cy="4538870"/>
            <a:chOff x="0" y="1008"/>
            <a:chExt cx="5568" cy="3312"/>
          </a:xfrm>
        </p:grpSpPr>
        <p:pic>
          <p:nvPicPr>
            <p:cNvPr id="25606" name="Picture 2" descr="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296" cy="192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25607" name="Picture 3" descr="Eag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4" descr="peacock-display-011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0"/>
              <a:ext cx="147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5" descr="Blackheaded%20Oriole%2026807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6" descr="parrot-hotlink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56"/>
              <a:ext cx="12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7" descr="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699"/>
              <a:ext cx="1193" cy="16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2" name="Picture 8" descr="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008"/>
              <a:ext cx="1296" cy="1584"/>
            </a:xfrm>
            <a:prstGeom prst="rect">
              <a:avLst/>
            </a:prstGeom>
            <a:noFill/>
            <a:ln w="9525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3" name="Picture 9" descr="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640"/>
              <a:ext cx="1296" cy="168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446055" y="1690504"/>
            <a:ext cx="843187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587977" y="2569476"/>
            <a:ext cx="11016045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2"/>
          <p:cNvSpPr txBox="1"/>
          <p:nvPr/>
        </p:nvSpPr>
        <p:spPr>
          <a:xfrm flipH="1">
            <a:off x="1722782" y="68543"/>
            <a:ext cx="9077739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01545" y="2148288"/>
            <a:ext cx="8625840" cy="865505"/>
          </a:xfrm>
          <a:prstGeom prst="ellipse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679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just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"/>
          <p:cNvSpPr txBox="1"/>
          <p:nvPr/>
        </p:nvSpPr>
        <p:spPr>
          <a:xfrm flipH="1">
            <a:off x="344557" y="2362219"/>
            <a:ext cx="11502886" cy="30444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af2cf59410d4f98aa0c5.jpgaf2cf59410d4f98aa0c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699"/>
          <a:stretch>
            <a:fillRect/>
          </a:stretch>
        </p:blipFill>
        <p:spPr>
          <a:xfrm>
            <a:off x="7620" y="351155"/>
            <a:ext cx="429831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f11e939fd1f88ebd44cfa5485dc64e71.jpgf11e939fd1f88ebd44cfa5485dc64e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b="7588"/>
          <a:stretch>
            <a:fillRect/>
          </a:stretch>
        </p:blipFill>
        <p:spPr>
          <a:xfrm>
            <a:off x="7685405" y="351155"/>
            <a:ext cx="450659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3_rtjq.jpg13_rtjq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5935" y="351155"/>
            <a:ext cx="3379470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70655" y="6250622"/>
            <a:ext cx="4050030" cy="61404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4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thiên đường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-hồng-hạc-sống-chung-thủy.jpgChim-hồng-hạc-sống-chung-thủy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461010"/>
            <a:ext cx="5817235" cy="488061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James_Flamingos_cropped_MC.jpgJames_Flamingos_cropped_MC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461010"/>
            <a:ext cx="6099810" cy="487870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659755"/>
            <a:ext cx="4050030" cy="614045"/>
          </a:xfrm>
          <a:prstGeom prst="rect">
            <a:avLst/>
          </a:prstGeom>
          <a:solidFill>
            <a:srgbClr val="FD7E7D"/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7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546191" y="146874"/>
            <a:ext cx="6857999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KIỂM TRA BÀI CŨ</a:t>
            </a:r>
          </a:p>
          <a:p>
            <a:pPr algn="ctr"/>
            <a:r>
              <a:rPr lang="en-US" sz="3000" b="1" dirty="0" err="1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Cá</a:t>
            </a:r>
            <a:endParaRPr lang="en-US" sz="3000" b="1" dirty="0">
              <a:latin typeface="Times New Roman" panose="02020603050405020304" pitchFamily="18" charset="0"/>
              <a:ea typeface="方正稚艺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8433" name="Picture 6" descr="ca chep"/>
          <p:cNvPicPr>
            <a:picLocks noChangeAspect="1"/>
          </p:cNvPicPr>
          <p:nvPr/>
        </p:nvPicPr>
        <p:blipFill>
          <a:blip r:embed="rId4"/>
          <a:srcRect b="3555"/>
          <a:stretch>
            <a:fillRect/>
          </a:stretch>
        </p:blipFill>
        <p:spPr>
          <a:xfrm>
            <a:off x="2658109" y="1727518"/>
            <a:ext cx="6781800" cy="39624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5063" name="Line 7"/>
          <p:cNvSpPr/>
          <p:nvPr/>
        </p:nvSpPr>
        <p:spPr>
          <a:xfrm flipH="1">
            <a:off x="3686810" y="3289618"/>
            <a:ext cx="1524000" cy="1676400"/>
          </a:xfrm>
          <a:prstGeom prst="line">
            <a:avLst/>
          </a:prstGeom>
          <a:ln w="38100" cap="flat" cmpd="sng">
            <a:solidFill>
              <a:srgbClr val="46F12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64" name="Freeform 8"/>
          <p:cNvSpPr/>
          <p:nvPr/>
        </p:nvSpPr>
        <p:spPr>
          <a:xfrm>
            <a:off x="2772410" y="2984818"/>
            <a:ext cx="1370013" cy="1447800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976" h="1104">
                <a:moveTo>
                  <a:pt x="928" y="616"/>
                </a:moveTo>
                <a:cubicBezTo>
                  <a:pt x="924" y="496"/>
                  <a:pt x="920" y="376"/>
                  <a:pt x="880" y="280"/>
                </a:cubicBezTo>
                <a:cubicBezTo>
                  <a:pt x="840" y="184"/>
                  <a:pt x="808" y="0"/>
                  <a:pt x="688" y="40"/>
                </a:cubicBezTo>
                <a:cubicBezTo>
                  <a:pt x="568" y="80"/>
                  <a:pt x="264" y="416"/>
                  <a:pt x="160" y="520"/>
                </a:cubicBezTo>
                <a:cubicBezTo>
                  <a:pt x="56" y="624"/>
                  <a:pt x="88" y="632"/>
                  <a:pt x="64" y="664"/>
                </a:cubicBezTo>
                <a:cubicBezTo>
                  <a:pt x="40" y="696"/>
                  <a:pt x="0" y="672"/>
                  <a:pt x="16" y="712"/>
                </a:cubicBezTo>
                <a:cubicBezTo>
                  <a:pt x="32" y="752"/>
                  <a:pt x="104" y="864"/>
                  <a:pt x="160" y="904"/>
                </a:cubicBezTo>
                <a:cubicBezTo>
                  <a:pt x="216" y="944"/>
                  <a:pt x="280" y="920"/>
                  <a:pt x="352" y="952"/>
                </a:cubicBezTo>
                <a:cubicBezTo>
                  <a:pt x="424" y="984"/>
                  <a:pt x="512" y="1088"/>
                  <a:pt x="592" y="1096"/>
                </a:cubicBezTo>
                <a:cubicBezTo>
                  <a:pt x="672" y="1104"/>
                  <a:pt x="776" y="1088"/>
                  <a:pt x="832" y="1000"/>
                </a:cubicBezTo>
                <a:cubicBezTo>
                  <a:pt x="888" y="912"/>
                  <a:pt x="904" y="648"/>
                  <a:pt x="928" y="568"/>
                </a:cubicBezTo>
                <a:cubicBezTo>
                  <a:pt x="952" y="488"/>
                  <a:pt x="976" y="528"/>
                  <a:pt x="976" y="520"/>
                </a:cubicBezTo>
                <a:cubicBezTo>
                  <a:pt x="976" y="512"/>
                  <a:pt x="952" y="516"/>
                  <a:pt x="928" y="520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5" name="Freeform 9"/>
          <p:cNvSpPr/>
          <p:nvPr/>
        </p:nvSpPr>
        <p:spPr>
          <a:xfrm>
            <a:off x="3767773" y="2360613"/>
            <a:ext cx="4414837" cy="2524125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3240" h="1840">
                <a:moveTo>
                  <a:pt x="0" y="432"/>
                </a:moveTo>
                <a:cubicBezTo>
                  <a:pt x="72" y="376"/>
                  <a:pt x="144" y="320"/>
                  <a:pt x="192" y="288"/>
                </a:cubicBezTo>
                <a:cubicBezTo>
                  <a:pt x="240" y="256"/>
                  <a:pt x="240" y="264"/>
                  <a:pt x="288" y="240"/>
                </a:cubicBezTo>
                <a:cubicBezTo>
                  <a:pt x="336" y="216"/>
                  <a:pt x="408" y="176"/>
                  <a:pt x="480" y="144"/>
                </a:cubicBezTo>
                <a:cubicBezTo>
                  <a:pt x="552" y="112"/>
                  <a:pt x="640" y="72"/>
                  <a:pt x="720" y="48"/>
                </a:cubicBezTo>
                <a:cubicBezTo>
                  <a:pt x="800" y="24"/>
                  <a:pt x="888" y="0"/>
                  <a:pt x="960" y="0"/>
                </a:cubicBezTo>
                <a:cubicBezTo>
                  <a:pt x="1032" y="0"/>
                  <a:pt x="1080" y="24"/>
                  <a:pt x="1152" y="48"/>
                </a:cubicBezTo>
                <a:cubicBezTo>
                  <a:pt x="1224" y="72"/>
                  <a:pt x="1320" y="112"/>
                  <a:pt x="1392" y="144"/>
                </a:cubicBezTo>
                <a:cubicBezTo>
                  <a:pt x="1464" y="176"/>
                  <a:pt x="1504" y="208"/>
                  <a:pt x="1584" y="240"/>
                </a:cubicBezTo>
                <a:cubicBezTo>
                  <a:pt x="1664" y="272"/>
                  <a:pt x="1776" y="296"/>
                  <a:pt x="1872" y="336"/>
                </a:cubicBezTo>
                <a:cubicBezTo>
                  <a:pt x="1968" y="376"/>
                  <a:pt x="2080" y="440"/>
                  <a:pt x="2160" y="480"/>
                </a:cubicBezTo>
                <a:cubicBezTo>
                  <a:pt x="2240" y="520"/>
                  <a:pt x="2304" y="552"/>
                  <a:pt x="2352" y="576"/>
                </a:cubicBezTo>
                <a:cubicBezTo>
                  <a:pt x="2400" y="600"/>
                  <a:pt x="2400" y="592"/>
                  <a:pt x="2448" y="624"/>
                </a:cubicBezTo>
                <a:cubicBezTo>
                  <a:pt x="2496" y="656"/>
                  <a:pt x="2600" y="728"/>
                  <a:pt x="2640" y="768"/>
                </a:cubicBezTo>
                <a:cubicBezTo>
                  <a:pt x="2680" y="808"/>
                  <a:pt x="2632" y="848"/>
                  <a:pt x="2688" y="864"/>
                </a:cubicBezTo>
                <a:cubicBezTo>
                  <a:pt x="2744" y="880"/>
                  <a:pt x="2904" y="864"/>
                  <a:pt x="2976" y="864"/>
                </a:cubicBezTo>
                <a:cubicBezTo>
                  <a:pt x="3048" y="864"/>
                  <a:pt x="3080" y="824"/>
                  <a:pt x="3120" y="864"/>
                </a:cubicBezTo>
                <a:cubicBezTo>
                  <a:pt x="3160" y="904"/>
                  <a:pt x="3200" y="1024"/>
                  <a:pt x="3216" y="1104"/>
                </a:cubicBezTo>
                <a:cubicBezTo>
                  <a:pt x="3232" y="1184"/>
                  <a:pt x="3240" y="1264"/>
                  <a:pt x="3216" y="1344"/>
                </a:cubicBezTo>
                <a:cubicBezTo>
                  <a:pt x="3192" y="1424"/>
                  <a:pt x="3112" y="1544"/>
                  <a:pt x="3072" y="1584"/>
                </a:cubicBezTo>
                <a:cubicBezTo>
                  <a:pt x="3032" y="1624"/>
                  <a:pt x="3040" y="1592"/>
                  <a:pt x="2976" y="1584"/>
                </a:cubicBezTo>
                <a:cubicBezTo>
                  <a:pt x="2912" y="1576"/>
                  <a:pt x="2760" y="1528"/>
                  <a:pt x="2688" y="1536"/>
                </a:cubicBezTo>
                <a:cubicBezTo>
                  <a:pt x="2616" y="1544"/>
                  <a:pt x="2600" y="1600"/>
                  <a:pt x="2544" y="1632"/>
                </a:cubicBezTo>
                <a:cubicBezTo>
                  <a:pt x="2488" y="1664"/>
                  <a:pt x="2416" y="1696"/>
                  <a:pt x="2352" y="1728"/>
                </a:cubicBezTo>
                <a:cubicBezTo>
                  <a:pt x="2288" y="1760"/>
                  <a:pt x="2216" y="1808"/>
                  <a:pt x="2160" y="1824"/>
                </a:cubicBezTo>
                <a:cubicBezTo>
                  <a:pt x="2104" y="1840"/>
                  <a:pt x="2080" y="1824"/>
                  <a:pt x="2016" y="1824"/>
                </a:cubicBezTo>
                <a:cubicBezTo>
                  <a:pt x="1952" y="1824"/>
                  <a:pt x="1840" y="1824"/>
                  <a:pt x="1776" y="1824"/>
                </a:cubicBezTo>
                <a:cubicBezTo>
                  <a:pt x="1712" y="1824"/>
                  <a:pt x="1704" y="1832"/>
                  <a:pt x="1632" y="1824"/>
                </a:cubicBezTo>
                <a:cubicBezTo>
                  <a:pt x="1560" y="1816"/>
                  <a:pt x="1432" y="1792"/>
                  <a:pt x="1344" y="1776"/>
                </a:cubicBezTo>
                <a:cubicBezTo>
                  <a:pt x="1256" y="1760"/>
                  <a:pt x="1176" y="1728"/>
                  <a:pt x="1104" y="1728"/>
                </a:cubicBezTo>
                <a:cubicBezTo>
                  <a:pt x="1032" y="1728"/>
                  <a:pt x="976" y="1776"/>
                  <a:pt x="912" y="1776"/>
                </a:cubicBezTo>
                <a:cubicBezTo>
                  <a:pt x="848" y="1776"/>
                  <a:pt x="784" y="1736"/>
                  <a:pt x="720" y="1728"/>
                </a:cubicBezTo>
                <a:cubicBezTo>
                  <a:pt x="656" y="1720"/>
                  <a:pt x="584" y="1736"/>
                  <a:pt x="528" y="1728"/>
                </a:cubicBezTo>
                <a:cubicBezTo>
                  <a:pt x="472" y="1720"/>
                  <a:pt x="448" y="1696"/>
                  <a:pt x="384" y="1680"/>
                </a:cubicBezTo>
                <a:cubicBezTo>
                  <a:pt x="320" y="1664"/>
                  <a:pt x="208" y="1656"/>
                  <a:pt x="144" y="1632"/>
                </a:cubicBezTo>
                <a:cubicBezTo>
                  <a:pt x="80" y="1608"/>
                  <a:pt x="40" y="1572"/>
                  <a:pt x="0" y="1536"/>
                </a:cubicBezTo>
              </a:path>
            </a:pathLst>
          </a:custGeom>
          <a:noFill/>
          <a:ln w="57150" cap="flat" cmpd="sng">
            <a:solidFill>
              <a:srgbClr val="46F12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Freeform 10"/>
          <p:cNvSpPr/>
          <p:nvPr/>
        </p:nvSpPr>
        <p:spPr>
          <a:xfrm>
            <a:off x="5210810" y="1841818"/>
            <a:ext cx="2520950" cy="1601787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1872" h="1112">
                <a:moveTo>
                  <a:pt x="0" y="336"/>
                </a:moveTo>
                <a:cubicBezTo>
                  <a:pt x="124" y="244"/>
                  <a:pt x="248" y="152"/>
                  <a:pt x="336" y="96"/>
                </a:cubicBezTo>
                <a:cubicBezTo>
                  <a:pt x="424" y="40"/>
                  <a:pt x="480" y="0"/>
                  <a:pt x="528" y="0"/>
                </a:cubicBezTo>
                <a:cubicBezTo>
                  <a:pt x="576" y="0"/>
                  <a:pt x="592" y="56"/>
                  <a:pt x="624" y="96"/>
                </a:cubicBezTo>
                <a:cubicBezTo>
                  <a:pt x="656" y="136"/>
                  <a:pt x="672" y="184"/>
                  <a:pt x="720" y="240"/>
                </a:cubicBezTo>
                <a:cubicBezTo>
                  <a:pt x="768" y="296"/>
                  <a:pt x="840" y="384"/>
                  <a:pt x="912" y="432"/>
                </a:cubicBezTo>
                <a:cubicBezTo>
                  <a:pt x="984" y="480"/>
                  <a:pt x="1080" y="488"/>
                  <a:pt x="1152" y="528"/>
                </a:cubicBezTo>
                <a:cubicBezTo>
                  <a:pt x="1224" y="568"/>
                  <a:pt x="1272" y="624"/>
                  <a:pt x="1344" y="672"/>
                </a:cubicBezTo>
                <a:cubicBezTo>
                  <a:pt x="1416" y="720"/>
                  <a:pt x="1504" y="768"/>
                  <a:pt x="1584" y="816"/>
                </a:cubicBezTo>
                <a:cubicBezTo>
                  <a:pt x="1664" y="864"/>
                  <a:pt x="1776" y="920"/>
                  <a:pt x="1824" y="960"/>
                </a:cubicBezTo>
                <a:cubicBezTo>
                  <a:pt x="1872" y="1000"/>
                  <a:pt x="1872" y="1032"/>
                  <a:pt x="1872" y="1056"/>
                </a:cubicBezTo>
                <a:cubicBezTo>
                  <a:pt x="1872" y="1080"/>
                  <a:pt x="1872" y="1096"/>
                  <a:pt x="1824" y="1104"/>
                </a:cubicBezTo>
                <a:cubicBezTo>
                  <a:pt x="1776" y="1112"/>
                  <a:pt x="1624" y="1104"/>
                  <a:pt x="1584" y="1104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Freeform 11"/>
          <p:cNvSpPr/>
          <p:nvPr/>
        </p:nvSpPr>
        <p:spPr>
          <a:xfrm>
            <a:off x="5134610" y="4737418"/>
            <a:ext cx="869950" cy="909637"/>
          </a:xfrm>
          <a:custGeom>
            <a:avLst/>
            <a:gdLst>
              <a:gd name="G0" fmla="val 0"/>
            </a:gdLst>
            <a:ahLst/>
            <a:cxnLst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640" h="640">
                <a:moveTo>
                  <a:pt x="8" y="0"/>
                </a:moveTo>
                <a:cubicBezTo>
                  <a:pt x="4" y="32"/>
                  <a:pt x="0" y="64"/>
                  <a:pt x="8" y="96"/>
                </a:cubicBezTo>
                <a:cubicBezTo>
                  <a:pt x="16" y="128"/>
                  <a:pt x="32" y="152"/>
                  <a:pt x="56" y="192"/>
                </a:cubicBezTo>
                <a:cubicBezTo>
                  <a:pt x="80" y="232"/>
                  <a:pt x="120" y="280"/>
                  <a:pt x="152" y="336"/>
                </a:cubicBezTo>
                <a:cubicBezTo>
                  <a:pt x="184" y="392"/>
                  <a:pt x="200" y="480"/>
                  <a:pt x="248" y="528"/>
                </a:cubicBezTo>
                <a:cubicBezTo>
                  <a:pt x="296" y="576"/>
                  <a:pt x="400" y="640"/>
                  <a:pt x="440" y="624"/>
                </a:cubicBezTo>
                <a:cubicBezTo>
                  <a:pt x="480" y="608"/>
                  <a:pt x="480" y="488"/>
                  <a:pt x="488" y="432"/>
                </a:cubicBezTo>
                <a:cubicBezTo>
                  <a:pt x="496" y="376"/>
                  <a:pt x="472" y="304"/>
                  <a:pt x="488" y="288"/>
                </a:cubicBezTo>
                <a:cubicBezTo>
                  <a:pt x="504" y="272"/>
                  <a:pt x="560" y="328"/>
                  <a:pt x="584" y="336"/>
                </a:cubicBezTo>
                <a:cubicBezTo>
                  <a:pt x="608" y="344"/>
                  <a:pt x="624" y="360"/>
                  <a:pt x="632" y="336"/>
                </a:cubicBezTo>
                <a:cubicBezTo>
                  <a:pt x="640" y="312"/>
                  <a:pt x="632" y="240"/>
                  <a:pt x="632" y="192"/>
                </a:cubicBezTo>
                <a:cubicBezTo>
                  <a:pt x="632" y="144"/>
                  <a:pt x="632" y="72"/>
                  <a:pt x="632" y="48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/>
          <p:nvPr/>
        </p:nvSpPr>
        <p:spPr>
          <a:xfrm>
            <a:off x="6582410" y="4585018"/>
            <a:ext cx="1066800" cy="620712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672" h="504">
                <a:moveTo>
                  <a:pt x="0" y="200"/>
                </a:moveTo>
                <a:cubicBezTo>
                  <a:pt x="36" y="216"/>
                  <a:pt x="72" y="232"/>
                  <a:pt x="96" y="248"/>
                </a:cubicBezTo>
                <a:cubicBezTo>
                  <a:pt x="120" y="264"/>
                  <a:pt x="128" y="280"/>
                  <a:pt x="144" y="296"/>
                </a:cubicBezTo>
                <a:cubicBezTo>
                  <a:pt x="160" y="312"/>
                  <a:pt x="168" y="320"/>
                  <a:pt x="192" y="344"/>
                </a:cubicBezTo>
                <a:cubicBezTo>
                  <a:pt x="216" y="368"/>
                  <a:pt x="248" y="416"/>
                  <a:pt x="288" y="440"/>
                </a:cubicBezTo>
                <a:cubicBezTo>
                  <a:pt x="328" y="464"/>
                  <a:pt x="376" y="480"/>
                  <a:pt x="432" y="488"/>
                </a:cubicBezTo>
                <a:cubicBezTo>
                  <a:pt x="488" y="496"/>
                  <a:pt x="584" y="488"/>
                  <a:pt x="624" y="488"/>
                </a:cubicBezTo>
                <a:cubicBezTo>
                  <a:pt x="664" y="488"/>
                  <a:pt x="672" y="504"/>
                  <a:pt x="672" y="488"/>
                </a:cubicBezTo>
                <a:cubicBezTo>
                  <a:pt x="672" y="472"/>
                  <a:pt x="632" y="432"/>
                  <a:pt x="624" y="392"/>
                </a:cubicBezTo>
                <a:cubicBezTo>
                  <a:pt x="616" y="352"/>
                  <a:pt x="624" y="280"/>
                  <a:pt x="624" y="248"/>
                </a:cubicBezTo>
                <a:cubicBezTo>
                  <a:pt x="624" y="216"/>
                  <a:pt x="632" y="232"/>
                  <a:pt x="624" y="200"/>
                </a:cubicBezTo>
                <a:cubicBezTo>
                  <a:pt x="616" y="168"/>
                  <a:pt x="592" y="88"/>
                  <a:pt x="576" y="56"/>
                </a:cubicBezTo>
                <a:cubicBezTo>
                  <a:pt x="560" y="24"/>
                  <a:pt x="544" y="16"/>
                  <a:pt x="528" y="8"/>
                </a:cubicBezTo>
                <a:cubicBezTo>
                  <a:pt x="512" y="0"/>
                  <a:pt x="496" y="4"/>
                  <a:pt x="480" y="8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/>
          <p:nvPr/>
        </p:nvSpPr>
        <p:spPr>
          <a:xfrm>
            <a:off x="7954010" y="2832418"/>
            <a:ext cx="1295400" cy="2362200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944" h="1736">
                <a:moveTo>
                  <a:pt x="48" y="440"/>
                </a:moveTo>
                <a:cubicBezTo>
                  <a:pt x="84" y="400"/>
                  <a:pt x="120" y="360"/>
                  <a:pt x="144" y="344"/>
                </a:cubicBezTo>
                <a:cubicBezTo>
                  <a:pt x="168" y="328"/>
                  <a:pt x="176" y="352"/>
                  <a:pt x="192" y="344"/>
                </a:cubicBezTo>
                <a:cubicBezTo>
                  <a:pt x="208" y="336"/>
                  <a:pt x="208" y="320"/>
                  <a:pt x="240" y="296"/>
                </a:cubicBezTo>
                <a:cubicBezTo>
                  <a:pt x="272" y="272"/>
                  <a:pt x="352" y="224"/>
                  <a:pt x="384" y="200"/>
                </a:cubicBezTo>
                <a:cubicBezTo>
                  <a:pt x="416" y="176"/>
                  <a:pt x="400" y="176"/>
                  <a:pt x="432" y="152"/>
                </a:cubicBezTo>
                <a:cubicBezTo>
                  <a:pt x="464" y="128"/>
                  <a:pt x="528" y="80"/>
                  <a:pt x="576" y="56"/>
                </a:cubicBezTo>
                <a:cubicBezTo>
                  <a:pt x="624" y="32"/>
                  <a:pt x="664" y="16"/>
                  <a:pt x="720" y="8"/>
                </a:cubicBezTo>
                <a:cubicBezTo>
                  <a:pt x="776" y="0"/>
                  <a:pt x="880" y="0"/>
                  <a:pt x="912" y="8"/>
                </a:cubicBezTo>
                <a:cubicBezTo>
                  <a:pt x="944" y="16"/>
                  <a:pt x="912" y="40"/>
                  <a:pt x="912" y="56"/>
                </a:cubicBezTo>
                <a:cubicBezTo>
                  <a:pt x="912" y="72"/>
                  <a:pt x="912" y="64"/>
                  <a:pt x="912" y="104"/>
                </a:cubicBezTo>
                <a:cubicBezTo>
                  <a:pt x="912" y="144"/>
                  <a:pt x="928" y="232"/>
                  <a:pt x="912" y="296"/>
                </a:cubicBezTo>
                <a:cubicBezTo>
                  <a:pt x="896" y="360"/>
                  <a:pt x="848" y="432"/>
                  <a:pt x="816" y="488"/>
                </a:cubicBezTo>
                <a:cubicBezTo>
                  <a:pt x="784" y="544"/>
                  <a:pt x="768" y="576"/>
                  <a:pt x="720" y="632"/>
                </a:cubicBezTo>
                <a:cubicBezTo>
                  <a:pt x="672" y="688"/>
                  <a:pt x="560" y="784"/>
                  <a:pt x="528" y="824"/>
                </a:cubicBezTo>
                <a:cubicBezTo>
                  <a:pt x="496" y="864"/>
                  <a:pt x="512" y="856"/>
                  <a:pt x="528" y="872"/>
                </a:cubicBezTo>
                <a:cubicBezTo>
                  <a:pt x="544" y="888"/>
                  <a:pt x="592" y="896"/>
                  <a:pt x="624" y="920"/>
                </a:cubicBezTo>
                <a:cubicBezTo>
                  <a:pt x="656" y="944"/>
                  <a:pt x="680" y="968"/>
                  <a:pt x="720" y="1016"/>
                </a:cubicBezTo>
                <a:cubicBezTo>
                  <a:pt x="760" y="1064"/>
                  <a:pt x="832" y="1144"/>
                  <a:pt x="864" y="1208"/>
                </a:cubicBezTo>
                <a:cubicBezTo>
                  <a:pt x="896" y="1272"/>
                  <a:pt x="904" y="1320"/>
                  <a:pt x="912" y="1400"/>
                </a:cubicBezTo>
                <a:cubicBezTo>
                  <a:pt x="920" y="1480"/>
                  <a:pt x="936" y="1640"/>
                  <a:pt x="912" y="1688"/>
                </a:cubicBezTo>
                <a:cubicBezTo>
                  <a:pt x="888" y="1736"/>
                  <a:pt x="816" y="1704"/>
                  <a:pt x="768" y="1688"/>
                </a:cubicBezTo>
                <a:cubicBezTo>
                  <a:pt x="720" y="1672"/>
                  <a:pt x="680" y="1624"/>
                  <a:pt x="624" y="1592"/>
                </a:cubicBezTo>
                <a:cubicBezTo>
                  <a:pt x="568" y="1560"/>
                  <a:pt x="488" y="1536"/>
                  <a:pt x="432" y="1496"/>
                </a:cubicBezTo>
                <a:cubicBezTo>
                  <a:pt x="376" y="1456"/>
                  <a:pt x="336" y="1384"/>
                  <a:pt x="288" y="1352"/>
                </a:cubicBezTo>
                <a:cubicBezTo>
                  <a:pt x="240" y="1320"/>
                  <a:pt x="192" y="1328"/>
                  <a:pt x="144" y="1304"/>
                </a:cubicBezTo>
                <a:cubicBezTo>
                  <a:pt x="96" y="1280"/>
                  <a:pt x="24" y="1224"/>
                  <a:pt x="0" y="1208"/>
                </a:cubicBezTo>
              </a:path>
            </a:pathLst>
          </a:custGeom>
          <a:noFill/>
          <a:ln w="5715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0" name="Line 14"/>
          <p:cNvSpPr/>
          <p:nvPr/>
        </p:nvSpPr>
        <p:spPr>
          <a:xfrm flipH="1" flipV="1">
            <a:off x="3305810" y="2681605"/>
            <a:ext cx="228600" cy="6858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1" name="Text Box 15"/>
          <p:cNvSpPr txBox="1"/>
          <p:nvPr/>
        </p:nvSpPr>
        <p:spPr>
          <a:xfrm>
            <a:off x="2696210" y="2148205"/>
            <a:ext cx="1066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2" name="Text Box 16"/>
          <p:cNvSpPr txBox="1"/>
          <p:nvPr/>
        </p:nvSpPr>
        <p:spPr>
          <a:xfrm>
            <a:off x="2923223" y="4966018"/>
            <a:ext cx="1371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3" name="Freeform 17"/>
          <p:cNvSpPr/>
          <p:nvPr/>
        </p:nvSpPr>
        <p:spPr>
          <a:xfrm>
            <a:off x="3944620" y="3951605"/>
            <a:ext cx="1216025" cy="674688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728" h="400">
                <a:moveTo>
                  <a:pt x="48" y="112"/>
                </a:moveTo>
                <a:cubicBezTo>
                  <a:pt x="112" y="96"/>
                  <a:pt x="176" y="80"/>
                  <a:pt x="240" y="64"/>
                </a:cubicBezTo>
                <a:cubicBezTo>
                  <a:pt x="304" y="48"/>
                  <a:pt x="368" y="24"/>
                  <a:pt x="432" y="16"/>
                </a:cubicBezTo>
                <a:cubicBezTo>
                  <a:pt x="496" y="8"/>
                  <a:pt x="576" y="0"/>
                  <a:pt x="624" y="16"/>
                </a:cubicBezTo>
                <a:cubicBezTo>
                  <a:pt x="672" y="32"/>
                  <a:pt x="728" y="80"/>
                  <a:pt x="720" y="112"/>
                </a:cubicBezTo>
                <a:cubicBezTo>
                  <a:pt x="712" y="144"/>
                  <a:pt x="608" y="176"/>
                  <a:pt x="576" y="208"/>
                </a:cubicBezTo>
                <a:cubicBezTo>
                  <a:pt x="544" y="240"/>
                  <a:pt x="552" y="280"/>
                  <a:pt x="528" y="304"/>
                </a:cubicBezTo>
                <a:cubicBezTo>
                  <a:pt x="504" y="328"/>
                  <a:pt x="464" y="336"/>
                  <a:pt x="432" y="352"/>
                </a:cubicBezTo>
                <a:cubicBezTo>
                  <a:pt x="400" y="368"/>
                  <a:pt x="384" y="400"/>
                  <a:pt x="336" y="400"/>
                </a:cubicBezTo>
                <a:cubicBezTo>
                  <a:pt x="288" y="400"/>
                  <a:pt x="200" y="376"/>
                  <a:pt x="144" y="352"/>
                </a:cubicBezTo>
                <a:cubicBezTo>
                  <a:pt x="88" y="328"/>
                  <a:pt x="44" y="292"/>
                  <a:pt x="0" y="256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4" name="Line 18"/>
          <p:cNvSpPr/>
          <p:nvPr/>
        </p:nvSpPr>
        <p:spPr>
          <a:xfrm>
            <a:off x="8411210" y="3672205"/>
            <a:ext cx="1066800" cy="304800"/>
          </a:xfrm>
          <a:prstGeom prst="line">
            <a:avLst/>
          </a:prstGeom>
          <a:ln w="38100" cap="flat" cmpd="sng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5" name="Text Box 19"/>
          <p:cNvSpPr txBox="1"/>
          <p:nvPr/>
        </p:nvSpPr>
        <p:spPr>
          <a:xfrm>
            <a:off x="9401810" y="3748405"/>
            <a:ext cx="1066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altLang="zh-C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6" name="Line 20"/>
          <p:cNvSpPr/>
          <p:nvPr/>
        </p:nvSpPr>
        <p:spPr>
          <a:xfrm flipV="1">
            <a:off x="4525010" y="2148205"/>
            <a:ext cx="2971800" cy="2209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7" name="Line 21"/>
          <p:cNvSpPr/>
          <p:nvPr/>
        </p:nvSpPr>
        <p:spPr>
          <a:xfrm flipV="1">
            <a:off x="5668010" y="2148205"/>
            <a:ext cx="1752600" cy="2743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8" name="Line 22"/>
          <p:cNvSpPr/>
          <p:nvPr/>
        </p:nvSpPr>
        <p:spPr>
          <a:xfrm flipV="1">
            <a:off x="6353810" y="2148205"/>
            <a:ext cx="1143000" cy="457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9" name="Line 23"/>
          <p:cNvSpPr/>
          <p:nvPr/>
        </p:nvSpPr>
        <p:spPr>
          <a:xfrm flipV="1">
            <a:off x="7268210" y="2148205"/>
            <a:ext cx="152400" cy="2743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80" name="Text Box 24"/>
          <p:cNvSpPr txBox="1"/>
          <p:nvPr/>
        </p:nvSpPr>
        <p:spPr>
          <a:xfrm>
            <a:off x="7115810" y="1614805"/>
            <a:ext cx="990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TextBox 2"/>
          <p:cNvSpPr txBox="1"/>
          <p:nvPr/>
        </p:nvSpPr>
        <p:spPr>
          <a:xfrm>
            <a:off x="2282190" y="1162810"/>
            <a:ext cx="8143239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đặc điểm chung của các loài cá?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410970" y="6008602"/>
            <a:ext cx="3416259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có lợi ích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7229" y="6008602"/>
            <a:ext cx="736477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thức ăn và chế biến xuất khẩu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bldLvl="0" animBg="1"/>
      <p:bldP spid="45064" grpId="0" bldLvl="0" animBg="1"/>
      <p:bldP spid="45065" grpId="0" bldLvl="0" animBg="1"/>
      <p:bldP spid="45066" grpId="0" bldLvl="0" animBg="1"/>
      <p:bldP spid="45067" grpId="0" bldLvl="0" animBg="1"/>
      <p:bldP spid="45068" grpId="0" bldLvl="0" animBg="1"/>
      <p:bldP spid="45069" grpId="0" bldLvl="0" animBg="1"/>
      <p:bldP spid="45070" grpId="0" bldLvl="0" animBg="1"/>
      <p:bldP spid="45071" grpId="0"/>
      <p:bldP spid="45072" grpId="0"/>
      <p:bldP spid="45073" grpId="0" bldLvl="0" animBg="1"/>
      <p:bldP spid="45074" grpId="0" bldLvl="0" animBg="1"/>
      <p:bldP spid="45075" grpId="0"/>
      <p:bldP spid="45076" grpId="0" bldLvl="0" animBg="1"/>
      <p:bldP spid="45077" grpId="0" bldLvl="0" animBg="1"/>
      <p:bldP spid="45078" grpId="0" bldLvl="0" animBg="1"/>
      <p:bldP spid="45079" grpId="0" bldLvl="0" animBg="1"/>
      <p:bldP spid="45080" grpId="0"/>
      <p:bldP spid="18453" grpId="0" bldLvl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ac-loai-chim-doc-la-nhat-tren-the-gioi_9.jpgcac-loai-chim-doc-la-nhat-tren-the-gioi_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590550"/>
            <a:ext cx="5817235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ac-loai-chim-doc-la-nhat-tren-the-gioi_10.jpgcac-loai-chim-doc-la-nhat-tren-the-gioi_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589915"/>
            <a:ext cx="6099810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63035" y="5614987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 cùi lam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unnamed.jp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6495" r="21297"/>
          <a:stretch>
            <a:fillRect/>
          </a:stretch>
        </p:blipFill>
        <p:spPr>
          <a:xfrm>
            <a:off x="173990" y="0"/>
            <a:ext cx="575754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DSC2732.jpgDSC27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038" y="0"/>
            <a:ext cx="604583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06520" y="5955030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 thiên nga.jpgChim thiên ng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990" y="517525"/>
            <a:ext cx="575754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thiennga_wcmh.jpgthiennga_wcmh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355" y="517525"/>
            <a:ext cx="604583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870257"/>
            <a:ext cx="4050030" cy="614045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6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Arial" panose="020B0604020202020204" pitchFamily="34" charset="0"/>
              </a:rPr>
              <a:t>Thiên nga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B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indent="0">
              <a:buNone/>
            </a:pPr>
            <a:r>
              <a:rPr lang="nl-B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Chim có lợi ích gì?</a:t>
            </a:r>
          </a:p>
          <a:p>
            <a:pPr marL="0" indent="0">
              <a:buNone/>
            </a:pPr>
            <a:r>
              <a:rPr lang="nl-B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Chúng ta phải làm gì để bảo vệ các loài chim?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957470" y="2273438"/>
            <a:ext cx="7934739" cy="535531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2"/>
          <p:cNvSpPr txBox="1"/>
          <p:nvPr/>
        </p:nvSpPr>
        <p:spPr>
          <a:xfrm flipH="1">
            <a:off x="1722782" y="68543"/>
            <a:ext cx="9077739" cy="6129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216054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unnamed.pn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815" y="1046153"/>
            <a:ext cx="581723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bach-khong-tuoc-4-1-600x400.jpgbach-khong-tuoc-4-1-600x40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58864" y="1046153"/>
            <a:ext cx="592899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651471" y="6088559"/>
            <a:ext cx="4050030" cy="76944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8636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vi-sao-chim-bo-cau-lai-co-the-dua-thu-chinh-xac-den-noi-can-den-18-134300.jpgvi-sao-chim-bo-cau-lai-co-the-dua-thu-chinh-xac-den-noi-can-den-18-13430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786766"/>
            <a:ext cx="5817235" cy="524037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oc-ao-thuat-bien-ra-chim-bo-cau-.jpghoc-ao-thuat-bien-ra-chim-bo-cau-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786766"/>
            <a:ext cx="6099810" cy="52403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981392" y="6091803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thư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012940" y="6027141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thuật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mon-ga1.jpgmon-ga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854076"/>
            <a:ext cx="5817235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94260_goi_y_nhung_mon_ngon_tu_thit_vit_1578449401.jpg94260_goi_y_nhung_mon_ngon_tu_thit_vit_157844940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854076"/>
            <a:ext cx="6099810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963035" y="6032748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88265" y="7874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Arial" panose="020B0604020202020204" pitchFamily="34" charset="0"/>
              </a:rPr>
              <a:t>Chim có ích lợi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797933" y="6132244"/>
            <a:ext cx="3083560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</a:t>
            </a:r>
          </a:p>
        </p:txBody>
      </p:sp>
      <p:pic>
        <p:nvPicPr>
          <p:cNvPr id="8211" name="Picture 19" descr="C:\Users\USER\Downloads\y-nghia-phong-thuy-cua-lon-chim-cong.jpgy-nghia-phong-thuy-cua-lon-chim-co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1525"/>
            <a:ext cx="3082925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kinh-nghiem-chon-mua-goi-long-ngong-1.jpgkinh-nghiem-chon-mua-goi-long-ngong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2395" y="771525"/>
            <a:ext cx="5729605" cy="5360718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d5f01b0501ba244f93dc8e9aa9764098.jpgd5f01b0501ba244f93dc8e9aa9764098"/>
          <p:cNvPicPr>
            <a:picLocks noChangeAspect="1"/>
          </p:cNvPicPr>
          <p:nvPr/>
        </p:nvPicPr>
        <p:blipFill>
          <a:blip r:embed="rId8"/>
          <a:srcRect t="3138" b="4021"/>
          <a:stretch>
            <a:fillRect/>
          </a:stretch>
        </p:blipFill>
        <p:spPr>
          <a:xfrm>
            <a:off x="3082925" y="771525"/>
            <a:ext cx="3379470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2"/>
          <p:cNvSpPr txBox="1"/>
          <p:nvPr/>
        </p:nvSpPr>
        <p:spPr>
          <a:xfrm>
            <a:off x="6694805" y="6132243"/>
            <a:ext cx="5264785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</a:rPr>
              <a:t>Làm quạt, áo lông, gối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65043" y="2966591"/>
            <a:ext cx="1178118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7829" name="Picture 5" descr="5jzaz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98227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14cqmm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44348"/>
            <a:ext cx="392927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user25_pic179_12256219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48"/>
            <a:ext cx="472440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user25_pic178_1225621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0"/>
            <a:ext cx="36443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user25_pic180_12256219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45229104-chim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3644348"/>
            <a:ext cx="353833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6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46356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665ebf064c46a518fc57.jpg665ebf064c46a518fc5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079" y="914400"/>
            <a:ext cx="60921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uong-dan-cach-nuoi-chim-sau-xanh-chuan-nhat-5.jpghuong-dan-cach-nuoi-chim-sau-xanh-chuan-nhat-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3460" y="914400"/>
            <a:ext cx="58889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087756" y="5997892"/>
            <a:ext cx="5870713" cy="614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côn trùng gây hại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 descr="C:\Users\USER\Downloads\bird-cartoon-clip-art-cartoon-tree-bird-singing-removebg-preview.pngbird-cartoon-clip-art-cartoon-tree-bird-singing-removebg-preview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7848600" y="282575"/>
            <a:ext cx="4342765" cy="3007360"/>
          </a:xfrm>
          <a:prstGeom prst="rect">
            <a:avLst/>
          </a:prstGeom>
        </p:spPr>
      </p:pic>
      <p:sp>
        <p:nvSpPr>
          <p:cNvPr id="2059" name="AutoShape 11"/>
          <p:cNvSpPr/>
          <p:nvPr/>
        </p:nvSpPr>
        <p:spPr>
          <a:xfrm>
            <a:off x="1596072" y="35243"/>
            <a:ext cx="5494655" cy="3122930"/>
          </a:xfrm>
          <a:prstGeom prst="wedgeEllipseCallout">
            <a:avLst>
              <a:gd name="adj1" fmla="val 73009"/>
              <a:gd name="adj2" fmla="val -1144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Em hãy nghe đoạn nhạc sau và kể tên các con vật có trong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5" name="Chim Vành Khuy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382"/>
                  <p14:fade out="1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075" y="167005"/>
            <a:ext cx="619125" cy="619125"/>
          </a:xfrm>
          <a:prstGeom prst="rect">
            <a:avLst/>
          </a:prstGeom>
        </p:spPr>
      </p:pic>
      <p:pic>
        <p:nvPicPr>
          <p:cNvPr id="10" name="Picture 10" descr="CHIM VANH K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91230"/>
            <a:ext cx="2436495" cy="282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1" descr="chim chao ma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3492500"/>
            <a:ext cx="2366010" cy="2823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chim chich choe"/>
          <p:cNvPicPr>
            <a:picLocks noChangeAspect="1"/>
          </p:cNvPicPr>
          <p:nvPr/>
        </p:nvPicPr>
        <p:blipFill>
          <a:blip r:embed="rId10"/>
          <a:srcRect t="12928"/>
          <a:stretch>
            <a:fillRect/>
          </a:stretch>
        </p:blipFill>
        <p:spPr>
          <a:xfrm>
            <a:off x="7168515" y="3492500"/>
            <a:ext cx="2524125" cy="2823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3" descr="Chim son c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2505" y="3492500"/>
            <a:ext cx="2381250" cy="2824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4" descr="C:\Users\USER\Downloads\z.jpgz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92640" y="3493135"/>
            <a:ext cx="2498725" cy="2821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6309360"/>
            <a:ext cx="243586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 khuyên      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2436495" y="6309360"/>
            <a:ext cx="236601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4787583" y="6304915"/>
            <a:ext cx="238125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ca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7183120" y="6309360"/>
            <a:ext cx="2493645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chòe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9676765" y="6309360"/>
            <a:ext cx="251460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nâu</a:t>
            </a:r>
          </a:p>
        </p:txBody>
      </p:sp>
      <p:sp>
        <p:nvSpPr>
          <p:cNvPr id="4098" name="Rectangle 2"/>
          <p:cNvSpPr>
            <a:spLocks noGrp="1" noChangeArrowheads="1"/>
          </p:cNvSpPr>
          <p:nvPr/>
        </p:nvSpPr>
        <p:spPr>
          <a:xfrm>
            <a:off x="733743" y="1596708"/>
            <a:ext cx="1892300" cy="90011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sng" strike="noStrike" kern="1200" cap="none" spc="0" normalizeH="0" baseline="0" noProof="1">
                <a:solidFill>
                  <a:srgbClr val="61B7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 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2" dur="80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9" grpId="0" bldLvl="0" animBg="1"/>
      <p:bldP spid="2059" grpId="1" animBg="1"/>
      <p:bldP spid="6" grpId="0" animBg="1"/>
      <p:bldP spid="16" grpId="0" animBg="1"/>
      <p:bldP spid="17" grpId="0" animBg="1"/>
      <p:bldP spid="18" grpId="0" animBg="1"/>
      <p:bldP spid="19" grpId="0" animBg="1"/>
      <p:bldP spid="40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32410" y="253048"/>
            <a:ext cx="1172718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nhưng cũng có một số loài gây hại</a:t>
            </a:r>
          </a:p>
        </p:txBody>
      </p:sp>
      <p:pic>
        <p:nvPicPr>
          <p:cNvPr id="8211" name="Picture 19" descr="C:\Users\USER\Downloads\1200px-Corvus_coronoides.jpg1200px-Corvus_coronoide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4635" y="1120141"/>
            <a:ext cx="3562350" cy="48272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25677468207_d335124f41_b.jpg25677468207_d335124f41_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36280" y="1120140"/>
            <a:ext cx="36461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Eagle-Dai-Bang-2.jpgEagle-Dai-Bang-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93515" y="1120140"/>
            <a:ext cx="42049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254635" y="5947410"/>
            <a:ext cx="3562350" cy="6140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993515" y="5946775"/>
            <a:ext cx="4204970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336915" y="5946775"/>
            <a:ext cx="3645535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 hâu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68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-212036" y="1868556"/>
            <a:ext cx="9170505" cy="8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6" name="TextBox 2"/>
          <p:cNvSpPr txBox="1"/>
          <p:nvPr/>
        </p:nvSpPr>
        <p:spPr>
          <a:xfrm flipH="1">
            <a:off x="1212575" y="-21868"/>
            <a:ext cx="9581320" cy="1668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 flipH="1">
            <a:off x="159027" y="2765251"/>
            <a:ext cx="11502886" cy="3643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447165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7479030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pic>
        <p:nvPicPr>
          <p:cNvPr id="27678" name="Picture 30" descr="b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3963209"/>
            <a:ext cx="5085963" cy="277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79" name="Picture 31" descr="C:\Users\USER\Downloads\chim cong 1.jpgchim cong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774" y="1185004"/>
            <a:ext cx="508596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0" name="Picture 32" descr="C:\Users\USER\Downloads\100120_chimtroi2.jpg100120_chimtroi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43" y="3943350"/>
            <a:ext cx="570478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1" name="Picture 33" descr="C:\Users\USER\Downloads\Zing__chim_1_2.jpgZing__chim_1_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41775" y="1163955"/>
            <a:ext cx="5738190" cy="2776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6241140" y="1161236"/>
            <a:ext cx="5721487" cy="2821658"/>
            <a:chOff x="10080" y="6795"/>
            <a:chExt cx="5296" cy="2880"/>
          </a:xfrm>
        </p:grpSpPr>
        <p:sp>
          <p:nvSpPr>
            <p:cNvPr id="27684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5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" name="Group 6"/>
          <p:cNvGrpSpPr/>
          <p:nvPr/>
        </p:nvGrpSpPr>
        <p:grpSpPr>
          <a:xfrm>
            <a:off x="6241140" y="3917136"/>
            <a:ext cx="5738825" cy="2821658"/>
            <a:chOff x="10080" y="6795"/>
            <a:chExt cx="5296" cy="2880"/>
          </a:xfrm>
        </p:grpSpPr>
        <p:sp>
          <p:nvSpPr>
            <p:cNvPr id="8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 flipH="1">
            <a:off x="1722782" y="68543"/>
            <a:ext cx="9077739" cy="1668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zh-C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zh-C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  <a:p>
            <a:pPr algn="ctr"/>
            <a:r>
              <a:rPr lang="en-US" altLang="zh-CN" sz="3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zh-CN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zh-CN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altLang="zh-CN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altLang="zh-CN" sz="3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 flipH="1">
            <a:off x="384314" y="2186609"/>
            <a:ext cx="11502886" cy="4290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hiếm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bừa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96854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hiền dịu dễ thương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Mang tên biểu tượng bốn phương hòa bình?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6" name="Picture 8" descr="getdetailimage"/>
          <p:cNvPicPr>
            <a:picLocks noGrp="1" noChangeAspect="1"/>
          </p:cNvPicPr>
          <p:nvPr>
            <p:ph idx="1"/>
          </p:nvPr>
        </p:nvPicPr>
        <p:blipFill>
          <a:blip r:embed="rId4"/>
          <a:srcRect t="6596"/>
          <a:stretch>
            <a:fillRect/>
          </a:stretch>
        </p:blipFill>
        <p:spPr>
          <a:xfrm>
            <a:off x="331305" y="2927350"/>
            <a:ext cx="5989982" cy="3748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93510" y="4043680"/>
            <a:ext cx="2843530" cy="880985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câu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584325" y="979214"/>
            <a:ext cx="9023350" cy="1498196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chim mà chẳng biết bay</a:t>
            </a:r>
          </a:p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Chạy nhanh thoăn thoắt đoán ngay chim gì?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6" name="Picture 8" descr="C:\Users\USER\Downloads\2528583d947d7d23246c.jpg2528583d947d7d23246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9027" y="2931326"/>
            <a:ext cx="6591024" cy="3660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50722" y="3407465"/>
            <a:ext cx="2843530" cy="868389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88025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giang cánh lượn bay</a:t>
            </a:r>
            <a:b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Cắp nàng công chúa truyện ngày cổ xưa?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136" name="Picture 8" descr="C:\Users\USER\Downloads\Eagle-Dai-Bang-2.jpgEagle-Dai-Bang-2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911475"/>
            <a:ext cx="6750050" cy="375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50722" y="3663838"/>
            <a:ext cx="2843530" cy="868389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80185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mà chẳng biết bay</a:t>
            </a:r>
            <a:b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Tuyết băng giá lạnh đứng ngay giữa trời</a:t>
            </a: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136" name="Picture 8" descr="C:\Users\USER\Downloads\100313_3.jpg100313_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2278" y="2880995"/>
            <a:ext cx="6577772" cy="3797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01371" y="3746165"/>
            <a:ext cx="2843530" cy="1608361"/>
          </a:xfrm>
          <a:prstGeom prst="wedgeEllipseCallout">
            <a:avLst>
              <a:gd name="adj1" fmla="val -35707"/>
              <a:gd name="adj2" fmla="val -114907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34"/>
          <p:cNvSpPr txBox="1"/>
          <p:nvPr/>
        </p:nvSpPr>
        <p:spPr>
          <a:xfrm>
            <a:off x="3418667" y="2186195"/>
            <a:ext cx="5354665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fontAlgn="auto"/>
            <a:r>
              <a:rPr lang="en-US" altLang="zh-CN" sz="4000" b="1" noProof="1">
                <a:solidFill>
                  <a:srgbClr val="FF0000"/>
                </a:solidFill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NHẬN XÉT - DẶN DÒ</a:t>
            </a:r>
          </a:p>
        </p:txBody>
      </p:sp>
      <p:sp>
        <p:nvSpPr>
          <p:cNvPr id="3" name="TextBox 34"/>
          <p:cNvSpPr txBox="1"/>
          <p:nvPr/>
        </p:nvSpPr>
        <p:spPr>
          <a:xfrm>
            <a:off x="2148375" y="3432175"/>
            <a:ext cx="7631475" cy="21452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Tìm hiểu về các loài chim khác. </a:t>
            </a:r>
          </a:p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Chuẩn bị bài “Thú”.</a:t>
            </a:r>
          </a:p>
        </p:txBody>
      </p:sp>
      <p:sp>
        <p:nvSpPr>
          <p:cNvPr id="5" name="TextBox 2"/>
          <p:cNvSpPr txBox="1"/>
          <p:nvPr/>
        </p:nvSpPr>
        <p:spPr>
          <a:xfrm flipH="1">
            <a:off x="1722782" y="68543"/>
            <a:ext cx="9077739" cy="6129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355532"/>
            <a:ext cx="1573213" cy="1414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617" y="-431324"/>
            <a:ext cx="1898650" cy="2497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1922458" y="1634490"/>
            <a:ext cx="8347075" cy="3283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en-US" sz="4800" b="1" i="0" strike="noStrike" kern="1200" cap="none" spc="0" normalizeH="0" baseline="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CHÚC CÁC EM </a:t>
            </a:r>
            <a:endParaRPr kumimoji="0" lang="en-US" sz="4800" b="1" i="0" strike="noStrike" kern="1200" cap="none" spc="0" normalizeH="0" baseline="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CHĂM NGOAN, HỌC GIỎI</a:t>
            </a:r>
            <a:endParaRPr lang="en-US" altLang="en-US" sz="4800" b="1" strike="noStrike" spc="60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6016"/>
            <a:ext cx="12192000" cy="6964016"/>
          </a:xfrm>
          <a:prstGeom prst="rect">
            <a:avLst/>
          </a:prstGeom>
        </p:spPr>
      </p:pic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511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838200" y="2325944"/>
            <a:ext cx="10548731" cy="10772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54765" y="3712844"/>
            <a:ext cx="10515600" cy="10772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"/>
            <a:ext cx="3082290" cy="2928729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601883"/>
            <a:ext cx="2917825" cy="2904328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"/>
            <a:ext cx="280733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601883"/>
            <a:ext cx="3128645" cy="300973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559921"/>
            <a:ext cx="2875280" cy="294629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580902"/>
            <a:ext cx="3267710" cy="303008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"/>
            <a:ext cx="322008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0"/>
            <a:ext cx="3082290" cy="29433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-36830" y="2914981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63557" y="2921442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907087" y="2935962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9008110" y="293596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5280" y="6261925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62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78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547430"/>
            <a:ext cx="10849970" cy="58477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  <p:extLst>
      <p:ext uri="{BB962C8B-B14F-4D97-AF65-F5344CB8AC3E}">
        <p14:creationId xmlns:p14="http://schemas.microsoft.com/office/powerpoint/2010/main" val="4273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240" y="797560"/>
            <a:ext cx="5052695" cy="52609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0770" y="797560"/>
            <a:ext cx="3348990" cy="52622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6141720" y="457318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6141720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6141720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6141720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6141720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30245" y="797678"/>
            <a:ext cx="2911475" cy="17519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849235" y="797678"/>
            <a:ext cx="200088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1721485" y="4018915"/>
            <a:ext cx="4420235" cy="19970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7849235" y="4705350"/>
            <a:ext cx="3112135" cy="13106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95245" y="2089150"/>
            <a:ext cx="3546475" cy="13741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49235" y="2089150"/>
            <a:ext cx="2000885" cy="10096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658235" y="1844040"/>
            <a:ext cx="2483485" cy="15728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 flipV="1">
            <a:off x="7849235" y="3211195"/>
            <a:ext cx="2651760" cy="156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198495" y="4431665"/>
            <a:ext cx="2943225" cy="256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49235" y="4145915"/>
            <a:ext cx="2270760" cy="574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996315" y="606488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971597" y="6055261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birds-thegioidongvat.co_.jpgbirds-thegioidongvat.co_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7909"/>
          <a:stretch>
            <a:fillRect/>
          </a:stretch>
        </p:blipFill>
        <p:spPr>
          <a:xfrm>
            <a:off x="190500" y="820420"/>
            <a:ext cx="4529455" cy="52241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C:\Users\USER\Downloads\h2.jpgh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7468235" y="829310"/>
            <a:ext cx="4565650" cy="52152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1356360" y="791210"/>
            <a:ext cx="3885565" cy="8305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2805430" cy="33864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991870" y="5400675"/>
            <a:ext cx="4250055" cy="615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4718050"/>
            <a:ext cx="1550670" cy="1297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01620" y="2089150"/>
            <a:ext cx="2440305" cy="803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2677795" cy="2819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515360" y="3416935"/>
            <a:ext cx="1726565" cy="78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2503170" cy="1715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023870" y="4559300"/>
            <a:ext cx="2218055" cy="128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2582545" cy="10775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"/>
          <p:cNvSpPr txBox="1"/>
          <p:nvPr/>
        </p:nvSpPr>
        <p:spPr>
          <a:xfrm>
            <a:off x="1079500" y="6039136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26" name="TextBox 2"/>
          <p:cNvSpPr txBox="1"/>
          <p:nvPr/>
        </p:nvSpPr>
        <p:spPr>
          <a:xfrm>
            <a:off x="8500110" y="604875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1038</Words>
  <Application>Microsoft Office PowerPoint</Application>
  <PresentationFormat>Widescreen</PresentationFormat>
  <Paragraphs>216</Paragraphs>
  <Slides>39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等线</vt:lpstr>
      <vt:lpstr>等线 Light</vt:lpstr>
      <vt:lpstr>Arial</vt:lpstr>
      <vt:lpstr>Calibri</vt:lpstr>
      <vt:lpstr>Times New Roman</vt:lpstr>
      <vt:lpstr>Office 主题​​</vt:lpstr>
      <vt:lpstr>1_Office 主题​​</vt:lpstr>
      <vt:lpstr>Office Theme</vt:lpstr>
      <vt:lpstr>    MÔN: TỰ NHIÊN VÀ XÃ HỘI Lớp: 3K Trường: Tiểu học Châu Minh Người dạy: Trần Thị Huế</vt:lpstr>
      <vt:lpstr>PowerPoint Presentation</vt:lpstr>
      <vt:lpstr>PowerPoint Presentation</vt:lpstr>
      <vt:lpstr>Thứ Ba ngày 15 tháng 3 năm 2022 Tự nhiên và xã hội Chim</vt:lpstr>
      <vt:lpstr>PowerPoint Presentation</vt:lpstr>
      <vt:lpstr>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Tìm hiểu lợi ích của loài chim.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Admin</cp:lastModifiedBy>
  <cp:revision>65</cp:revision>
  <dcterms:created xsi:type="dcterms:W3CDTF">2017-07-28T06:53:00Z</dcterms:created>
  <dcterms:modified xsi:type="dcterms:W3CDTF">2022-03-14T15:43:26Z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