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7" r:id="rId2"/>
    <p:sldId id="261" r:id="rId3"/>
    <p:sldId id="307" r:id="rId4"/>
    <p:sldId id="264" r:id="rId5"/>
    <p:sldId id="267" r:id="rId6"/>
    <p:sldId id="269" r:id="rId7"/>
    <p:sldId id="273" r:id="rId8"/>
    <p:sldId id="308" r:id="rId9"/>
    <p:sldId id="310" r:id="rId10"/>
    <p:sldId id="318" r:id="rId11"/>
    <p:sldId id="279" r:id="rId12"/>
    <p:sldId id="313" r:id="rId13"/>
    <p:sldId id="314" r:id="rId14"/>
    <p:sldId id="315" r:id="rId15"/>
    <p:sldId id="316" r:id="rId16"/>
    <p:sldId id="31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6" autoAdjust="0"/>
    <p:restoredTop sz="94660"/>
  </p:normalViewPr>
  <p:slideViewPr>
    <p:cSldViewPr>
      <p:cViewPr varScale="1">
        <p:scale>
          <a:sx n="64" d="100"/>
          <a:sy n="64" d="100"/>
        </p:scale>
        <p:origin x="1812" y="78"/>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81BCEC2-6B95-4283-857C-60B329ABA08B}" type="datetimeFigureOut">
              <a:rPr lang="en-US" smtClean="0"/>
              <a:t>7/3/2022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7C3FA3C-F0B2-45CD-8ECE-C706418648C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1BCEC2-6B95-4283-857C-60B329ABA08B}"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1BCEC2-6B95-4283-857C-60B329ABA08B}"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1BCEC2-6B95-4283-857C-60B329ABA08B}"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81BCEC2-6B95-4283-857C-60B329ABA08B}"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3FA3C-F0B2-45CD-8ECE-C706418648C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1BCEC2-6B95-4283-857C-60B329ABA08B}"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81BCEC2-6B95-4283-857C-60B329ABA08B}"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081BCEC2-6B95-4283-857C-60B329ABA08B}" type="datetimeFigureOut">
              <a:rPr lang="en-US" smtClean="0"/>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81BCEC2-6B95-4283-857C-60B329ABA08B}" type="datetimeFigureOut">
              <a:rPr lang="en-US" smtClean="0"/>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3FA3C-F0B2-45CD-8ECE-C706418648C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1BCEC2-6B95-4283-857C-60B329ABA08B}"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3FA3C-F0B2-45CD-8ECE-C706418648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081BCEC2-6B95-4283-857C-60B329ABA08B}"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3FA3C-F0B2-45CD-8ECE-C706418648C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1BCEC2-6B95-4283-857C-60B329ABA08B}" type="datetimeFigureOut">
              <a:rPr lang="en-US" smtClean="0"/>
              <a:t>7/3/2022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7C3FA3C-F0B2-45CD-8ECE-C706418648C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ác lễ hội đặc sắc tại Buôn Ma Thuột - Đak lak | Du lịch Đặng L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2063"/>
            <a:ext cx="9144000" cy="4325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a:spLocks noChangeArrowheads="1"/>
          </p:cNvSpPr>
          <p:nvPr/>
        </p:nvSpPr>
        <p:spPr bwMode="auto">
          <a:xfrm>
            <a:off x="342900" y="1403939"/>
            <a:ext cx="8458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300" b="1" dirty="0">
                <a:solidFill>
                  <a:srgbClr val="FF0000"/>
                </a:solidFill>
                <a:latin typeface="Times New Roman" panose="02020603050405020304" pitchFamily="18" charset="0"/>
                <a:cs typeface="Times New Roman" panose="02020603050405020304" pitchFamily="18" charset="0"/>
              </a:rPr>
              <a:t>TẬP ĐỌC</a:t>
            </a:r>
          </a:p>
          <a:p>
            <a:pPr algn="ctr" eaLnBrk="1" hangingPunct="1">
              <a:spcBef>
                <a:spcPct val="0"/>
              </a:spcBef>
              <a:buFontTx/>
              <a:buNone/>
            </a:pPr>
            <a:r>
              <a:rPr lang="en-US" altLang="en-US" sz="3300" b="1" dirty="0" err="1">
                <a:solidFill>
                  <a:srgbClr val="FF0000"/>
                </a:solidFill>
                <a:latin typeface="Times New Roman" panose="02020603050405020304" pitchFamily="18" charset="0"/>
                <a:cs typeface="Times New Roman" panose="02020603050405020304" pitchFamily="18" charset="0"/>
              </a:rPr>
              <a:t>Ngày</a:t>
            </a:r>
            <a:r>
              <a:rPr lang="en-US" altLang="en-US" sz="3300" b="1" dirty="0">
                <a:solidFill>
                  <a:srgbClr val="FF0000"/>
                </a:solidFill>
                <a:latin typeface="Times New Roman" panose="02020603050405020304" pitchFamily="18" charset="0"/>
                <a:cs typeface="Times New Roman" panose="02020603050405020304" pitchFamily="18" charset="0"/>
              </a:rPr>
              <a:t> </a:t>
            </a:r>
            <a:r>
              <a:rPr lang="en-US" altLang="en-US" sz="3300" b="1" dirty="0" err="1">
                <a:solidFill>
                  <a:srgbClr val="FF0000"/>
                </a:solidFill>
                <a:latin typeface="Times New Roman" panose="02020603050405020304" pitchFamily="18" charset="0"/>
                <a:cs typeface="Times New Roman" panose="02020603050405020304" pitchFamily="18" charset="0"/>
              </a:rPr>
              <a:t>hội</a:t>
            </a:r>
            <a:r>
              <a:rPr lang="en-US" altLang="en-US" sz="3300" b="1" dirty="0">
                <a:solidFill>
                  <a:srgbClr val="FF0000"/>
                </a:solidFill>
                <a:latin typeface="Times New Roman" panose="02020603050405020304" pitchFamily="18" charset="0"/>
                <a:cs typeface="Times New Roman" panose="02020603050405020304" pitchFamily="18" charset="0"/>
              </a:rPr>
              <a:t> </a:t>
            </a:r>
            <a:r>
              <a:rPr lang="en-US" altLang="en-US" sz="3300" b="1" dirty="0" err="1">
                <a:solidFill>
                  <a:srgbClr val="FF0000"/>
                </a:solidFill>
                <a:latin typeface="Times New Roman" panose="02020603050405020304" pitchFamily="18" charset="0"/>
                <a:cs typeface="Times New Roman" panose="02020603050405020304" pitchFamily="18" charset="0"/>
              </a:rPr>
              <a:t>đua</a:t>
            </a:r>
            <a:r>
              <a:rPr lang="en-US" altLang="en-US" sz="3300" b="1" dirty="0">
                <a:solidFill>
                  <a:srgbClr val="FF0000"/>
                </a:solidFill>
                <a:latin typeface="Times New Roman" panose="02020603050405020304" pitchFamily="18" charset="0"/>
                <a:cs typeface="Times New Roman" panose="02020603050405020304" pitchFamily="18" charset="0"/>
              </a:rPr>
              <a:t> </a:t>
            </a:r>
            <a:r>
              <a:rPr lang="en-US" altLang="en-US" sz="3300" b="1" dirty="0" err="1">
                <a:solidFill>
                  <a:srgbClr val="FF0000"/>
                </a:solidFill>
                <a:latin typeface="Times New Roman" panose="02020603050405020304" pitchFamily="18" charset="0"/>
                <a:cs typeface="Times New Roman" panose="02020603050405020304" pitchFamily="18" charset="0"/>
              </a:rPr>
              <a:t>voi</a:t>
            </a:r>
            <a:r>
              <a:rPr lang="en-US" altLang="en-US" sz="3300" b="1" dirty="0">
                <a:solidFill>
                  <a:srgbClr val="FF0000"/>
                </a:solidFill>
                <a:latin typeface="Times New Roman" panose="02020603050405020304" pitchFamily="18" charset="0"/>
                <a:cs typeface="Times New Roman" panose="02020603050405020304" pitchFamily="18" charset="0"/>
              </a:rPr>
              <a:t> ở </a:t>
            </a:r>
            <a:r>
              <a:rPr lang="en-US" altLang="en-US" sz="3300" b="1" dirty="0" err="1">
                <a:solidFill>
                  <a:srgbClr val="FF0000"/>
                </a:solidFill>
                <a:latin typeface="Times New Roman" panose="02020603050405020304" pitchFamily="18" charset="0"/>
                <a:cs typeface="Times New Roman" panose="02020603050405020304" pitchFamily="18" charset="0"/>
              </a:rPr>
              <a:t>Tây</a:t>
            </a:r>
            <a:r>
              <a:rPr lang="en-US" altLang="en-US" sz="3300" b="1" dirty="0">
                <a:solidFill>
                  <a:srgbClr val="FF0000"/>
                </a:solidFill>
                <a:latin typeface="Times New Roman" panose="02020603050405020304" pitchFamily="18" charset="0"/>
                <a:cs typeface="Times New Roman" panose="02020603050405020304" pitchFamily="18" charset="0"/>
              </a:rPr>
              <a:t> </a:t>
            </a:r>
            <a:r>
              <a:rPr lang="en-US" altLang="en-US" sz="3300" b="1" dirty="0" err="1">
                <a:solidFill>
                  <a:srgbClr val="FF0000"/>
                </a:solidFill>
                <a:latin typeface="Times New Roman" panose="02020603050405020304" pitchFamily="18" charset="0"/>
                <a:cs typeface="Times New Roman" panose="02020603050405020304" pitchFamily="18" charset="0"/>
              </a:rPr>
              <a:t>Nguyên</a:t>
            </a:r>
            <a:endParaRPr lang="en-US" altLang="en-US" sz="33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847725" y="279400"/>
            <a:ext cx="8335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TRƯỜNG TIỂU HỌC GIANG BIÊN</a:t>
            </a:r>
          </a:p>
        </p:txBody>
      </p:sp>
    </p:spTree>
    <p:extLst>
      <p:ext uri="{BB962C8B-B14F-4D97-AF65-F5344CB8AC3E}">
        <p14:creationId xmlns:p14="http://schemas.microsoft.com/office/powerpoint/2010/main" val="29034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88077" y="14748"/>
            <a:ext cx="3733800" cy="1384995"/>
          </a:xfrm>
          <a:prstGeom prst="rect">
            <a:avLst/>
          </a:prstGeom>
          <a:solidFill>
            <a:srgbClr val="FFFF00"/>
          </a:solidFill>
          <a:ln>
            <a:noFill/>
          </a:ln>
          <a:effec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spcBef>
                <a:spcPct val="50000"/>
              </a:spcBef>
            </a:pPr>
            <a:r>
              <a:rPr lang="en-US" sz="2800" b="1" dirty="0">
                <a:solidFill>
                  <a:schemeClr val="tx2">
                    <a:lumMod val="50000"/>
                  </a:schemeClr>
                </a:solidFill>
                <a:latin typeface="Times New Roman" pitchFamily="18" charset="0"/>
              </a:rPr>
              <a:t>Câu 3: Voi đua  có cử chỉ gì ngộ </a:t>
            </a:r>
            <a:r>
              <a:rPr lang="en-US" sz="2800" b="1" dirty="0" err="1">
                <a:solidFill>
                  <a:schemeClr val="tx2">
                    <a:lumMod val="50000"/>
                  </a:schemeClr>
                </a:solidFill>
                <a:latin typeface="Times New Roman" pitchFamily="18" charset="0"/>
              </a:rPr>
              <a:t>nghĩnh</a:t>
            </a:r>
            <a:r>
              <a:rPr lang="en-US" sz="2800" b="1" dirty="0">
                <a:solidFill>
                  <a:schemeClr val="tx2">
                    <a:lumMod val="50000"/>
                  </a:schemeClr>
                </a:solidFill>
                <a:latin typeface="Times New Roman" pitchFamily="18" charset="0"/>
              </a:rPr>
              <a:t>, dễ thương?</a:t>
            </a:r>
          </a:p>
        </p:txBody>
      </p:sp>
      <p:sp>
        <p:nvSpPr>
          <p:cNvPr id="3" name="Rectangle 2"/>
          <p:cNvSpPr/>
          <p:nvPr/>
        </p:nvSpPr>
        <p:spPr>
          <a:xfrm>
            <a:off x="152400" y="-2458"/>
            <a:ext cx="4572000" cy="6740307"/>
          </a:xfrm>
          <a:prstGeom prst="rect">
            <a:avLst/>
          </a:prstGeom>
        </p:spPr>
        <p:txBody>
          <a:bodyPr wrap="square">
            <a:spAutoFit/>
          </a:bodyPr>
          <a:lstStyle/>
          <a:p>
            <a:pPr algn="just">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Đến giờ xuất phát, chiêng trống nổi lên thì cả mười con voi lao đầu chạy. Cái dáng lầm lì, chậm chạp thường ngày bỗng dưng biến mất. Cả bầy hăng máu phóng như bay. Bụi cuốn mù mịt. Các chàng man-</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phải rất gan dạ và khéo léo điều khiển cho voi về trúng đích. Những chú voi chạy đến đích trước tiên đều ghìm đà, huơ voi chào những khán giả đã nhiệt liệt cổ vũ, khen ngợi chúng.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381000" y="5410200"/>
            <a:ext cx="419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 y="601980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 y="65532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253" y="1581703"/>
            <a:ext cx="3704747" cy="285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ANd9GcQzUBDELF00ZMrg8_iJWruKLfJp09YyiBIfxnf24EARY9MMwx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077" y="4441508"/>
            <a:ext cx="3778045" cy="24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5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103092" y="1143000"/>
            <a:ext cx="44787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eaLnBrk="1" hangingPunct="1"/>
            <a:r>
              <a:rPr lang="en-US" sz="3400" b="1" dirty="0">
                <a:solidFill>
                  <a:srgbClr val="C00000"/>
                </a:solidFill>
                <a:latin typeface="Times New Roman" pitchFamily="18" charset="0"/>
              </a:rPr>
              <a:t>Nội dung: </a:t>
            </a:r>
          </a:p>
        </p:txBody>
      </p:sp>
      <p:sp>
        <p:nvSpPr>
          <p:cNvPr id="9" name="Text Box 14"/>
          <p:cNvSpPr txBox="1">
            <a:spLocks noChangeArrowheads="1"/>
          </p:cNvSpPr>
          <p:nvPr/>
        </p:nvSpPr>
        <p:spPr bwMode="auto">
          <a:xfrm>
            <a:off x="103092" y="1295400"/>
            <a:ext cx="9040908" cy="1477328"/>
          </a:xfrm>
          <a:prstGeom prst="rect">
            <a:avLst/>
          </a:prstGeom>
          <a:solidFill>
            <a:srgbClr val="FFFF00"/>
          </a:solidFill>
          <a:ln>
            <a:noFill/>
          </a:ln>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eaLnBrk="1" hangingPunct="1"/>
            <a:r>
              <a:rPr lang="en-US" sz="3400" b="1" dirty="0">
                <a:solidFill>
                  <a:srgbClr val="C00000"/>
                </a:solidFill>
                <a:latin typeface="Times New Roman" panose="02020603050405020304" pitchFamily="18" charset="0"/>
                <a:cs typeface="Times New Roman" panose="02020603050405020304" pitchFamily="18" charset="0"/>
              </a:rPr>
              <a:t>Nội dung: </a:t>
            </a:r>
            <a:r>
              <a:rPr lang="vi-VN" sz="2800" dirty="0">
                <a:latin typeface="Times New Roman" panose="02020603050405020304" pitchFamily="18" charset="0"/>
                <a:cs typeface="Times New Roman" panose="02020603050405020304" pitchFamily="18" charset="0"/>
              </a:rPr>
              <a:t>Hội đua voi diễn ra sôi động, hấp dẫn, thể hiện nét độc đáo trong văn hóa dân gian và vẻ đẹp của con người Tây Nguyên.</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9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89009" y="304800"/>
            <a:ext cx="4374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FF3399"/>
                </a:solidFill>
                <a:latin typeface="Times New Roman" pitchFamily="18" charset="0"/>
              </a:rPr>
              <a:t>Hội</a:t>
            </a:r>
            <a:r>
              <a:rPr lang="en-US" sz="3600" b="1" dirty="0">
                <a:solidFill>
                  <a:srgbClr val="FF3399"/>
                </a:solidFill>
                <a:latin typeface="Times New Roman" pitchFamily="18" charset="0"/>
              </a:rPr>
              <a:t> Lim</a:t>
            </a:r>
            <a:endParaRPr lang="en-US" sz="3200" b="1" dirty="0">
              <a:solidFill>
                <a:srgbClr val="FF3399"/>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72" y="1143000"/>
            <a:ext cx="8686800" cy="5440361"/>
          </a:xfrm>
          <a:prstGeom prst="rect">
            <a:avLst/>
          </a:prstGeom>
        </p:spPr>
      </p:pic>
    </p:spTree>
    <p:extLst>
      <p:ext uri="{BB962C8B-B14F-4D97-AF65-F5344CB8AC3E}">
        <p14:creationId xmlns:p14="http://schemas.microsoft.com/office/powerpoint/2010/main" val="74127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52400" y="762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200" b="1" dirty="0" err="1">
                <a:solidFill>
                  <a:srgbClr val="FF3399"/>
                </a:solidFill>
                <a:latin typeface="Times New Roman" pitchFamily="18" charset="0"/>
              </a:rPr>
              <a:t>Hội</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chợ</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Gò</a:t>
            </a:r>
            <a:endParaRPr lang="en-US" sz="3200" b="1" dirty="0">
              <a:solidFill>
                <a:srgbClr val="FF3399"/>
              </a:solidFill>
              <a:latin typeface="Times New Roman" pitchFamily="18" charset="0"/>
            </a:endParaRPr>
          </a:p>
          <a:p>
            <a:pPr eaLnBrk="1" hangingPunct="1"/>
            <a:endParaRPr lang="en-US" sz="500" b="1" dirty="0">
              <a:solidFill>
                <a:srgbClr val="FF3399"/>
              </a:solidFill>
              <a:latin typeface="Times New Roman" pitchFamily="18" charset="0"/>
            </a:endParaRPr>
          </a:p>
          <a:p>
            <a:pPr eaLnBrk="1" hangingPunct="1"/>
            <a:endParaRPr lang="en-US" sz="2800" dirty="0">
              <a:latin typeface="Arial" charset="0"/>
            </a:endParaRPr>
          </a:p>
          <a:p>
            <a:pPr eaLnBrk="1" hangingPunct="1"/>
            <a:r>
              <a:rPr lang="en-US" sz="2800" dirty="0">
                <a:latin typeface="Arial" charset="0"/>
              </a:rPr>
              <a:t>  </a:t>
            </a:r>
          </a:p>
        </p:txBody>
      </p:sp>
      <p:pic>
        <p:nvPicPr>
          <p:cNvPr id="3" name="Picture 5" descr="Le%20hoi%20Cho%20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15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25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28600" y="1524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200" b="1" dirty="0" err="1">
                <a:solidFill>
                  <a:srgbClr val="FF3399"/>
                </a:solidFill>
                <a:latin typeface="Times New Roman" pitchFamily="18" charset="0"/>
              </a:rPr>
              <a:t>Hội</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Gò</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Đống</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Đa</a:t>
            </a:r>
            <a:endParaRPr lang="en-US" sz="3200" b="1" dirty="0">
              <a:solidFill>
                <a:srgbClr val="FF3399"/>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8686800" cy="5766436"/>
          </a:xfrm>
          <a:prstGeom prst="rect">
            <a:avLst/>
          </a:prstGeom>
        </p:spPr>
      </p:pic>
    </p:spTree>
    <p:extLst>
      <p:ext uri="{BB962C8B-B14F-4D97-AF65-F5344CB8AC3E}">
        <p14:creationId xmlns:p14="http://schemas.microsoft.com/office/powerpoint/2010/main" val="141123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Trần</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467725" cy="5410200"/>
          </a:xfrm>
          <a:prstGeom prst="rect">
            <a:avLst/>
          </a:prstGeom>
        </p:spPr>
      </p:pic>
    </p:spTree>
    <p:extLst>
      <p:ext uri="{BB962C8B-B14F-4D97-AF65-F5344CB8AC3E}">
        <p14:creationId xmlns:p14="http://schemas.microsoft.com/office/powerpoint/2010/main" val="401704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Hộp_Văn_Bản 2"/>
          <p:cNvSpPr txBox="1">
            <a:spLocks noChangeArrowheads="1"/>
          </p:cNvSpPr>
          <p:nvPr/>
        </p:nvSpPr>
        <p:spPr bwMode="auto">
          <a:xfrm>
            <a:off x="3048000" y="2776122"/>
            <a:ext cx="3762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TẠM BIỆT NHÉ!</a:t>
            </a:r>
          </a:p>
        </p:txBody>
      </p:sp>
      <p:sp>
        <p:nvSpPr>
          <p:cNvPr id="15365" name="Nơi giữ chỗ cho Ngày tháng 5"/>
          <p:cNvSpPr txBox="1">
            <a:spLocks noGrp="1"/>
          </p:cNvSpPr>
          <p:nvPr/>
        </p:nvSpPr>
        <p:spPr bwMode="auto">
          <a:xfrm>
            <a:off x="3581400" y="52149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200">
              <a:solidFill>
                <a:srgbClr val="B5A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332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wheel(4)">
                                      <p:cBhvr>
                                        <p:cTn id="7" dur="20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 Same Side Corner Rectangle 43"/>
          <p:cNvSpPr>
            <a:spLocks noChangeArrowheads="1"/>
          </p:cNvSpPr>
          <p:nvPr/>
        </p:nvSpPr>
        <p:spPr bwMode="auto">
          <a:xfrm>
            <a:off x="228600" y="3886200"/>
            <a:ext cx="8581586" cy="2399731"/>
          </a:xfrm>
          <a:custGeom>
            <a:avLst/>
            <a:gdLst>
              <a:gd name="T0" fmla="*/ 139951 w 9144000"/>
              <a:gd name="T1" fmla="*/ 964406250 h 609600"/>
              <a:gd name="T2" fmla="*/ 69975 w 9144000"/>
              <a:gd name="T3" fmla="*/ 1928812110 h 609600"/>
              <a:gd name="T4" fmla="*/ 0 w 9144000"/>
              <a:gd name="T5" fmla="*/ 964406250 h 609600"/>
              <a:gd name="T6" fmla="*/ 69975 w 9144000"/>
              <a:gd name="T7" fmla="*/ 0 h 609600"/>
              <a:gd name="T8" fmla="*/ 0 60000 65536"/>
              <a:gd name="T9" fmla="*/ 5898240 60000 65536"/>
              <a:gd name="T10" fmla="*/ 11796480 60000 65536"/>
              <a:gd name="T11" fmla="*/ 17694720 60000 65536"/>
              <a:gd name="T12" fmla="*/ 29758 w 9144000"/>
              <a:gd name="T13" fmla="*/ 29758 h 609600"/>
              <a:gd name="T14" fmla="*/ 9114242 w 9144000"/>
              <a:gd name="T15" fmla="*/ 609600 h 609600"/>
            </a:gdLst>
            <a:ahLst/>
            <a:cxnLst>
              <a:cxn ang="T8">
                <a:pos x="T0" y="T1"/>
              </a:cxn>
              <a:cxn ang="T9">
                <a:pos x="T2" y="T3"/>
              </a:cxn>
              <a:cxn ang="T10">
                <a:pos x="T4" y="T5"/>
              </a:cxn>
              <a:cxn ang="T11">
                <a:pos x="T6" y="T7"/>
              </a:cxn>
            </a:cxnLst>
            <a:rect l="T12" t="T13" r="T14" b="T15"/>
            <a:pathLst>
              <a:path w="9144000" h="609600">
                <a:moveTo>
                  <a:pt x="101602" y="0"/>
                </a:moveTo>
                <a:lnTo>
                  <a:pt x="9042398" y="0"/>
                </a:lnTo>
                <a:lnTo>
                  <a:pt x="9042397" y="0"/>
                </a:lnTo>
                <a:cubicBezTo>
                  <a:pt x="9098511" y="0"/>
                  <a:pt x="9144000" y="45488"/>
                  <a:pt x="9144000" y="101602"/>
                </a:cubicBezTo>
                <a:lnTo>
                  <a:pt x="9144000" y="609600"/>
                </a:lnTo>
                <a:lnTo>
                  <a:pt x="0" y="609600"/>
                </a:lnTo>
                <a:lnTo>
                  <a:pt x="0" y="101602"/>
                </a:lnTo>
                <a:cubicBezTo>
                  <a:pt x="0" y="45488"/>
                  <a:pt x="45488" y="0"/>
                  <a:pt x="101601" y="0"/>
                </a:cubicBezTo>
                <a:lnTo>
                  <a:pt x="101602" y="0"/>
                </a:lnTo>
                <a:close/>
              </a:path>
            </a:pathLst>
          </a:custGeom>
          <a:solidFill>
            <a:srgbClr val="FFFF00"/>
          </a:solidFill>
          <a:ln w="25400" algn="ctr">
            <a:solidFill>
              <a:srgbClr val="89A4A7"/>
            </a:solidFill>
            <a:miter lim="800000"/>
            <a:headEnd/>
            <a:tailEnd/>
          </a:ln>
        </p:spPr>
        <p:txBody>
          <a:bodyPr anchor="ctr"/>
          <a:lstStyle/>
          <a:p>
            <a:pPr algn="just">
              <a:defRPr/>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Hội Đua Voi là một trong những hoạt động của Lễ hội văn hóa truyền thống các dân tộc huyện Buôn Đôn,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tỉnh Đắk Lắk được tổ chức 02 năm 01 lần vào tháng 3 âm lịch. Là Tháng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lấy</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mật và cũng là thời điểm bắt đầu làm nương rẫy. Hội Đua Voi nhằm tôn vinh tinh thần thượng võ và tài nghệ thuần dưỡng voi của đồng bào các dân tộc Tây</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cs typeface="Times New Roman" panose="02020603050405020304" pitchFamily="18" charset="0"/>
              </a:rPr>
              <a:t>.</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8"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673" y="457200"/>
            <a:ext cx="5791200" cy="314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52400"/>
            <a:ext cx="9067800" cy="6994222"/>
          </a:xfrm>
          <a:prstGeom prst="rect">
            <a:avLst/>
          </a:prstGeom>
        </p:spPr>
        <p:txBody>
          <a:bodyPr wrap="square">
            <a:spAutoFit/>
          </a:bodyPr>
          <a:lstStyle/>
          <a:p>
            <a:pPr algn="ctr">
              <a:lnSpc>
                <a:spcPct val="150000"/>
              </a:lnSpc>
              <a:spcAft>
                <a:spcPts val="0"/>
              </a:spcAft>
            </a:pPr>
            <a:r>
              <a:rPr lang="en-US"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 đua voi ở Tây Nguyên</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Trường đua voi là một đường rộng phẳng lì, dài hơn năm cây số. Chiêng khua trống đánh vang lừng. Voi đua từng tốp mười con dàn hàng ngang ở nơi xuất phát. Trên mỗi con voi, ngồi hai </a:t>
            </a:r>
            <a:r>
              <a:rPr lang="en-US"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man-</a:t>
            </a:r>
            <a:r>
              <a:rPr lang="en-US"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gát</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ngồi phía cổ có vuông vải đỏ thắm ở ngực. Người ngồi trên lưng mặc áo xanh da trời. Trông họ rất bình tĩnh vì họ thường là những người phi ngựa giỏi nhất.</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Đến giờ xuất phát, chiêng trống nổi lên thì cả mười con voi lao đầu chạy. Cái dáng lầm lì, chậm chạp thường ngày bỗng dưng biến mất. Cả bầy hăng máu phóng như bay. Bụi cuốn mù mịt. Các </a:t>
            </a:r>
            <a:r>
              <a:rPr lang="en-US"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man-</a:t>
            </a:r>
            <a:r>
              <a:rPr lang="en-US"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gát</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phải rất gan dạ và khéo léo điều khiển cho voi về trúng đích. Những chú voi chạy đến đích trước tiên đều ghìm đà, </a:t>
            </a:r>
            <a:r>
              <a:rPr lang="en-US"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huơ</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vòi</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chào những khán giả đã nhiệt liệt cổ vũ, khen ngợi chúng.</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3200400" indent="457200" algn="just">
              <a:lnSpc>
                <a:spcPct val="150000"/>
              </a:lnSpc>
              <a:spcAft>
                <a:spcPts val="0"/>
              </a:spcAft>
            </a:pP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Lê Tấn</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5791200" y="19812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33800" y="55626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1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2">
            <a:hlinkClick r:id="rId2" action="ppaction://hlinksldjump"/>
          </p:cNvPr>
          <p:cNvSpPr txBox="1">
            <a:spLocks noChangeArrowheads="1"/>
          </p:cNvSpPr>
          <p:nvPr/>
        </p:nvSpPr>
        <p:spPr bwMode="auto">
          <a:xfrm>
            <a:off x="762000" y="293414"/>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a:latin typeface="Arial" charset="0"/>
              </a:rPr>
              <a:t> </a:t>
            </a:r>
            <a:r>
              <a:rPr lang="en-US" sz="3600" b="1" dirty="0">
                <a:solidFill>
                  <a:srgbClr val="FF0000"/>
                </a:solidFill>
                <a:latin typeface="Arial" charset="0"/>
              </a:rPr>
              <a:t>- </a:t>
            </a:r>
            <a:r>
              <a:rPr lang="en-US" sz="3600" b="1" dirty="0" err="1">
                <a:solidFill>
                  <a:srgbClr val="FF0000"/>
                </a:solidFill>
                <a:latin typeface="Times New Roman" pitchFamily="18" charset="0"/>
              </a:rPr>
              <a:t>Trường</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đua</a:t>
            </a:r>
            <a:r>
              <a:rPr lang="en-US" sz="3600" b="1" dirty="0">
                <a:solidFill>
                  <a:srgbClr val="FF0000"/>
                </a:solidFill>
                <a:latin typeface="Times New Roman" pitchFamily="18" charset="0"/>
              </a:rPr>
              <a:t>:</a:t>
            </a:r>
            <a:endParaRPr lang="en-US" sz="3600" b="1" dirty="0">
              <a:latin typeface="Times New Roman" pitchFamily="18" charset="0"/>
            </a:endParaRPr>
          </a:p>
        </p:txBody>
      </p:sp>
      <p:sp>
        <p:nvSpPr>
          <p:cNvPr id="6" name="Text Box 22">
            <a:hlinkClick r:id="rId2" action="ppaction://hlinksldjump"/>
          </p:cNvPr>
          <p:cNvSpPr txBox="1">
            <a:spLocks noChangeArrowheads="1"/>
          </p:cNvSpPr>
          <p:nvPr/>
        </p:nvSpPr>
        <p:spPr bwMode="auto">
          <a:xfrm>
            <a:off x="3505200" y="288824"/>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dirty="0">
                <a:latin typeface="Arial" charset="0"/>
              </a:rPr>
              <a:t> </a:t>
            </a:r>
            <a:r>
              <a:rPr lang="en-US" sz="3600" dirty="0">
                <a:solidFill>
                  <a:srgbClr val="FF0000"/>
                </a:solidFill>
                <a:latin typeface="Times New Roman" pitchFamily="18" charset="0"/>
              </a:rPr>
              <a:t> </a:t>
            </a:r>
            <a:r>
              <a:rPr lang="en-US" sz="3600" dirty="0" err="1">
                <a:latin typeface="Times New Roman" pitchFamily="18" charset="0"/>
              </a:rPr>
              <a:t>nơi</a:t>
            </a:r>
            <a:r>
              <a:rPr lang="en-US" sz="3600" dirty="0">
                <a:latin typeface="Times New Roman" pitchFamily="18" charset="0"/>
              </a:rPr>
              <a:t> </a:t>
            </a:r>
            <a:r>
              <a:rPr lang="en-US" sz="3600" dirty="0" err="1">
                <a:latin typeface="Times New Roman" pitchFamily="18" charset="0"/>
              </a:rPr>
              <a:t>diễn</a:t>
            </a:r>
            <a:r>
              <a:rPr lang="en-US" sz="3600" dirty="0">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cuộc</a:t>
            </a:r>
            <a:r>
              <a:rPr lang="en-US" sz="3600" dirty="0">
                <a:latin typeface="Times New Roman" pitchFamily="18" charset="0"/>
              </a:rPr>
              <a:t> </a:t>
            </a:r>
            <a:r>
              <a:rPr lang="en-US" sz="3600" dirty="0" err="1">
                <a:latin typeface="Times New Roman" pitchFamily="18" charset="0"/>
              </a:rPr>
              <a:t>đua</a:t>
            </a:r>
            <a:r>
              <a:rPr lang="en-US" sz="3600" dirty="0">
                <a:latin typeface="Times New Roman" pitchFamily="18" charset="0"/>
              </a:rPr>
              <a:t>.</a:t>
            </a:r>
          </a:p>
        </p:txBody>
      </p:sp>
      <p:pic>
        <p:nvPicPr>
          <p:cNvPr id="1026" name="Picture 2" descr="Tập đọc: Hội đua voi ở Tây Nguy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18" y="1066892"/>
            <a:ext cx="4038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ĂN HÓA VOI VỚI TINH THẦN THƯỢNG VÕ CỦA NGƯỜI M'NÔNG - Website của Trường  THCS Đông H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910" y="3352800"/>
            <a:ext cx="4876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1752600"/>
            <a:ext cx="449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2">
            <a:hlinkClick r:id="rId3" action="ppaction://hlinksldjump"/>
          </p:cNvPr>
          <p:cNvSpPr txBox="1">
            <a:spLocks noChangeArrowheads="1"/>
          </p:cNvSpPr>
          <p:nvPr/>
        </p:nvSpPr>
        <p:spPr bwMode="auto">
          <a:xfrm>
            <a:off x="762000" y="18294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eaLnBrk="1" hangingPunct="1">
              <a:spcBef>
                <a:spcPct val="50000"/>
              </a:spcBef>
            </a:pPr>
            <a:r>
              <a:rPr lang="en-US" sz="3200" b="1" dirty="0" err="1">
                <a:solidFill>
                  <a:srgbClr val="FF0000"/>
                </a:solidFill>
                <a:latin typeface="Times New Roman" pitchFamily="18" charset="0"/>
              </a:rPr>
              <a:t>Chiêng</a:t>
            </a:r>
            <a:r>
              <a:rPr lang="en-US" sz="3200" b="1" dirty="0">
                <a:solidFill>
                  <a:srgbClr val="FF0000"/>
                </a:solidFill>
                <a:latin typeface="Times New Roman" pitchFamily="18" charset="0"/>
              </a:rPr>
              <a:t>:</a:t>
            </a:r>
            <a:r>
              <a:rPr lang="en-US" sz="3200" b="1" dirty="0">
                <a:latin typeface="Times New Roman" pitchFamily="18" charset="0"/>
              </a:rPr>
              <a:t> </a:t>
            </a:r>
            <a:r>
              <a:rPr lang="en-US" sz="3200" dirty="0" err="1">
                <a:latin typeface="Times New Roman" pitchFamily="18" charset="0"/>
              </a:rPr>
              <a:t>nhạc</a:t>
            </a:r>
            <a:r>
              <a:rPr lang="en-US" sz="3200" dirty="0">
                <a:latin typeface="Times New Roman" pitchFamily="18" charset="0"/>
              </a:rPr>
              <a:t> cụ bằng đồng, </a:t>
            </a:r>
            <a:r>
              <a:rPr lang="en-US" sz="3200" dirty="0" err="1">
                <a:latin typeface="Times New Roman" pitchFamily="18" charset="0"/>
              </a:rPr>
              <a:t>hình</a:t>
            </a:r>
            <a:r>
              <a:rPr lang="en-US" sz="3200" dirty="0">
                <a:latin typeface="Times New Roman" pitchFamily="18" charset="0"/>
              </a:rPr>
              <a:t> </a:t>
            </a:r>
            <a:r>
              <a:rPr lang="en-US" sz="3200" dirty="0" err="1">
                <a:latin typeface="Times New Roman" pitchFamily="18" charset="0"/>
              </a:rPr>
              <a:t>tròn</a:t>
            </a:r>
            <a:r>
              <a:rPr lang="en-US" sz="3200" dirty="0">
                <a:latin typeface="Times New Roman" pitchFamily="18" charset="0"/>
              </a:rPr>
              <a:t>, </a:t>
            </a:r>
            <a:r>
              <a:rPr lang="en-US" sz="3200" dirty="0" err="1">
                <a:latin typeface="Times New Roman" pitchFamily="18" charset="0"/>
              </a:rPr>
              <a:t>đánh</a:t>
            </a:r>
            <a:r>
              <a:rPr lang="en-US" sz="3200" dirty="0">
                <a:latin typeface="Times New Roman" pitchFamily="18" charset="0"/>
              </a:rPr>
              <a:t> bằng dùi, âm thanh vang dội.</a:t>
            </a:r>
          </a:p>
        </p:txBody>
      </p:sp>
      <p:pic>
        <p:nvPicPr>
          <p:cNvPr id="6" name="Picture 10" descr="ANd9GcRrEBXW0F-AIHHbgIVjMMfoNzPQ7oJiR0C5mz3DAfxgiwTLcjK__Q">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52600"/>
            <a:ext cx="4419600" cy="4724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3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2012_9_20_du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913"/>
            <a:ext cx="91440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2">
            <a:hlinkClick r:id="rId3" action="ppaction://hlinksldjump"/>
          </p:cNvPr>
          <p:cNvSpPr txBox="1">
            <a:spLocks noChangeArrowheads="1"/>
          </p:cNvSpPr>
          <p:nvPr/>
        </p:nvSpPr>
        <p:spPr bwMode="auto">
          <a:xfrm>
            <a:off x="1143000" y="368599"/>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a:solidFill>
                  <a:srgbClr val="FF0000"/>
                </a:solidFill>
                <a:latin typeface="Times New Roman" pitchFamily="18" charset="0"/>
              </a:rPr>
              <a:t>Man-</a:t>
            </a:r>
            <a:r>
              <a:rPr lang="en-US" sz="3600" b="1" dirty="0" err="1">
                <a:solidFill>
                  <a:srgbClr val="FF0000"/>
                </a:solidFill>
                <a:latin typeface="Times New Roman" pitchFamily="18" charset="0"/>
              </a:rPr>
              <a:t>gát</a:t>
            </a:r>
            <a:r>
              <a:rPr lang="en-US" sz="3600" b="1" dirty="0">
                <a:solidFill>
                  <a:srgbClr val="FF0000"/>
                </a:solidFill>
                <a:latin typeface="Times New Roman" pitchFamily="18" charset="0"/>
              </a:rPr>
              <a:t>:</a:t>
            </a:r>
          </a:p>
        </p:txBody>
      </p:sp>
      <p:sp>
        <p:nvSpPr>
          <p:cNvPr id="4" name="Text Box 22">
            <a:hlinkClick r:id="rId3" action="ppaction://hlinksldjump"/>
          </p:cNvPr>
          <p:cNvSpPr txBox="1">
            <a:spLocks noChangeArrowheads="1"/>
          </p:cNvSpPr>
          <p:nvPr/>
        </p:nvSpPr>
        <p:spPr bwMode="auto">
          <a:xfrm>
            <a:off x="3352800" y="363618"/>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dirty="0" err="1">
                <a:latin typeface="Times New Roman" pitchFamily="18" charset="0"/>
              </a:rPr>
              <a:t>người</a:t>
            </a:r>
            <a:r>
              <a:rPr lang="en-US" sz="3600" dirty="0">
                <a:latin typeface="Times New Roman" pitchFamily="18" charset="0"/>
              </a:rPr>
              <a:t> </a:t>
            </a:r>
            <a:r>
              <a:rPr lang="en-US" sz="3600" dirty="0" err="1">
                <a:latin typeface="Times New Roman" pitchFamily="18" charset="0"/>
              </a:rPr>
              <a:t>điều</a:t>
            </a:r>
            <a:r>
              <a:rPr lang="en-US" sz="3600" dirty="0">
                <a:latin typeface="Times New Roman" pitchFamily="18" charset="0"/>
              </a:rPr>
              <a:t> </a:t>
            </a:r>
            <a:r>
              <a:rPr lang="en-US" sz="3600" dirty="0" err="1">
                <a:latin typeface="Times New Roman" pitchFamily="18" charset="0"/>
              </a:rPr>
              <a:t>khiển</a:t>
            </a:r>
            <a:r>
              <a:rPr lang="en-US" sz="3600" dirty="0">
                <a:latin typeface="Times New Roman" pitchFamily="18" charset="0"/>
              </a:rPr>
              <a:t> </a:t>
            </a:r>
            <a:r>
              <a:rPr lang="en-US" sz="3600" dirty="0" err="1">
                <a:latin typeface="Times New Roman" pitchFamily="18" charset="0"/>
              </a:rPr>
              <a:t>voi</a:t>
            </a:r>
            <a:endParaRPr lang="en-US" sz="3600" dirty="0">
              <a:latin typeface="Times New Roman" pitchFamily="18" charset="0"/>
            </a:endParaRPr>
          </a:p>
        </p:txBody>
      </p:sp>
    </p:spTree>
    <p:extLst>
      <p:ext uri="{BB962C8B-B14F-4D97-AF65-F5344CB8AC3E}">
        <p14:creationId xmlns:p14="http://schemas.microsoft.com/office/powerpoint/2010/main" val="418811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066800" y="2057400"/>
            <a:ext cx="7620000" cy="16002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dirty="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TÌM HIỂU BÀI</a:t>
            </a:r>
          </a:p>
        </p:txBody>
      </p:sp>
      <p:pic>
        <p:nvPicPr>
          <p:cNvPr id="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762" y="4271962"/>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615113" y="4762"/>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1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724400" y="304800"/>
            <a:ext cx="4399935" cy="1384995"/>
          </a:xfrm>
          <a:prstGeom prst="rect">
            <a:avLst/>
          </a:prstGeom>
          <a:solidFill>
            <a:srgbClr val="FFFF00"/>
          </a:solidFill>
          <a:ln>
            <a:noFill/>
          </a:ln>
          <a:effec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spcBef>
                <a:spcPct val="50000"/>
              </a:spcBef>
            </a:pPr>
            <a:r>
              <a:rPr lang="en-US" sz="2800" b="1" dirty="0">
                <a:solidFill>
                  <a:schemeClr val="tx2">
                    <a:lumMod val="75000"/>
                  </a:schemeClr>
                </a:solidFill>
                <a:latin typeface="Times New Roman" pitchFamily="18" charset="0"/>
              </a:rPr>
              <a:t>Câu 1: </a:t>
            </a:r>
            <a:r>
              <a:rPr lang="en-US" sz="2800" b="1" dirty="0" err="1">
                <a:solidFill>
                  <a:schemeClr val="tx2">
                    <a:lumMod val="75000"/>
                  </a:schemeClr>
                </a:solidFill>
                <a:latin typeface="Times New Roman" pitchFamily="18" charset="0"/>
              </a:rPr>
              <a:t>Nêu</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các</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công</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việc</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cần</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chuẩn</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bị</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cho</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trường</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đua</a:t>
            </a:r>
            <a:r>
              <a:rPr lang="en-US" sz="2800" b="1" dirty="0">
                <a:solidFill>
                  <a:schemeClr val="tx2">
                    <a:lumMod val="75000"/>
                  </a:schemeClr>
                </a:solidFill>
                <a:latin typeface="Times New Roman" pitchFamily="18" charset="0"/>
              </a:rPr>
              <a:t>?</a:t>
            </a:r>
          </a:p>
        </p:txBody>
      </p:sp>
      <p:sp>
        <p:nvSpPr>
          <p:cNvPr id="4" name="Rectangle 3"/>
          <p:cNvSpPr/>
          <p:nvPr/>
        </p:nvSpPr>
        <p:spPr>
          <a:xfrm>
            <a:off x="22123" y="304800"/>
            <a:ext cx="4572000" cy="5693866"/>
          </a:xfrm>
          <a:prstGeom prst="rect">
            <a:avLst/>
          </a:prstGeom>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Trường đua voi là một đường rộng phẳng lì, dài hơn năm cây số. Chiêng khua trống đánh vang lừng. Voi đua từng tốp mười con dàn hàng ngang ở nơi xuất phát. Trên mỗi con voi, ngồi hai chàng man-</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ngồi phía cổ có vuông vải đỏ thắm ở ngực. Người ngồi trên lưng mặc áo xanh da trời. Trông họ rất bình tĩnh vì họ thường là những người phi ngựa giỏi nhất.</a:t>
            </a:r>
            <a:endParaRPr lang="en-US" sz="2800" dirty="0"/>
          </a:p>
        </p:txBody>
      </p:sp>
      <p:cxnSp>
        <p:nvCxnSpPr>
          <p:cNvPr id="5" name="Straight Connector 4"/>
          <p:cNvCxnSpPr/>
          <p:nvPr/>
        </p:nvCxnSpPr>
        <p:spPr>
          <a:xfrm>
            <a:off x="22123" y="1143000"/>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123" y="1600200"/>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123" y="1981200"/>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284" y="2438400"/>
            <a:ext cx="44245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284" y="2895600"/>
            <a:ext cx="3433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284" y="3276600"/>
            <a:ext cx="44245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a:stretch>
            <a:fillRect/>
          </a:stretch>
        </p:blipFill>
        <p:spPr>
          <a:xfrm>
            <a:off x="4724400" y="3763297"/>
            <a:ext cx="4399935" cy="3048001"/>
          </a:xfrm>
          <a:prstGeom prst="rect">
            <a:avLst/>
          </a:prstGeom>
        </p:spPr>
      </p:pic>
      <p:cxnSp>
        <p:nvCxnSpPr>
          <p:cNvPr id="17" name="Straight Connector 16"/>
          <p:cNvCxnSpPr/>
          <p:nvPr/>
        </p:nvCxnSpPr>
        <p:spPr>
          <a:xfrm>
            <a:off x="71284" y="3733800"/>
            <a:ext cx="12019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2280" y="685800"/>
            <a:ext cx="1766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73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136611" y="152400"/>
            <a:ext cx="3977892" cy="954107"/>
          </a:xfrm>
          <a:prstGeom prst="rect">
            <a:avLst/>
          </a:prstGeom>
          <a:solidFill>
            <a:srgbClr val="FFFF00"/>
          </a:solidFill>
          <a:ln>
            <a:noFill/>
          </a:ln>
          <a:effec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spcBef>
                <a:spcPct val="50000"/>
              </a:spcBef>
            </a:pPr>
            <a:r>
              <a:rPr lang="en-US" sz="2800" b="1">
                <a:solidFill>
                  <a:schemeClr val="tx2">
                    <a:lumMod val="75000"/>
                  </a:schemeClr>
                </a:solidFill>
                <a:latin typeface="Times New Roman" pitchFamily="18" charset="0"/>
              </a:rPr>
              <a:t>Câu 2: Cuộc đua diễn ra như thế nào?</a:t>
            </a:r>
            <a:endParaRPr lang="en-US" sz="2800" b="1" dirty="0">
              <a:solidFill>
                <a:schemeClr val="tx2">
                  <a:lumMod val="75000"/>
                </a:schemeClr>
              </a:solidFill>
              <a:latin typeface="Times New Roman" pitchFamily="18" charset="0"/>
            </a:endParaRPr>
          </a:p>
        </p:txBody>
      </p:sp>
      <p:sp>
        <p:nvSpPr>
          <p:cNvPr id="3" name="Rectangle 2"/>
          <p:cNvSpPr/>
          <p:nvPr/>
        </p:nvSpPr>
        <p:spPr>
          <a:xfrm>
            <a:off x="0" y="-2458"/>
            <a:ext cx="4724400" cy="6740307"/>
          </a:xfrm>
          <a:prstGeom prst="rect">
            <a:avLst/>
          </a:prstGeom>
        </p:spPr>
        <p:txBody>
          <a:bodyPr wrap="square">
            <a:spAutoFit/>
          </a:bodyPr>
          <a:lstStyle/>
          <a:p>
            <a:pPr algn="just">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Đến giờ xuất phát, chiêng trống nổi lên thì cả mười con voi lao đầu chạy. Cái dáng lầm lì, chậm chạp thường ngày bỗng dưng biến mất. Cả bầy hăng máu phóng như bay. Bụi cuốn mù mịt. Các chàng man-</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phải rất gan dạ và khéo léo điều khiển cho voi về trúng đích. Những chú voi chạy đến đích trước tiên đều ghìm đà, huơ voi chào những khán giả đã nhiệt liệt cổ vũ, khen ngợi chúng.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250723" y="533400"/>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 y="1106507"/>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0723" y="2667000"/>
            <a:ext cx="43753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723" y="3276600"/>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810000"/>
            <a:ext cx="4473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4196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8" descr="ava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3189288"/>
            <a:ext cx="4390103"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36611" y="1177917"/>
            <a:ext cx="4267200" cy="830997"/>
          </a:xfrm>
          <a:prstGeom prst="rect">
            <a:avLst/>
          </a:prstGeom>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Cuộc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đua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diễn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gay </a:t>
            </a:r>
            <a:r>
              <a:rPr lang="en-US" sz="2400" dirty="0" err="1">
                <a:solidFill>
                  <a:srgbClr val="FF0000"/>
                </a:solidFill>
                <a:latin typeface="Times New Roman" panose="02020603050405020304" pitchFamily="18" charset="0"/>
                <a:cs typeface="Times New Roman" panose="02020603050405020304" pitchFamily="18" charset="0"/>
              </a:rPr>
              <a:t>cấn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kịch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dẫn</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2" name="Text Box 3"/>
          <p:cNvSpPr txBox="1">
            <a:spLocks noChangeArrowheads="1"/>
          </p:cNvSpPr>
          <p:nvPr/>
        </p:nvSpPr>
        <p:spPr bwMode="auto">
          <a:xfrm>
            <a:off x="5136610" y="141288"/>
            <a:ext cx="3977892" cy="1384995"/>
          </a:xfrm>
          <a:prstGeom prst="rect">
            <a:avLst/>
          </a:prstGeom>
          <a:solidFill>
            <a:srgbClr val="FFFF00"/>
          </a:solidFill>
          <a:ln>
            <a:noFill/>
          </a:ln>
          <a:effec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spcBef>
                <a:spcPct val="50000"/>
              </a:spcBef>
            </a:pPr>
            <a:r>
              <a:rPr lang="en-US" sz="2800" b="1" dirty="0" err="1">
                <a:solidFill>
                  <a:schemeClr val="tx2">
                    <a:lumMod val="75000"/>
                  </a:schemeClr>
                </a:solidFill>
                <a:latin typeface="Times New Roman" pitchFamily="18" charset="0"/>
              </a:rPr>
              <a:t>Nêu</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phẩm</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chất</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của</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những</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chàng</a:t>
            </a:r>
            <a:r>
              <a:rPr lang="en-US" sz="2800" b="1" dirty="0">
                <a:solidFill>
                  <a:schemeClr val="tx2">
                    <a:lumMod val="75000"/>
                  </a:schemeClr>
                </a:solidFill>
                <a:latin typeface="Times New Roman" pitchFamily="18" charset="0"/>
              </a:rPr>
              <a:t> man-</a:t>
            </a:r>
            <a:r>
              <a:rPr lang="en-US" sz="2800" b="1" dirty="0" err="1">
                <a:solidFill>
                  <a:schemeClr val="tx2">
                    <a:lumMod val="75000"/>
                  </a:schemeClr>
                </a:solidFill>
                <a:latin typeface="Times New Roman" pitchFamily="18" charset="0"/>
              </a:rPr>
              <a:t>gát</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trong</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cuộc</a:t>
            </a:r>
            <a:r>
              <a:rPr lang="en-US" sz="2800" b="1" dirty="0">
                <a:solidFill>
                  <a:schemeClr val="tx2">
                    <a:lumMod val="75000"/>
                  </a:schemeClr>
                </a:solidFill>
                <a:latin typeface="Times New Roman" pitchFamily="18" charset="0"/>
              </a:rPr>
              <a:t> </a:t>
            </a:r>
            <a:r>
              <a:rPr lang="en-US" sz="2800" b="1" dirty="0" err="1">
                <a:solidFill>
                  <a:schemeClr val="tx2">
                    <a:lumMod val="75000"/>
                  </a:schemeClr>
                </a:solidFill>
                <a:latin typeface="Times New Roman" pitchFamily="18" charset="0"/>
              </a:rPr>
              <a:t>đua</a:t>
            </a:r>
            <a:r>
              <a:rPr lang="en-US" sz="2800" b="1" dirty="0">
                <a:solidFill>
                  <a:schemeClr val="tx2">
                    <a:lumMod val="75000"/>
                  </a:schemeClr>
                </a:solidFill>
                <a:latin typeface="Times New Roman" pitchFamily="18" charset="0"/>
              </a:rPr>
              <a:t>.</a:t>
            </a:r>
          </a:p>
        </p:txBody>
      </p:sp>
      <p:sp>
        <p:nvSpPr>
          <p:cNvPr id="15" name="Rectangle 14"/>
          <p:cNvSpPr/>
          <p:nvPr/>
        </p:nvSpPr>
        <p:spPr>
          <a:xfrm>
            <a:off x="4991956" y="1938515"/>
            <a:ext cx="4267200" cy="830997"/>
          </a:xfrm>
          <a:prstGeom prst="rect">
            <a:avLst/>
          </a:prstGeom>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chàng</a:t>
            </a:r>
            <a:r>
              <a:rPr lang="en-US" sz="2400" dirty="0">
                <a:solidFill>
                  <a:srgbClr val="FF0000"/>
                </a:solidFill>
                <a:latin typeface="Times New Roman" panose="02020603050405020304" pitchFamily="18" charset="0"/>
                <a:cs typeface="Times New Roman" panose="02020603050405020304" pitchFamily="18" charset="0"/>
              </a:rPr>
              <a:t> man-</a:t>
            </a:r>
            <a:r>
              <a:rPr lang="en-US" sz="2400" dirty="0" err="1">
                <a:solidFill>
                  <a:srgbClr val="FF0000"/>
                </a:solidFill>
                <a:latin typeface="Times New Roman" panose="02020603050405020304" pitchFamily="18" charset="0"/>
                <a:cs typeface="Times New Roman" panose="02020603050405020304" pitchFamily="18" charset="0"/>
              </a:rPr>
              <a:t>gát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rất</a:t>
            </a:r>
            <a:r>
              <a:rPr lang="en-US" sz="2400" dirty="0">
                <a:solidFill>
                  <a:srgbClr val="FF0000"/>
                </a:solidFill>
                <a:latin typeface="Times New Roman" panose="02020603050405020304" pitchFamily="18" charset="0"/>
                <a:cs typeface="Times New Roman" panose="02020603050405020304" pitchFamily="18" charset="0"/>
              </a:rPr>
              <a:t> dung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cường</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79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1" nodeType="clickEffect">
                                  <p:stCondLst>
                                    <p:cond delay="0"/>
                                  </p:stCondLst>
                                  <p:childTnLst>
                                    <p:anim calcmode="lin" valueType="num">
                                      <p:cBhvr additive="base">
                                        <p:cTn id="43" dur="500"/>
                                        <p:tgtEl>
                                          <p:spTgt spid="5"/>
                                        </p:tgtEl>
                                        <p:attrNameLst>
                                          <p:attrName>ppt_y</p:attrName>
                                        </p:attrNameLst>
                                      </p:cBhvr>
                                      <p:tavLst>
                                        <p:tav tm="0">
                                          <p:val>
                                            <p:strVal val="#ppt_y"/>
                                          </p:val>
                                        </p:tav>
                                        <p:tav tm="100000">
                                          <p:val>
                                            <p:strVal val="#ppt_y+#ppt_h*1.125000"/>
                                          </p:val>
                                        </p:tav>
                                      </p:tavLst>
                                    </p:anim>
                                    <p:animEffect transition="out" filter="wipe(down)">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2" presetClass="exit" presetSubtype="4" fill="hold" nodeType="withEffect">
                                  <p:stCondLst>
                                    <p:cond delay="0"/>
                                  </p:stCondLst>
                                  <p:childTnLst>
                                    <p:anim calcmode="lin" valueType="num">
                                      <p:cBhvr additive="base">
                                        <p:cTn id="47" dur="500"/>
                                        <p:tgtEl>
                                          <p:spTgt spid="4"/>
                                        </p:tgtEl>
                                        <p:attrNameLst>
                                          <p:attrName>ppt_y</p:attrName>
                                        </p:attrNameLst>
                                      </p:cBhvr>
                                      <p:tavLst>
                                        <p:tav tm="0">
                                          <p:val>
                                            <p:strVal val="#ppt_y"/>
                                          </p:val>
                                        </p:tav>
                                        <p:tav tm="100000">
                                          <p:val>
                                            <p:strVal val="#ppt_y+#ppt_h*1.125000"/>
                                          </p:val>
                                        </p:tav>
                                      </p:tavLst>
                                    </p:anim>
                                    <p:animEffect transition="out" filter="wipe(down)">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2" presetClass="exit" presetSubtype="4" fill="hold" nodeType="withEffect">
                                  <p:stCondLst>
                                    <p:cond delay="0"/>
                                  </p:stCondLst>
                                  <p:childTnLst>
                                    <p:anim calcmode="lin" valueType="num">
                                      <p:cBhvr additive="base">
                                        <p:cTn id="51" dur="500"/>
                                        <p:tgtEl>
                                          <p:spTgt spid="6"/>
                                        </p:tgtEl>
                                        <p:attrNameLst>
                                          <p:attrName>ppt_y</p:attrName>
                                        </p:attrNameLst>
                                      </p:cBhvr>
                                      <p:tavLst>
                                        <p:tav tm="0">
                                          <p:val>
                                            <p:strVal val="#ppt_y"/>
                                          </p:val>
                                        </p:tav>
                                        <p:tav tm="100000">
                                          <p:val>
                                            <p:strVal val="#ppt_y+#ppt_h*1.125000"/>
                                          </p:val>
                                        </p:tav>
                                      </p:tavLst>
                                    </p:anim>
                                    <p:animEffect transition="out" filter="wipe(down)">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2" presetClass="exit" presetSubtype="4" fill="hold" nodeType="withEffect">
                                  <p:stCondLst>
                                    <p:cond delay="0"/>
                                  </p:stCondLst>
                                  <p:childTnLst>
                                    <p:anim calcmode="lin" valueType="num">
                                      <p:cBhvr additive="base">
                                        <p:cTn id="55" dur="500"/>
                                        <p:tgtEl>
                                          <p:spTgt spid="7"/>
                                        </p:tgtEl>
                                        <p:attrNameLst>
                                          <p:attrName>ppt_y</p:attrName>
                                        </p:attrNameLst>
                                      </p:cBhvr>
                                      <p:tavLst>
                                        <p:tav tm="0">
                                          <p:val>
                                            <p:strVal val="#ppt_y"/>
                                          </p:val>
                                        </p:tav>
                                        <p:tav tm="100000">
                                          <p:val>
                                            <p:strVal val="#ppt_y+#ppt_h*1.125000"/>
                                          </p:val>
                                        </p:tav>
                                      </p:tavLst>
                                    </p:anim>
                                    <p:animEffect transition="out" filter="wipe(dow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2" presetClass="exit" presetSubtype="4" fill="hold" nodeType="withEffect">
                                  <p:stCondLst>
                                    <p:cond delay="0"/>
                                  </p:stCondLst>
                                  <p:childTnLst>
                                    <p:anim calcmode="lin" valueType="num">
                                      <p:cBhvr additive="base">
                                        <p:cTn id="59" dur="500"/>
                                        <p:tgtEl>
                                          <p:spTgt spid="8"/>
                                        </p:tgtEl>
                                        <p:attrNameLst>
                                          <p:attrName>ppt_y</p:attrName>
                                        </p:attrNameLst>
                                      </p:cBhvr>
                                      <p:tavLst>
                                        <p:tav tm="0">
                                          <p:val>
                                            <p:strVal val="#ppt_y"/>
                                          </p:val>
                                        </p:tav>
                                        <p:tav tm="100000">
                                          <p:val>
                                            <p:strVal val="#ppt_y+#ppt_h*1.125000"/>
                                          </p:val>
                                        </p:tav>
                                      </p:tavLst>
                                    </p:anim>
                                    <p:animEffect transition="out" filter="wipe(down)">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2" presetClass="exit" presetSubtype="4" fill="hold" nodeType="withEffect">
                                  <p:stCondLst>
                                    <p:cond delay="0"/>
                                  </p:stCondLst>
                                  <p:childTnLst>
                                    <p:anim calcmode="lin" valueType="num">
                                      <p:cBhvr additive="base">
                                        <p:cTn id="63" dur="500"/>
                                        <p:tgtEl>
                                          <p:spTgt spid="10"/>
                                        </p:tgtEl>
                                        <p:attrNameLst>
                                          <p:attrName>ppt_y</p:attrName>
                                        </p:attrNameLst>
                                      </p:cBhvr>
                                      <p:tavLst>
                                        <p:tav tm="0">
                                          <p:val>
                                            <p:strVal val="#ppt_y"/>
                                          </p:val>
                                        </p:tav>
                                        <p:tav tm="100000">
                                          <p:val>
                                            <p:strVal val="#ppt_y+#ppt_h*1.125000"/>
                                          </p:val>
                                        </p:tav>
                                      </p:tavLst>
                                    </p:anim>
                                    <p:animEffect transition="out" filter="wipe(down)">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2" presetClass="exit" presetSubtype="4" fill="hold" nodeType="withEffect">
                                  <p:stCondLst>
                                    <p:cond delay="0"/>
                                  </p:stCondLst>
                                  <p:childTnLst>
                                    <p:anim calcmode="lin" valueType="num">
                                      <p:cBhvr additive="base">
                                        <p:cTn id="67" dur="500"/>
                                        <p:tgtEl>
                                          <p:spTgt spid="13"/>
                                        </p:tgtEl>
                                        <p:attrNameLst>
                                          <p:attrName>ppt_y</p:attrName>
                                        </p:attrNameLst>
                                      </p:cBhvr>
                                      <p:tavLst>
                                        <p:tav tm="0">
                                          <p:val>
                                            <p:strVal val="#ppt_y"/>
                                          </p:val>
                                        </p:tav>
                                        <p:tav tm="100000">
                                          <p:val>
                                            <p:strVal val="#ppt_y+#ppt_h*1.125000"/>
                                          </p:val>
                                        </p:tav>
                                      </p:tavLst>
                                    </p:anim>
                                    <p:animEffect transition="out" filter="wipe(down)">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2" presetClass="exit" presetSubtype="4" fill="hold" grpId="1" nodeType="withEffect">
                                  <p:stCondLst>
                                    <p:cond delay="0"/>
                                  </p:stCondLst>
                                  <p:childTnLst>
                                    <p:anim calcmode="lin" valueType="num">
                                      <p:cBhvr additive="base">
                                        <p:cTn id="71" dur="500"/>
                                        <p:tgtEl>
                                          <p:spTgt spid="2"/>
                                        </p:tgtEl>
                                        <p:attrNameLst>
                                          <p:attrName>ppt_y</p:attrName>
                                        </p:attrNameLst>
                                      </p:cBhvr>
                                      <p:tavLst>
                                        <p:tav tm="0">
                                          <p:val>
                                            <p:strVal val="#ppt_y"/>
                                          </p:val>
                                        </p:tav>
                                        <p:tav tm="100000">
                                          <p:val>
                                            <p:strVal val="#ppt_y+#ppt_h*1.125000"/>
                                          </p:val>
                                        </p:tav>
                                      </p:tavLst>
                                    </p:anim>
                                    <p:animEffect transition="out" filter="wipe(down)">
                                      <p:cBhvr>
                                        <p:cTn id="72" dur="500"/>
                                        <p:tgtEl>
                                          <p:spTgt spid="2"/>
                                        </p:tgtEl>
                                      </p:cBhvr>
                                    </p:animEffect>
                                    <p:set>
                                      <p:cBhvr>
                                        <p:cTn id="73" dur="1" fill="hold">
                                          <p:stCondLst>
                                            <p:cond delay="499"/>
                                          </p:stCondLst>
                                        </p:cTn>
                                        <p:tgtEl>
                                          <p:spTgt spid="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circle(in)">
                                      <p:cBhvr>
                                        <p:cTn id="8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P spid="12" grpId="0" animBg="1"/>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TotalTime>
  <Words>730</Words>
  <Application>Microsoft Office PowerPoint</Application>
  <PresentationFormat>On-screen Show (4:3)</PresentationFormat>
  <Paragraphs>33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Gill Sans MT</vt:lpstr>
      <vt:lpstr>Times New Roman</vt:lpstr>
      <vt:lpstr>Verdana</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Hội khai ấn Đền Trần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64</cp:revision>
  <dcterms:created xsi:type="dcterms:W3CDTF">2016-02-28T00:41:38Z</dcterms:created>
  <dcterms:modified xsi:type="dcterms:W3CDTF">2022-03-07T00:45:51Z</dcterms:modified>
</cp:coreProperties>
</file>