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74" r:id="rId2"/>
    <p:sldId id="257" r:id="rId3"/>
    <p:sldId id="325" r:id="rId4"/>
    <p:sldId id="314" r:id="rId5"/>
    <p:sldId id="258" r:id="rId6"/>
    <p:sldId id="276" r:id="rId7"/>
    <p:sldId id="277" r:id="rId8"/>
    <p:sldId id="280" r:id="rId9"/>
    <p:sldId id="278" r:id="rId10"/>
    <p:sldId id="303" r:id="rId11"/>
    <p:sldId id="310" r:id="rId12"/>
    <p:sldId id="279" r:id="rId13"/>
    <p:sldId id="290" r:id="rId14"/>
    <p:sldId id="291" r:id="rId15"/>
    <p:sldId id="321" r:id="rId16"/>
    <p:sldId id="318" r:id="rId17"/>
    <p:sldId id="311" r:id="rId18"/>
    <p:sldId id="270" r:id="rId19"/>
    <p:sldId id="317" r:id="rId20"/>
    <p:sldId id="294" r:id="rId21"/>
    <p:sldId id="263" r:id="rId22"/>
    <p:sldId id="365" r:id="rId23"/>
    <p:sldId id="320" r:id="rId24"/>
    <p:sldId id="324" r:id="rId25"/>
    <p:sldId id="322" r:id="rId26"/>
    <p:sldId id="323" r:id="rId27"/>
    <p:sldId id="308" r:id="rId28"/>
    <p:sldId id="295" r:id="rId29"/>
    <p:sldId id="296" r:id="rId30"/>
    <p:sldId id="299" r:id="rId31"/>
    <p:sldId id="309" r:id="rId32"/>
    <p:sldId id="313" r:id="rId33"/>
    <p:sldId id="300" r:id="rId34"/>
    <p:sldId id="266" r:id="rId35"/>
    <p:sldId id="293" r:id="rId36"/>
    <p:sldId id="275" r:id="rId37"/>
    <p:sldId id="315" r:id="rId38"/>
    <p:sldId id="316" r:id="rId39"/>
    <p:sldId id="312" r:id="rId40"/>
    <p:sldId id="305"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8/3/2022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16</a:t>
            </a:fld>
            <a:endParaRPr lang="en-US"/>
          </a:p>
        </p:txBody>
      </p:sp>
    </p:spTree>
    <p:extLst>
      <p:ext uri="{BB962C8B-B14F-4D97-AF65-F5344CB8AC3E}">
        <p14:creationId xmlns:p14="http://schemas.microsoft.com/office/powerpoint/2010/main" val="363873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30</a:t>
            </a:fld>
            <a:endParaRPr lang="en-US"/>
          </a:p>
        </p:txBody>
      </p:sp>
    </p:spTree>
    <p:extLst>
      <p:ext uri="{BB962C8B-B14F-4D97-AF65-F5344CB8AC3E}">
        <p14:creationId xmlns:p14="http://schemas.microsoft.com/office/powerpoint/2010/main" val="363873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33</a:t>
            </a:fld>
            <a:endParaRPr lang="en-US"/>
          </a:p>
        </p:txBody>
      </p:sp>
    </p:spTree>
    <p:extLst>
      <p:ext uri="{BB962C8B-B14F-4D97-AF65-F5344CB8AC3E}">
        <p14:creationId xmlns:p14="http://schemas.microsoft.com/office/powerpoint/2010/main"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pPr/>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pPr/>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48390"/>
            <a:ext cx="9144000" cy="6858000"/>
          </a:xfrm>
          <a:prstGeom prst="rect">
            <a:avLst/>
          </a:prstGeom>
        </p:spPr>
      </p:pic>
      <p:sp>
        <p:nvSpPr>
          <p:cNvPr id="7" name="Text Box 103">
            <a:extLst>
              <a:ext uri="{FF2B5EF4-FFF2-40B4-BE49-F238E27FC236}">
                <a16:creationId xmlns:a16="http://schemas.microsoft.com/office/drawing/2014/main" id="{AD4B8D20-00C4-42B6-91DD-082163DA036A}"/>
              </a:ext>
            </a:extLst>
          </p:cNvPr>
          <p:cNvSpPr txBox="1">
            <a:spLocks noChangeArrowheads="1"/>
          </p:cNvSpPr>
          <p:nvPr/>
        </p:nvSpPr>
        <p:spPr bwMode="auto">
          <a:xfrm>
            <a:off x="2394528" y="1814372"/>
            <a:ext cx="37587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u="sng" dirty="0">
                <a:latin typeface="Times New Roman" pitchFamily="18" charset="0"/>
              </a:rPr>
              <a:t>TOÁN</a:t>
            </a:r>
            <a:endParaRPr lang="vi-VN" sz="3600" b="1" u="sng" dirty="0">
              <a:latin typeface="Times New Roman" pitchFamily="18" charset="0"/>
            </a:endParaRPr>
          </a:p>
          <a:p>
            <a:pPr algn="ctr"/>
            <a:r>
              <a:rPr lang="vi-VN" sz="3600" b="1" dirty="0">
                <a:solidFill>
                  <a:srgbClr val="FF0000"/>
                </a:solidFill>
                <a:latin typeface="Times New Roman" pitchFamily="18" charset="0"/>
              </a:rPr>
              <a:t>TIỀN VIỆT NAM</a:t>
            </a:r>
          </a:p>
        </p:txBody>
      </p:sp>
      <p:sp>
        <p:nvSpPr>
          <p:cNvPr id="5" name="Title 4">
            <a:extLst>
              <a:ext uri="{FF2B5EF4-FFF2-40B4-BE49-F238E27FC236}">
                <a16:creationId xmlns:a16="http://schemas.microsoft.com/office/drawing/2014/main" id="{1034273E-262A-4768-8A4B-7737D3DD7E02}"/>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24678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68" y="1828800"/>
            <a:ext cx="6427631" cy="2587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44" y="1825580"/>
            <a:ext cx="6077756" cy="2590800"/>
          </a:xfrm>
          <a:prstGeom prst="rect">
            <a:avLst/>
          </a:prstGeom>
        </p:spPr>
      </p:pic>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Kích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thước</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08844" y="1828800"/>
            <a:ext cx="5696756" cy="2587580"/>
          </a:xfrm>
        </p:spPr>
      </p:pic>
    </p:spTree>
    <p:extLst>
      <p:ext uri="{BB962C8B-B14F-4D97-AF65-F5344CB8AC3E}">
        <p14:creationId xmlns:p14="http://schemas.microsoft.com/office/powerpoint/2010/main" val="20298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4600" y="4419600"/>
            <a:ext cx="4899472"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568128" y="0"/>
            <a:ext cx="4845944" cy="2098719"/>
            <a:chOff x="457200" y="4542486"/>
            <a:chExt cx="4845944" cy="2286000"/>
          </a:xfrm>
        </p:grpSpPr>
        <p:sp>
          <p:nvSpPr>
            <p:cNvPr id="8" name="Rectangle 7"/>
            <p:cNvSpPr/>
            <p:nvPr/>
          </p:nvSpPr>
          <p:spPr>
            <a:xfrm>
              <a:off x="457200" y="4542486"/>
              <a:ext cx="4845944"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48200"/>
              <a:ext cx="4648200" cy="2052280"/>
            </a:xfrm>
            <a:prstGeom prst="rect">
              <a:avLst/>
            </a:prstGeom>
          </p:spPr>
        </p:pic>
      </p:grpSp>
      <p:grpSp>
        <p:nvGrpSpPr>
          <p:cNvPr id="10" name="Group 9"/>
          <p:cNvGrpSpPr/>
          <p:nvPr/>
        </p:nvGrpSpPr>
        <p:grpSpPr>
          <a:xfrm>
            <a:off x="2545456" y="2133600"/>
            <a:ext cx="4845944" cy="2167407"/>
            <a:chOff x="-205928" y="4014989"/>
            <a:chExt cx="4533900" cy="2286000"/>
          </a:xfrm>
        </p:grpSpPr>
        <p:sp>
          <p:nvSpPr>
            <p:cNvPr id="3" name="Rectangle 2"/>
            <p:cNvSpPr/>
            <p:nvPr/>
          </p:nvSpPr>
          <p:spPr>
            <a:xfrm>
              <a:off x="-205928" y="4014989"/>
              <a:ext cx="45339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28216"/>
              <a:ext cx="4104069" cy="2057400"/>
            </a:xfrm>
            <a:prstGeom prst="rect">
              <a:avLst/>
            </a:prstGeom>
          </p:spPr>
        </p:pic>
      </p:grpSp>
      <p:sp>
        <p:nvSpPr>
          <p:cNvPr id="2" name="Title 1"/>
          <p:cNvSpPr>
            <a:spLocks noGrp="1"/>
          </p:cNvSpPr>
          <p:nvPr>
            <p:ph type="title"/>
          </p:nvPr>
        </p:nvSpPr>
        <p:spPr>
          <a:xfrm>
            <a:off x="152400" y="930498"/>
            <a:ext cx="1676400" cy="2908590"/>
          </a:xfrm>
        </p:spPr>
        <p:txBody>
          <a:bodyPr>
            <a:normAutofit/>
          </a:bodyPr>
          <a:lstStyle/>
          <a:p>
            <a:r>
              <a:rPr lang="en-US" b="1" dirty="0" err="1">
                <a:latin typeface="Times New Roman" pitchFamily="18" charset="0"/>
                <a:cs typeface="Times New Roman" pitchFamily="18" charset="0"/>
              </a:rPr>
              <a:t>Màu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sắc</a:t>
            </a:r>
            <a:r>
              <a:rPr lang="en-US" b="1" dirty="0">
                <a:latin typeface="Times New Roman" pitchFamily="18" charset="0"/>
                <a:cs typeface="Times New Roman" pitchFamily="18" charset="0"/>
              </a:rPr>
              <a:t>  </a:t>
            </a:r>
          </a:p>
        </p:txBody>
      </p:sp>
      <p:pic>
        <p:nvPicPr>
          <p:cNvPr id="4" name="Content Placeholder 3">
            <a:hlinkClick r:id="rId4" action="ppaction://hlinksldjump"/>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08034" y="4533900"/>
            <a:ext cx="4021366" cy="2019300"/>
          </a:xfrm>
        </p:spPr>
      </p:pic>
    </p:spTree>
    <p:extLst>
      <p:ext uri="{BB962C8B-B14F-4D97-AF65-F5344CB8AC3E}">
        <p14:creationId xmlns:p14="http://schemas.microsoft.com/office/powerpoint/2010/main" val="25117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G_0120"/>
          <p:cNvPicPr>
            <a:picLocks noChangeAspect="1" noChangeArrowheads="1"/>
          </p:cNvPicPr>
          <p:nvPr/>
        </p:nvPicPr>
        <p:blipFill>
          <a:blip r:embed="rId2">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4">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410200" y="228600"/>
            <a:ext cx="28194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562600" y="2514600"/>
            <a:ext cx="29718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4876800"/>
            <a:ext cx="29718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3581400" y="1295400"/>
            <a:ext cx="1905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52400" y="457200"/>
            <a:ext cx="3429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Chùa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Cầu</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Hội</a:t>
            </a:r>
            <a:r>
              <a:rPr lang="en-US" sz="3200" b="1" dirty="0">
                <a:latin typeface="Times New Roman" pitchFamily="18" charset="0"/>
                <a:cs typeface="Times New Roman" pitchFamily="18" charset="0"/>
              </a:rPr>
              <a:t> An</a:t>
            </a:r>
          </a:p>
        </p:txBody>
      </p:sp>
      <p:cxnSp>
        <p:nvCxnSpPr>
          <p:cNvPr id="22" name="Straight Connector 21"/>
          <p:cNvCxnSpPr>
            <a:stCxn id="10" idx="2"/>
          </p:cNvCxnSpPr>
          <p:nvPr/>
        </p:nvCxnSpPr>
        <p:spPr>
          <a:xfrm flipH="1" flipV="1">
            <a:off x="3429000" y="3421856"/>
            <a:ext cx="2133600" cy="7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28600" y="2719589"/>
            <a:ext cx="3276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Phu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Lâu</a:t>
            </a:r>
            <a:endParaRPr lang="en-US" sz="3200" b="1" dirty="0">
              <a:latin typeface="Times New Roman" pitchFamily="18" charset="0"/>
              <a:cs typeface="Times New Roman" pitchFamily="18" charset="0"/>
            </a:endParaRPr>
          </a:p>
        </p:txBody>
      </p:sp>
      <p:cxnSp>
        <p:nvCxnSpPr>
          <p:cNvPr id="25" name="Straight Connector 24"/>
          <p:cNvCxnSpPr/>
          <p:nvPr/>
        </p:nvCxnSpPr>
        <p:spPr>
          <a:xfrm flipH="1">
            <a:off x="3238500" y="5715000"/>
            <a:ext cx="23241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4800" y="4648200"/>
            <a:ext cx="29337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Giám</a:t>
            </a:r>
            <a:endParaRPr lang="en-US" sz="2800" b="1" dirty="0">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 y="-21465"/>
            <a:ext cx="3806890" cy="243840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09958"/>
            <a:ext cx="3810000" cy="1926465"/>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0" y="4247882"/>
            <a:ext cx="3806890" cy="2482402"/>
          </a:xfrm>
          <a:prstGeom prst="rect">
            <a:avLst/>
          </a:prstGeom>
        </p:spPr>
      </p:pic>
    </p:spTree>
    <p:extLst>
      <p:ext uri="{BB962C8B-B14F-4D97-AF65-F5344CB8AC3E}">
        <p14:creationId xmlns:p14="http://schemas.microsoft.com/office/powerpoint/2010/main" val="32243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20" grpId="0" animBg="1"/>
      <p:bldP spid="23"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6019800" cy="533400"/>
          </a:xfrm>
        </p:spPr>
        <p:txBody>
          <a:bodyPr>
            <a:normAutofit fontScale="90000"/>
          </a:bodyPr>
          <a:lstStyle/>
          <a:p>
            <a:r>
              <a:rPr lang="en-US" b="1" dirty="0">
                <a:latin typeface="Times New Roman" pitchFamily="18" charset="0"/>
                <a:cs typeface="Times New Roman" pitchFamily="18" charset="0"/>
              </a:rPr>
              <a:t>TIỀN VIỆT NAM</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8645" y="117790"/>
            <a:ext cx="1534141" cy="1768339"/>
          </a:xfrm>
        </p:spPr>
      </p:pic>
      <p:sp>
        <p:nvSpPr>
          <p:cNvPr id="4" name="Rectangle 3"/>
          <p:cNvSpPr/>
          <p:nvPr/>
        </p:nvSpPr>
        <p:spPr>
          <a:xfrm>
            <a:off x="-11806" y="2133601"/>
            <a:ext cx="1612006" cy="26837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197" y="2918562"/>
            <a:ext cx="1744014" cy="1323439"/>
          </a:xfrm>
          <a:prstGeom prst="rect">
            <a:avLst/>
          </a:prstGeom>
          <a:noFill/>
        </p:spPr>
        <p:txBody>
          <a:bodyPr wrap="square" rtlCol="0">
            <a:spAutoFit/>
          </a:bodyPr>
          <a:lstStyle/>
          <a:p>
            <a:pPr algn="ctr"/>
            <a:r>
              <a:rPr lang="en-US" sz="4000" b="1" dirty="0" err="1">
                <a:solidFill>
                  <a:srgbClr val="FFFF00"/>
                </a:solidFill>
                <a:latin typeface="Times New Roman" pitchFamily="18" charset="0"/>
                <a:cs typeface="Times New Roman" pitchFamily="18" charset="0"/>
              </a:rPr>
              <a:t>Giống</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nhau</a:t>
            </a:r>
            <a:endParaRPr lang="en-US" sz="4000" b="1" dirty="0">
              <a:solidFill>
                <a:srgbClr val="FFFF00"/>
              </a:solidFill>
              <a:latin typeface="Times New Roman" pitchFamily="18" charset="0"/>
              <a:cs typeface="Times New Roman" pitchFamily="18" charset="0"/>
            </a:endParaRPr>
          </a:p>
        </p:txBody>
      </p:sp>
      <p:sp>
        <p:nvSpPr>
          <p:cNvPr id="11" name="TextBox 10"/>
          <p:cNvSpPr txBox="1"/>
          <p:nvPr/>
        </p:nvSpPr>
        <p:spPr>
          <a:xfrm>
            <a:off x="2171700" y="685800"/>
            <a:ext cx="2514599" cy="1200329"/>
          </a:xfrm>
          <a:prstGeom prst="rect">
            <a:avLst/>
          </a:prstGeom>
          <a:noFill/>
        </p:spPr>
        <p:txBody>
          <a:bodyPr wrap="square" rtlCol="0">
            <a:spAutoFit/>
          </a:bodyPr>
          <a:lstStyle/>
          <a:p>
            <a:r>
              <a:rPr lang="en-US" sz="3600" b="1" dirty="0" err="1">
                <a:latin typeface="Times New Roman" pitchFamily="18" charset="0"/>
                <a:cs typeface="Times New Roman" pitchFamily="18" charset="0"/>
              </a:rPr>
              <a:t>Chân</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Bác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Hồ</a:t>
            </a:r>
            <a:endParaRPr lang="en-US" sz="3600" b="1" dirty="0">
              <a:latin typeface="Times New Roman" pitchFamily="18" charset="0"/>
              <a:cs typeface="Times New Roman" pitchFamily="18" charset="0"/>
            </a:endParaRPr>
          </a:p>
        </p:txBody>
      </p:sp>
      <p:cxnSp>
        <p:nvCxnSpPr>
          <p:cNvPr id="15" name="Straight Arrow Connector 14"/>
          <p:cNvCxnSpPr/>
          <p:nvPr/>
        </p:nvCxnSpPr>
        <p:spPr>
          <a:xfrm flipV="1">
            <a:off x="1600200" y="1410460"/>
            <a:ext cx="496855" cy="206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628586" y="2667000"/>
            <a:ext cx="733614" cy="80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57907" y="2119794"/>
            <a:ext cx="2095445"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huy</a:t>
            </a:r>
            <a:endParaRPr lang="en-US" sz="3600" b="1" dirty="0">
              <a:latin typeface="Times New Roman" pitchFamily="18" charset="0"/>
              <a:cs typeface="Times New Roman" pitchFamily="18"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888" y="1956739"/>
            <a:ext cx="1676400" cy="1518723"/>
          </a:xfrm>
          <a:prstGeom prst="rect">
            <a:avLst/>
          </a:prstGeom>
        </p:spPr>
      </p:pic>
      <p:cxnSp>
        <p:nvCxnSpPr>
          <p:cNvPr id="35" name="Straight Arrow Connector 34"/>
          <p:cNvCxnSpPr/>
          <p:nvPr/>
        </p:nvCxnSpPr>
        <p:spPr>
          <a:xfrm>
            <a:off x="1600200" y="3513025"/>
            <a:ext cx="1068355" cy="296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68555" y="3666364"/>
            <a:ext cx="22860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endParaRPr lang="en-US" sz="3600" b="1" dirty="0">
              <a:latin typeface="Times New Roman" pitchFamily="18" charset="0"/>
              <a:cs typeface="Times New Roman" pitchFamily="18" charset="0"/>
            </a:endParaRPr>
          </a:p>
        </p:txBody>
      </p:sp>
      <p:sp>
        <p:nvSpPr>
          <p:cNvPr id="38" name="TextBox 37"/>
          <p:cNvSpPr txBox="1"/>
          <p:nvPr/>
        </p:nvSpPr>
        <p:spPr>
          <a:xfrm>
            <a:off x="5046961" y="3688815"/>
            <a:ext cx="4114800" cy="769441"/>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CỘNG HÒA XÃ HỘI CHỦ NGHĨA </a:t>
            </a:r>
            <a:r>
              <a:rPr lang="en-US" sz="2400" b="1" dirty="0">
                <a:latin typeface="Times New Roman" pitchFamily="18" charset="0"/>
                <a:cs typeface="Times New Roman" pitchFamily="18" charset="0"/>
              </a:rPr>
              <a:t>VIỆT NAM</a:t>
            </a:r>
          </a:p>
        </p:txBody>
      </p:sp>
      <p:cxnSp>
        <p:nvCxnSpPr>
          <p:cNvPr id="41" name="Straight Arrow Connector 40"/>
          <p:cNvCxnSpPr/>
          <p:nvPr/>
        </p:nvCxnSpPr>
        <p:spPr>
          <a:xfrm>
            <a:off x="1613506" y="3539472"/>
            <a:ext cx="939139" cy="113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78402" y="4622356"/>
            <a:ext cx="2712602" cy="584775"/>
          </a:xfrm>
          <a:prstGeom prst="rect">
            <a:avLst/>
          </a:prstGeom>
          <a:noFill/>
        </p:spPr>
        <p:txBody>
          <a:bodyPr wrap="none" rtlCol="0">
            <a:spAutoFit/>
          </a:bodyPr>
          <a:lstStyle/>
          <a:p>
            <a:r>
              <a:rPr lang="en-US" sz="3200" b="1" dirty="0" err="1">
                <a:latin typeface="Times New Roman" pitchFamily="18" charset="0"/>
                <a:cs typeface="Times New Roman" pitchFamily="18" charset="0"/>
              </a:rPr>
              <a:t>Nơi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endParaRPr lang="en-US" sz="3200" b="1" dirty="0">
              <a:latin typeface="Times New Roman" pitchFamily="18" charset="0"/>
              <a:cs typeface="Times New Roman" pitchFamily="18" charset="0"/>
            </a:endParaRPr>
          </a:p>
        </p:txBody>
      </p:sp>
      <p:sp>
        <p:nvSpPr>
          <p:cNvPr id="45" name="TextBox 44"/>
          <p:cNvSpPr txBox="1"/>
          <p:nvPr/>
        </p:nvSpPr>
        <p:spPr>
          <a:xfrm>
            <a:off x="5692462" y="4679416"/>
            <a:ext cx="3312125" cy="707886"/>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NGÂN HÀNG NHÀ NƯỚC </a:t>
            </a:r>
          </a:p>
          <a:p>
            <a:pPr algn="ctr"/>
            <a:r>
              <a:rPr lang="en-US" sz="2000" b="1" dirty="0">
                <a:latin typeface="Times New Roman" pitchFamily="18" charset="0"/>
                <a:cs typeface="Times New Roman" pitchFamily="18" charset="0"/>
              </a:rPr>
              <a:t>VIỆT NAM</a:t>
            </a:r>
          </a:p>
        </p:txBody>
      </p:sp>
      <p:sp>
        <p:nvSpPr>
          <p:cNvPr id="59" name="TextBox 58"/>
          <p:cNvSpPr txBox="1"/>
          <p:nvPr/>
        </p:nvSpPr>
        <p:spPr>
          <a:xfrm>
            <a:off x="2961702" y="5799785"/>
            <a:ext cx="1992853"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liệu</a:t>
            </a:r>
            <a:endParaRPr lang="en-US" sz="3600" b="1" dirty="0">
              <a:latin typeface="Times New Roman" pitchFamily="18" charset="0"/>
              <a:cs typeface="Times New Roman" pitchFamily="18" charset="0"/>
            </a:endParaRPr>
          </a:p>
        </p:txBody>
      </p:sp>
      <p:cxnSp>
        <p:nvCxnSpPr>
          <p:cNvPr id="61" name="Straight Arrow Connector 60"/>
          <p:cNvCxnSpPr/>
          <p:nvPr/>
        </p:nvCxnSpPr>
        <p:spPr>
          <a:xfrm>
            <a:off x="1600200" y="3539472"/>
            <a:ext cx="1361502" cy="2260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914138" y="5799784"/>
            <a:ext cx="1826141" cy="646331"/>
          </a:xfrm>
          <a:prstGeom prst="rect">
            <a:avLst/>
          </a:prstGeom>
          <a:noFill/>
        </p:spPr>
        <p:txBody>
          <a:bodyPr wrap="none" rtlCol="0">
            <a:spAutoFit/>
          </a:bodyPr>
          <a:lstStyle/>
          <a:p>
            <a:r>
              <a:rPr lang="en-US" sz="3600" b="1" dirty="0">
                <a:latin typeface="Times New Roman" pitchFamily="18" charset="0"/>
                <a:cs typeface="Times New Roman" pitchFamily="18" charset="0"/>
              </a:rPr>
              <a:t>polymer</a:t>
            </a:r>
          </a:p>
        </p:txBody>
      </p:sp>
    </p:spTree>
    <p:extLst>
      <p:ext uri="{BB962C8B-B14F-4D97-AF65-F5344CB8AC3E}">
        <p14:creationId xmlns:p14="http://schemas.microsoft.com/office/powerpoint/2010/main" val="28103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fill="hold"/>
                                        <p:tgtEl>
                                          <p:spTgt spid="64"/>
                                        </p:tgtEl>
                                        <p:attrNameLst>
                                          <p:attrName>ppt_x</p:attrName>
                                        </p:attrNameLst>
                                      </p:cBhvr>
                                      <p:tavLst>
                                        <p:tav tm="0">
                                          <p:val>
                                            <p:strVal val="#ppt_x"/>
                                          </p:val>
                                        </p:tav>
                                        <p:tav tm="100000">
                                          <p:val>
                                            <p:strVal val="#ppt_x"/>
                                          </p:val>
                                        </p:tav>
                                      </p:tavLst>
                                    </p:anim>
                                    <p:anim calcmode="lin" valueType="num">
                                      <p:cBhvr additive="base">
                                        <p:cTn id="9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8" grpId="0"/>
      <p:bldP spid="36" grpId="0"/>
      <p:bldP spid="38" grpId="0"/>
      <p:bldP spid="42" grpId="0"/>
      <p:bldP spid="45" grpId="0"/>
      <p:bldP spid="59"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562600" cy="792162"/>
          </a:xfrm>
        </p:spPr>
        <p:txBody>
          <a:bodyPr>
            <a:normAutofit/>
          </a:bodyPr>
          <a:lstStyle/>
          <a:p>
            <a:r>
              <a:rPr lang="en-US" b="1" dirty="0">
                <a:latin typeface="Times New Roman" pitchFamily="18" charset="0"/>
                <a:cs typeface="Times New Roman" pitchFamily="18" charset="0"/>
              </a:rPr>
              <a:t>TIỀN VIỆT NAM</a:t>
            </a:r>
          </a:p>
        </p:txBody>
      </p:sp>
      <p:sp>
        <p:nvSpPr>
          <p:cNvPr id="3" name="Content Placeholder 2"/>
          <p:cNvSpPr>
            <a:spLocks noGrp="1"/>
          </p:cNvSpPr>
          <p:nvPr>
            <p:ph idx="1"/>
          </p:nvPr>
        </p:nvSpPr>
        <p:spPr>
          <a:xfrm>
            <a:off x="-1" y="914400"/>
            <a:ext cx="8970969" cy="5943600"/>
          </a:xfrm>
        </p:spPr>
        <p:txBody>
          <a:bodyPr/>
          <a:lstStyle/>
          <a:p>
            <a:pPr marL="0" indent="0">
              <a:buNone/>
            </a:pPr>
            <a:endParaRPr lang="en-US" dirty="0"/>
          </a:p>
        </p:txBody>
      </p:sp>
      <p:sp>
        <p:nvSpPr>
          <p:cNvPr id="4" name="Rectangle 3"/>
          <p:cNvSpPr/>
          <p:nvPr/>
        </p:nvSpPr>
        <p:spPr>
          <a:xfrm>
            <a:off x="133082" y="2971800"/>
            <a:ext cx="1447800" cy="1828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itchFamily="18" charset="0"/>
                <a:cs typeface="Times New Roman" pitchFamily="18" charset="0"/>
              </a:rPr>
              <a:t>Khác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nhau</a:t>
            </a:r>
            <a:endParaRPr lang="en-US" sz="3600" b="1" dirty="0">
              <a:solidFill>
                <a:schemeClr val="tx1"/>
              </a:solidFill>
              <a:latin typeface="Times New Roman" pitchFamily="18" charset="0"/>
              <a:cs typeface="Times New Roman" pitchFamily="18" charset="0"/>
            </a:endParaRPr>
          </a:p>
        </p:txBody>
      </p:sp>
      <p:cxnSp>
        <p:nvCxnSpPr>
          <p:cNvPr id="6" name="Straight Arrow Connector 5"/>
          <p:cNvCxnSpPr/>
          <p:nvPr/>
        </p:nvCxnSpPr>
        <p:spPr>
          <a:xfrm flipV="1">
            <a:off x="1580882" y="1524000"/>
            <a:ext cx="628918"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2" action="ppaction://hlinksldjump"/>
          </p:cNvPr>
          <p:cNvSpPr txBox="1"/>
          <p:nvPr/>
        </p:nvSpPr>
        <p:spPr>
          <a:xfrm>
            <a:off x="2230192" y="990600"/>
            <a:ext cx="2722808"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Mệnh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endParaRPr lang="en-US" sz="3600" b="1" dirty="0">
              <a:latin typeface="Times New Roman" pitchFamily="18" charset="0"/>
              <a:cs typeface="Times New Roman" pitchFamily="18" charset="0"/>
            </a:endParaRPr>
          </a:p>
        </p:txBody>
      </p:sp>
      <p:cxnSp>
        <p:nvCxnSpPr>
          <p:cNvPr id="13" name="Straight Arrow Connector 12"/>
          <p:cNvCxnSpPr/>
          <p:nvPr/>
        </p:nvCxnSpPr>
        <p:spPr>
          <a:xfrm flipV="1">
            <a:off x="1580882" y="2705100"/>
            <a:ext cx="64931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a:hlinkClick r:id="rId2" action="ppaction://hlinksldjump"/>
          </p:cNvPr>
          <p:cNvSpPr txBox="1"/>
          <p:nvPr/>
        </p:nvSpPr>
        <p:spPr>
          <a:xfrm>
            <a:off x="2209800" y="2209800"/>
            <a:ext cx="2396810"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Kích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thước</a:t>
            </a:r>
            <a:endParaRPr lang="en-US" sz="3600" b="1" dirty="0">
              <a:latin typeface="Times New Roman" pitchFamily="18" charset="0"/>
              <a:cs typeface="Times New Roman" pitchFamily="18" charset="0"/>
            </a:endParaRPr>
          </a:p>
        </p:txBody>
      </p:sp>
      <p:cxnSp>
        <p:nvCxnSpPr>
          <p:cNvPr id="17" name="Straight Arrow Connector 16"/>
          <p:cNvCxnSpPr/>
          <p:nvPr/>
        </p:nvCxnSpPr>
        <p:spPr>
          <a:xfrm>
            <a:off x="1580882" y="3886200"/>
            <a:ext cx="7813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45217" y="3561961"/>
            <a:ext cx="1838965"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p:txBody>
      </p:sp>
      <p:sp>
        <p:nvSpPr>
          <p:cNvPr id="20" name="TextBox 19"/>
          <p:cNvSpPr txBox="1"/>
          <p:nvPr/>
        </p:nvSpPr>
        <p:spPr>
          <a:xfrm>
            <a:off x="4596951" y="3193701"/>
            <a:ext cx="4374018" cy="1384995"/>
          </a:xfrm>
          <a:prstGeom prst="rect">
            <a:avLst/>
          </a:prstGeom>
          <a:noFill/>
        </p:spPr>
        <p:txBody>
          <a:bodyPr wrap="square" rtlCol="0">
            <a:spAutoFit/>
          </a:bodyPr>
          <a:lstStyle/>
          <a:p>
            <a:r>
              <a:rPr lang="en-US" sz="2800" dirty="0">
                <a:latin typeface="Times New Roman" pitchFamily="18" charset="0"/>
                <a:cs typeface="Times New Roman" pitchFamily="18" charset="0"/>
              </a:rPr>
              <a:t>20 000: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50 000: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100 000: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endParaRPr lang="en-US" sz="2800" dirty="0">
              <a:latin typeface="Times New Roman" pitchFamily="18" charset="0"/>
              <a:cs typeface="Times New Roman" pitchFamily="18" charset="0"/>
            </a:endParaRPr>
          </a:p>
        </p:txBody>
      </p:sp>
      <p:cxnSp>
        <p:nvCxnSpPr>
          <p:cNvPr id="22" name="Straight Arrow Connector 21"/>
          <p:cNvCxnSpPr>
            <a:stCxn id="4" idx="3"/>
          </p:cNvCxnSpPr>
          <p:nvPr/>
        </p:nvCxnSpPr>
        <p:spPr>
          <a:xfrm>
            <a:off x="1580882" y="3886200"/>
            <a:ext cx="64931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p:cNvPr>
          <p:cNvSpPr txBox="1"/>
          <p:nvPr/>
        </p:nvSpPr>
        <p:spPr>
          <a:xfrm>
            <a:off x="2230192" y="4783428"/>
            <a:ext cx="2044149"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ảnh</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4163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ppt_x"/>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p:bldP spid="14" grpId="0"/>
      <p:bldP spid="19" grpId="0"/>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a:latin typeface="Times New Roman" pitchFamily="18" charset="0"/>
                <a:cs typeface="Times New Roman" pitchFamily="18" charset="0"/>
              </a:rPr>
              <a:t>* </a:t>
            </a:r>
            <a:r>
              <a:rPr lang="en-US" sz="3600" b="1" i="1" u="sng" dirty="0" err="1">
                <a:latin typeface="Times New Roman" pitchFamily="18" charset="0"/>
                <a:cs typeface="Times New Roman" pitchFamily="18" charset="0"/>
              </a:rPr>
              <a:t>Khác</a:t>
            </a:r>
            <a:r>
              <a:rPr lang="en-US" sz="3600" b="1" i="1" u="sng" dirty="0">
                <a:latin typeface="Times New Roman" pitchFamily="18" charset="0"/>
                <a:cs typeface="Times New Roman" pitchFamily="18" charset="0"/>
              </a:rPr>
              <a:t> </a:t>
            </a:r>
            <a:r>
              <a:rPr lang="en-US" sz="3600" b="1" i="1" u="sng" dirty="0" err="1">
                <a:latin typeface="Times New Roman" pitchFamily="18" charset="0"/>
                <a:cs typeface="Times New Roman" pitchFamily="18" charset="0"/>
              </a:rPr>
              <a:t>nhau</a:t>
            </a:r>
            <a:r>
              <a:rPr lang="en-US" sz="2200" b="1" i="1" u="sng" dirty="0">
                <a:latin typeface="Times New Roman" pitchFamily="18" charset="0"/>
                <a:cs typeface="Times New Roman" pitchFamily="18" charset="0"/>
              </a:rPr>
              <a:t>:</a:t>
            </a: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1384995"/>
          </a:xfrm>
          <a:prstGeom prst="rect">
            <a:avLst/>
          </a:prstGeom>
          <a:noFill/>
        </p:spPr>
        <p:txBody>
          <a:bodyPr wrap="none" rtlCol="0">
            <a:spAutoFit/>
          </a:bodyPr>
          <a:lstStyle/>
          <a:p>
            <a:pPr algn="ctr"/>
            <a:r>
              <a:rPr lang="en-US" sz="2800" b="1" dirty="0" err="1">
                <a:latin typeface="Times New Roman" pitchFamily="18" charset="0"/>
                <a:cs typeface="Times New Roman" pitchFamily="18" charset="0"/>
              </a:rPr>
              <a:t>Chùa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An</a:t>
            </a:r>
          </a:p>
          <a:p>
            <a:pPr algn="ct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xanh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a:t>
            </a:r>
          </a:p>
          <a:p>
            <a:pPr algn="ctr"/>
            <a:endParaRPr lang="en-US" sz="2800" b="1" dirty="0">
              <a:latin typeface="Times New Roman" pitchFamily="18" charset="0"/>
              <a:cs typeface="Times New Roman" pitchFamily="18" charset="0"/>
            </a:endParaRPr>
          </a:p>
        </p:txBody>
      </p:sp>
      <p:sp>
        <p:nvSpPr>
          <p:cNvPr id="9" name="TextBox 8"/>
          <p:cNvSpPr txBox="1"/>
          <p:nvPr/>
        </p:nvSpPr>
        <p:spPr>
          <a:xfrm>
            <a:off x="3200398" y="4401194"/>
            <a:ext cx="2940786" cy="1754326"/>
          </a:xfrm>
          <a:prstGeom prst="rect">
            <a:avLst/>
          </a:prstGeom>
          <a:noFill/>
        </p:spPr>
        <p:txBody>
          <a:bodyPr wrap="square" rtlCol="0">
            <a:spAutoFit/>
          </a:bodyPr>
          <a:lstStyle/>
          <a:p>
            <a:pPr algn="ctr">
              <a:lnSpc>
                <a:spcPct val="150000"/>
              </a:lnSpc>
            </a:pPr>
            <a:r>
              <a:rPr lang="en-US" sz="2400" b="1" dirty="0" err="1">
                <a:solidFill>
                  <a:srgbClr val="FF0000"/>
                </a:solidFill>
                <a:latin typeface="Times New Roman" pitchFamily="18" charset="0"/>
                <a:cs typeface="Times New Roman" pitchFamily="18" charset="0"/>
              </a:rPr>
              <a:t>Nghênh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Lâu</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Huế</a:t>
            </a:r>
            <a:endParaRPr lang="en-US" sz="2400" b="1" dirty="0">
              <a:solidFill>
                <a:srgbClr val="FF0000"/>
              </a:solidFill>
              <a:latin typeface="Times New Roman" pitchFamily="18" charset="0"/>
              <a:cs typeface="Times New Roman" pitchFamily="18" charset="0"/>
            </a:endParaRPr>
          </a:p>
          <a:p>
            <a:pPr algn="ctr">
              <a:lnSpc>
                <a:spcPct val="150000"/>
              </a:lnSpc>
            </a:pP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hồng</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6174454" y="4267200"/>
            <a:ext cx="2745757" cy="2677656"/>
          </a:xfrm>
          <a:prstGeom prst="rect">
            <a:avLst/>
          </a:prstGeom>
          <a:noFill/>
        </p:spPr>
        <p:txBody>
          <a:bodyPr wrap="square" rtlCol="0">
            <a:spAutoFit/>
          </a:bodyPr>
          <a:lstStyle/>
          <a:p>
            <a:pPr algn="ctr">
              <a:lnSpc>
                <a:spcPct val="150000"/>
              </a:lnSpc>
            </a:pPr>
            <a:r>
              <a:rPr lang="en-US" sz="2800" b="1" dirty="0" err="1">
                <a:solidFill>
                  <a:srgbClr val="92D050"/>
                </a:solidFill>
                <a:latin typeface="Times New Roman" pitchFamily="18" charset="0"/>
                <a:cs typeface="Times New Roman" pitchFamily="18" charset="0"/>
              </a:rPr>
              <a:t>Văn</a:t>
            </a:r>
            <a:r>
              <a:rPr lang="en-US" sz="2800" b="1" dirty="0">
                <a:solidFill>
                  <a:srgbClr val="92D050"/>
                </a:solidFill>
                <a:latin typeface="Times New Roman" pitchFamily="18" charset="0"/>
                <a:cs typeface="Times New Roman" pitchFamily="18" charset="0"/>
              </a:rPr>
              <a:t> </a:t>
            </a:r>
            <a:r>
              <a:rPr lang="en-US" sz="2800" b="1" dirty="0" err="1">
                <a:solidFill>
                  <a:srgbClr val="92D050"/>
                </a:solidFill>
                <a:latin typeface="Times New Roman" pitchFamily="18" charset="0"/>
                <a:cs typeface="Times New Roman" pitchFamily="18" charset="0"/>
              </a:rPr>
              <a:t>miếu</a:t>
            </a:r>
            <a:r>
              <a:rPr lang="en-US" sz="2800" b="1" dirty="0">
                <a:solidFill>
                  <a:srgbClr val="92D050"/>
                </a:solidFill>
                <a:latin typeface="Times New Roman" pitchFamily="18" charset="0"/>
                <a:cs typeface="Times New Roman" pitchFamily="18" charset="0"/>
              </a:rPr>
              <a:t> </a:t>
            </a:r>
          </a:p>
          <a:p>
            <a:pPr algn="ctr">
              <a:lnSpc>
                <a:spcPct val="150000"/>
              </a:lnSpc>
            </a:pPr>
            <a:r>
              <a:rPr lang="en-US" sz="2800" b="1" dirty="0" err="1">
                <a:solidFill>
                  <a:srgbClr val="92D050"/>
                </a:solidFill>
                <a:latin typeface="Times New Roman" pitchFamily="18" charset="0"/>
                <a:cs typeface="Times New Roman" pitchFamily="18" charset="0"/>
              </a:rPr>
              <a:t>Quốc</a:t>
            </a:r>
            <a:r>
              <a:rPr lang="en-US" sz="2800" b="1" dirty="0">
                <a:solidFill>
                  <a:srgbClr val="92D050"/>
                </a:solidFill>
                <a:latin typeface="Times New Roman" pitchFamily="18" charset="0"/>
                <a:cs typeface="Times New Roman" pitchFamily="18" charset="0"/>
              </a:rPr>
              <a:t> </a:t>
            </a:r>
            <a:r>
              <a:rPr lang="en-US" sz="2800" b="1" dirty="0" err="1">
                <a:solidFill>
                  <a:srgbClr val="92D050"/>
                </a:solidFill>
                <a:latin typeface="Times New Roman" pitchFamily="18" charset="0"/>
                <a:cs typeface="Times New Roman" pitchFamily="18" charset="0"/>
              </a:rPr>
              <a:t>Tử</a:t>
            </a:r>
            <a:r>
              <a:rPr lang="en-US" sz="2800" b="1" dirty="0">
                <a:solidFill>
                  <a:srgbClr val="92D050"/>
                </a:solidFill>
                <a:latin typeface="Times New Roman" pitchFamily="18" charset="0"/>
                <a:cs typeface="Times New Roman" pitchFamily="18" charset="0"/>
              </a:rPr>
              <a:t> </a:t>
            </a:r>
            <a:r>
              <a:rPr lang="en-US" sz="2800" b="1" dirty="0" err="1">
                <a:solidFill>
                  <a:srgbClr val="92D050"/>
                </a:solidFill>
                <a:latin typeface="Times New Roman" pitchFamily="18" charset="0"/>
                <a:cs typeface="Times New Roman" pitchFamily="18" charset="0"/>
              </a:rPr>
              <a:t>Giám</a:t>
            </a:r>
            <a:r>
              <a:rPr lang="en-US" sz="2800" b="1" dirty="0">
                <a:solidFill>
                  <a:srgbClr val="92D050"/>
                </a:solidFill>
                <a:latin typeface="Times New Roman" pitchFamily="18" charset="0"/>
                <a:cs typeface="Times New Roman" pitchFamily="18" charset="0"/>
              </a:rPr>
              <a:t>  </a:t>
            </a:r>
            <a:r>
              <a:rPr lang="en-US" sz="2800" b="1" dirty="0" err="1">
                <a:solidFill>
                  <a:srgbClr val="92D050"/>
                </a:solidFill>
                <a:latin typeface="Times New Roman" pitchFamily="18" charset="0"/>
                <a:cs typeface="Times New Roman" pitchFamily="18" charset="0"/>
              </a:rPr>
              <a:t>Hà</a:t>
            </a:r>
            <a:r>
              <a:rPr lang="en-US" sz="2800" b="1" dirty="0">
                <a:solidFill>
                  <a:srgbClr val="92D050"/>
                </a:solidFill>
                <a:latin typeface="Times New Roman" pitchFamily="18" charset="0"/>
                <a:cs typeface="Times New Roman" pitchFamily="18" charset="0"/>
              </a:rPr>
              <a:t> </a:t>
            </a:r>
            <a:r>
              <a:rPr lang="en-US" sz="2800" b="1" dirty="0" err="1">
                <a:solidFill>
                  <a:srgbClr val="92D050"/>
                </a:solidFill>
                <a:latin typeface="Times New Roman" pitchFamily="18" charset="0"/>
                <a:cs typeface="Times New Roman" pitchFamily="18" charset="0"/>
              </a:rPr>
              <a:t>Nội</a:t>
            </a:r>
            <a:endParaRPr lang="en-US" sz="2800" b="1" dirty="0">
              <a:solidFill>
                <a:srgbClr val="92D050"/>
              </a:solidFill>
              <a:latin typeface="Times New Roman" pitchFamily="18" charset="0"/>
              <a:cs typeface="Times New Roman" pitchFamily="18" charset="0"/>
            </a:endParaRPr>
          </a:p>
          <a:p>
            <a:pPr algn="ctr">
              <a:lnSpc>
                <a:spcPct val="150000"/>
              </a:lnSpc>
            </a:pPr>
            <a:r>
              <a:rPr lang="en-US" sz="2800" dirty="0" err="1">
                <a:solidFill>
                  <a:srgbClr val="92D050"/>
                </a:solidFill>
                <a:latin typeface="Times New Roman" pitchFamily="18" charset="0"/>
                <a:cs typeface="Times New Roman" pitchFamily="18" charset="0"/>
              </a:rPr>
              <a:t>màu</a:t>
            </a:r>
            <a:r>
              <a:rPr lang="en-US" sz="2800" dirty="0">
                <a:solidFill>
                  <a:srgbClr val="92D050"/>
                </a:solidFill>
                <a:latin typeface="Times New Roman" pitchFamily="18" charset="0"/>
                <a:cs typeface="Times New Roman" pitchFamily="18" charset="0"/>
              </a:rPr>
              <a:t> </a:t>
            </a:r>
            <a:r>
              <a:rPr lang="vi-VN" sz="2800" dirty="0">
                <a:solidFill>
                  <a:srgbClr val="92D050"/>
                </a:solidFill>
                <a:latin typeface="Times New Roman" pitchFamily="18" charset="0"/>
                <a:cs typeface="Times New Roman" pitchFamily="18" charset="0"/>
              </a:rPr>
              <a:t>xanh lá cây</a:t>
            </a:r>
            <a:endParaRPr lang="en-US" sz="2800" b="1"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281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838200"/>
            <a:ext cx="8229600" cy="1401762"/>
          </a:xfrm>
        </p:spPr>
        <p:txBody>
          <a:bodyPr>
            <a:normAutofit/>
          </a:bodyPr>
          <a:lstStyle/>
          <a:p>
            <a:r>
              <a:rPr lang="vi-VN" sz="3200" b="1" u="sng" dirty="0">
                <a:latin typeface="Times New Roman" pitchFamily="18" charset="0"/>
                <a:cs typeface="Times New Roman" pitchFamily="18" charset="0"/>
              </a:rPr>
              <a:t>TOÁN</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3600" b="1" dirty="0">
                <a:latin typeface="Times New Roman" pitchFamily="18" charset="0"/>
                <a:cs typeface="Times New Roman" pitchFamily="18" charset="0"/>
              </a:rPr>
              <a:t>TIỀN VIỆT NAM</a:t>
            </a:r>
          </a:p>
        </p:txBody>
      </p:sp>
      <p:sp>
        <p:nvSpPr>
          <p:cNvPr id="5" name="Rectangle 4"/>
          <p:cNvSpPr txBox="1">
            <a:spLocks noChangeArrowheads="1"/>
          </p:cNvSpPr>
          <p:nvPr/>
        </p:nvSpPr>
        <p:spPr>
          <a:xfrm>
            <a:off x="381000" y="1981200"/>
            <a:ext cx="8534400" cy="4495800"/>
          </a:xfrm>
          <a:prstGeom prst="rect">
            <a:avLst/>
          </a:prstGeom>
          <a:solidFill>
            <a:srgbClr val="F7E3DD"/>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a:solidFill>
                  <a:srgbClr val="FF0000"/>
                </a:solidFill>
                <a:latin typeface="Times New Roman" pitchFamily="18" charset="0"/>
                <a:cs typeface="Times New Roman" pitchFamily="18" charset="0"/>
              </a:rPr>
              <a:t>Kết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luận</a:t>
            </a:r>
            <a:r>
              <a:rPr lang="en-US" b="1" dirty="0">
                <a:solidFill>
                  <a:srgbClr val="FF0000"/>
                </a:solidFill>
                <a:latin typeface="Times New Roman" pitchFamily="18" charset="0"/>
                <a:cs typeface="Times New Roman" pitchFamily="18" charset="0"/>
              </a:rPr>
              <a:t> :</a:t>
            </a:r>
          </a:p>
          <a:p>
            <a:pPr>
              <a:buFontTx/>
              <a:buNone/>
            </a:pPr>
            <a:endParaRPr lang="en-US" sz="2000" b="1" dirty="0">
              <a:solidFill>
                <a:srgbClr val="FF0000"/>
              </a:solidFill>
            </a:endParaRPr>
          </a:p>
          <a:p>
            <a:pPr>
              <a:buFontTx/>
              <a:buNone/>
            </a:pPr>
            <a:r>
              <a:rPr lang="en-US" dirty="0">
                <a:latin typeface="Times New Roman" pitchFamily="18" charset="0"/>
                <a:cs typeface="Times New Roman" pitchFamily="18" charset="0"/>
              </a:rPr>
              <a:t>1/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vi-VN" dirty="0">
                <a:latin typeface="Times New Roman" pitchFamily="18" charset="0"/>
                <a:cs typeface="Times New Roman" pitchFamily="18" charset="0"/>
              </a:rPr>
              <a:t> 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năm</a:t>
            </a:r>
            <a:r>
              <a:rPr lang="vi-VN" dirty="0">
                <a:latin typeface="Times New Roman" pitchFamily="18" charset="0"/>
                <a:cs typeface="Times New Roman" pitchFamily="18" charset="0"/>
              </a:rPr>
              <a:t> 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 m</a:t>
            </a:r>
            <a:r>
              <a:rPr lang="vi-VN" dirty="0">
                <a:latin typeface="Times New Roman" pitchFamily="18" charset="0"/>
                <a:cs typeface="Times New Roman" pitchFamily="18" charset="0"/>
              </a:rPr>
              <a:t>ột trăm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vi-VN" dirty="0">
                <a:latin typeface="Times New Roman" pitchFamily="18" charset="0"/>
                <a:cs typeface="Times New Roman" pitchFamily="18" charset="0"/>
              </a:rPr>
              <a:t> 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xanh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biển</a:t>
            </a:r>
            <a:r>
              <a:rPr lang="en-US" dirty="0">
                <a:latin typeface="Times New Roman" pitchFamily="18" charset="0"/>
                <a:cs typeface="Times New Roman" pitchFamily="18" charset="0"/>
              </a:rPr>
              <a:t>.</a:t>
            </a:r>
          </a:p>
          <a:p>
            <a:pPr>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vi-VN" dirty="0">
                <a:latin typeface="Times New Roman" pitchFamily="18" charset="0"/>
                <a:cs typeface="Times New Roman" pitchFamily="18" charset="0"/>
              </a:rPr>
              <a:t> 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hồng</a:t>
            </a:r>
            <a:r>
              <a:rPr lang="en-US" dirty="0">
                <a:latin typeface="Times New Roman" pitchFamily="18" charset="0"/>
                <a:cs typeface="Times New Roman" pitchFamily="18" charset="0"/>
              </a:rPr>
              <a:t> .</a:t>
            </a:r>
          </a:p>
          <a:p>
            <a:pPr>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m</a:t>
            </a:r>
            <a:r>
              <a:rPr lang="vi-VN" dirty="0">
                <a:latin typeface="Times New Roman" pitchFamily="18" charset="0"/>
                <a:cs typeface="Times New Roman" pitchFamily="18" charset="0"/>
              </a:rPr>
              <a:t>ột trăm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xanh lá cây</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1609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4267200" cy="36519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04800"/>
            <a:ext cx="4648200" cy="4190999"/>
          </a:xfrm>
          <a:prstGeom prst="rect">
            <a:avLst/>
          </a:prstGeom>
        </p:spPr>
      </p:pic>
      <p:sp>
        <p:nvSpPr>
          <p:cNvPr id="6" name="TextBox 5"/>
          <p:cNvSpPr txBox="1"/>
          <p:nvPr/>
        </p:nvSpPr>
        <p:spPr>
          <a:xfrm>
            <a:off x="228600" y="4800600"/>
            <a:ext cx="8648700" cy="1077218"/>
          </a:xfrm>
          <a:prstGeom prst="rect">
            <a:avLst/>
          </a:prstGeom>
          <a:noFill/>
        </p:spPr>
        <p:txBody>
          <a:bodyPr wrap="square" rtlCol="0">
            <a:spAutoFit/>
          </a:bodyPr>
          <a:lstStyle/>
          <a:p>
            <a:r>
              <a:rPr lang="vi-VN" sz="3200" b="1" dirty="0">
                <a:latin typeface="+mj-lt"/>
              </a:rPr>
              <a:t>Trên tờ 200.000 đồng là hòn Đỉnh Hương thuộc Vịnh Hạ Long (Quảng Ninh). </a:t>
            </a:r>
            <a:endParaRPr lang="en-US" sz="3200" b="1" dirty="0">
              <a:latin typeface="+mj-lt"/>
            </a:endParaRPr>
          </a:p>
        </p:txBody>
      </p:sp>
    </p:spTree>
    <p:extLst>
      <p:ext uri="{BB962C8B-B14F-4D97-AF65-F5344CB8AC3E}">
        <p14:creationId xmlns:p14="http://schemas.microsoft.com/office/powerpoint/2010/main" val="25950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a:t>
            </a:r>
            <a:r>
              <a:rPr lang="en-US" sz="3200" b="1" dirty="0" err="1">
                <a:latin typeface="+mj-lt"/>
              </a:rPr>
              <a:t>có</a:t>
            </a:r>
            <a:r>
              <a:rPr lang="vi-VN" sz="3200" b="1" dirty="0">
                <a:latin typeface="+mj-lt"/>
              </a:rPr>
              <a:t> hình ảnh ngôi nhà tranh 5 gian </a:t>
            </a:r>
            <a:r>
              <a:rPr lang="en-US" sz="3200" b="1" dirty="0">
                <a:latin typeface="+mj-lt"/>
              </a:rPr>
              <a:t>ở </a:t>
            </a:r>
            <a:r>
              <a:rPr lang="vi-VN" sz="3200" b="1" dirty="0">
                <a:latin typeface="+mj-lt"/>
              </a:rPr>
              <a:t>quê </a:t>
            </a:r>
            <a:r>
              <a:rPr lang="en-US" sz="3200" b="1" dirty="0" err="1">
                <a:latin typeface="+mj-lt"/>
              </a:rPr>
              <a:t>Bác</a:t>
            </a:r>
            <a:r>
              <a:rPr lang="en-US" sz="3200" b="1" dirty="0">
                <a:latin typeface="+mj-lt"/>
              </a:rPr>
              <a:t> </a:t>
            </a:r>
            <a:r>
              <a:rPr lang="en-US" sz="3200" b="1" dirty="0" err="1">
                <a:latin typeface="+mj-lt"/>
              </a:rPr>
              <a:t>Hồ</a:t>
            </a:r>
            <a:r>
              <a:rPr lang="en-US" sz="3200" b="1" dirty="0">
                <a:latin typeface="+mj-lt"/>
              </a:rPr>
              <a:t> </a:t>
            </a:r>
            <a:r>
              <a:rPr lang="vi-VN" sz="3200" b="1" dirty="0">
                <a:latin typeface="+mj-lt"/>
              </a:rPr>
              <a:t>tại Làng Sen, Nam Đàn</a:t>
            </a:r>
            <a:r>
              <a:rPr lang="en-US" sz="3200" b="1" dirty="0">
                <a:latin typeface="+mj-lt"/>
              </a:rPr>
              <a:t>, </a:t>
            </a:r>
            <a:r>
              <a:rPr lang="en-US" sz="3200" b="1" dirty="0" err="1">
                <a:latin typeface="+mj-lt"/>
              </a:rPr>
              <a:t>Nghệ</a:t>
            </a:r>
            <a:r>
              <a:rPr lang="en-US" sz="3200" b="1" dirty="0">
                <a:latin typeface="+mj-lt"/>
              </a:rPr>
              <a:t> An</a:t>
            </a:r>
          </a:p>
        </p:txBody>
      </p:sp>
    </p:spTree>
    <p:extLst>
      <p:ext uri="{BB962C8B-B14F-4D97-AF65-F5344CB8AC3E}">
        <p14:creationId xmlns:p14="http://schemas.microsoft.com/office/powerpoint/2010/main" val="33422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701" y="2238657"/>
            <a:ext cx="1600200" cy="12003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94238" y="2246171"/>
            <a:ext cx="1391325" cy="1200329"/>
          </a:xfrm>
          <a:prstGeom prst="rect">
            <a:avLst/>
          </a:prstGeom>
          <a:noFill/>
        </p:spPr>
        <p:txBody>
          <a:bodyPr wrap="square" rtlCol="0">
            <a:spAutoFit/>
          </a:bodyPr>
          <a:lstStyle/>
          <a:p>
            <a:r>
              <a:rPr lang="en-US" sz="3600" b="1" dirty="0" err="1">
                <a:latin typeface="Times New Roman" pitchFamily="18" charset="0"/>
                <a:cs typeface="Times New Roman" pitchFamily="18" charset="0"/>
              </a:rPr>
              <a:t>Giống</a:t>
            </a:r>
            <a:endParaRPr lang="en-US" sz="3600" b="1" dirty="0">
              <a:latin typeface="Times New Roman" pitchFamily="18" charset="0"/>
              <a:cs typeface="Times New Roman" pitchFamily="18" charset="0"/>
            </a:endParaRPr>
          </a:p>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endParaRPr lang="en-US" sz="3600" b="1" dirty="0">
              <a:latin typeface="Times New Roman" pitchFamily="18" charset="0"/>
              <a:cs typeface="Times New Roman" pitchFamily="18" charset="0"/>
            </a:endParaRPr>
          </a:p>
        </p:txBody>
      </p:sp>
      <p:sp>
        <p:nvSpPr>
          <p:cNvPr id="4" name="Rounded Rectangle 3"/>
          <p:cNvSpPr/>
          <p:nvPr/>
        </p:nvSpPr>
        <p:spPr>
          <a:xfrm>
            <a:off x="3085563" y="533400"/>
            <a:ext cx="31242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extBox 4"/>
          <p:cNvSpPr txBox="1"/>
          <p:nvPr/>
        </p:nvSpPr>
        <p:spPr>
          <a:xfrm>
            <a:off x="3158901" y="679240"/>
            <a:ext cx="3049104"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Việt</a:t>
            </a:r>
            <a:r>
              <a:rPr lang="en-US" sz="3600" b="1" dirty="0">
                <a:latin typeface="Times New Roman" pitchFamily="18" charset="0"/>
                <a:cs typeface="Times New Roman" pitchFamily="18" charset="0"/>
              </a:rPr>
              <a:t> Nam</a:t>
            </a:r>
          </a:p>
        </p:txBody>
      </p:sp>
      <p:cxnSp>
        <p:nvCxnSpPr>
          <p:cNvPr id="9" name="Straight Arrow Connector 8"/>
          <p:cNvCxnSpPr>
            <a:endCxn id="2" idx="0"/>
          </p:cNvCxnSpPr>
          <p:nvPr/>
        </p:nvCxnSpPr>
        <p:spPr>
          <a:xfrm flipH="1">
            <a:off x="2358801" y="1430628"/>
            <a:ext cx="1899838" cy="80802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08004" y="2246171"/>
            <a:ext cx="2554995" cy="1206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18701" y="2538558"/>
            <a:ext cx="21336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endParaRPr lang="en-US" sz="3200" b="1" dirty="0">
              <a:latin typeface="Times New Roman" pitchFamily="18" charset="0"/>
              <a:cs typeface="Times New Roman" pitchFamily="18" charset="0"/>
            </a:endParaRPr>
          </a:p>
        </p:txBody>
      </p:sp>
      <p:cxnSp>
        <p:nvCxnSpPr>
          <p:cNvPr id="15" name="Straight Arrow Connector 14"/>
          <p:cNvCxnSpPr/>
          <p:nvPr/>
        </p:nvCxnSpPr>
        <p:spPr>
          <a:xfrm>
            <a:off x="5410200" y="1447800"/>
            <a:ext cx="1730791" cy="798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66800" y="3438987"/>
            <a:ext cx="491901" cy="599613"/>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259" y="4038600"/>
            <a:ext cx="1116885" cy="2743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890" y="4121259"/>
            <a:ext cx="1129254" cy="1200329"/>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Dung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endParaRPr lang="en-US" sz="2400" dirty="0">
              <a:latin typeface="Times New Roman" pitchFamily="18" charset="0"/>
              <a:cs typeface="Times New Roman" pitchFamily="18" charset="0"/>
            </a:endParaRPr>
          </a:p>
        </p:txBody>
      </p:sp>
      <p:sp>
        <p:nvSpPr>
          <p:cNvPr id="24" name="Rectangle 23"/>
          <p:cNvSpPr/>
          <p:nvPr/>
        </p:nvSpPr>
        <p:spPr>
          <a:xfrm>
            <a:off x="1271752" y="4045020"/>
            <a:ext cx="1180562" cy="27496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02839" y="4252809"/>
            <a:ext cx="1403719" cy="1569660"/>
          </a:xfrm>
          <a:prstGeom prst="rect">
            <a:avLst/>
          </a:prstGeom>
          <a:noFill/>
        </p:spPr>
        <p:txBody>
          <a:bodyPr wrap="square" rtlCol="0">
            <a:spAutoFit/>
          </a:bodyPr>
          <a:lstStyle/>
          <a:p>
            <a:r>
              <a:rPr lang="en-US" sz="2400" dirty="0" err="1">
                <a:latin typeface="Times New Roman" pitchFamily="18" charset="0"/>
                <a:cs typeface="Times New Roman" pitchFamily="18" charset="0"/>
              </a:rPr>
              <a:t>Quốc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p>
          <a:p>
            <a:r>
              <a:rPr lang="en-US" sz="2400" dirty="0" err="1">
                <a:latin typeface="Times New Roman" pitchFamily="18" charset="0"/>
                <a:cs typeface="Times New Roman" pitchFamily="18" charset="0"/>
              </a:rPr>
              <a:t>hiệu</a:t>
            </a:r>
            <a:endParaRPr lang="en-US" sz="2400" dirty="0">
              <a:latin typeface="Times New Roman" pitchFamily="18" charset="0"/>
              <a:cs typeface="Times New Roman" pitchFamily="18" charset="0"/>
            </a:endParaRPr>
          </a:p>
        </p:txBody>
      </p:sp>
      <p:sp>
        <p:nvSpPr>
          <p:cNvPr id="27" name="Rectangle 26"/>
          <p:cNvSpPr/>
          <p:nvPr/>
        </p:nvSpPr>
        <p:spPr>
          <a:xfrm>
            <a:off x="2525417" y="4032142"/>
            <a:ext cx="1136676" cy="27496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550908" y="4343398"/>
            <a:ext cx="891591" cy="1384995"/>
          </a:xfrm>
          <a:prstGeom prst="rect">
            <a:avLst/>
          </a:prstGeom>
          <a:noFill/>
        </p:spPr>
        <p:txBody>
          <a:bodyPr wrap="none" rtlCol="0">
            <a:spAutoFit/>
          </a:bodyPr>
          <a:lstStyle/>
          <a:p>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hành</a:t>
            </a:r>
            <a:endParaRPr lang="en-US" sz="2800" dirty="0">
              <a:latin typeface="Times New Roman" pitchFamily="18" charset="0"/>
              <a:cs typeface="Times New Roman" pitchFamily="18" charset="0"/>
            </a:endParaRPr>
          </a:p>
        </p:txBody>
      </p:sp>
      <p:sp>
        <p:nvSpPr>
          <p:cNvPr id="31" name="Rectangle 30"/>
          <p:cNvSpPr/>
          <p:nvPr/>
        </p:nvSpPr>
        <p:spPr>
          <a:xfrm>
            <a:off x="3690546" y="4028941"/>
            <a:ext cx="1075361" cy="2743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662093" y="4367480"/>
            <a:ext cx="1291491"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liệu</a:t>
            </a:r>
            <a:endParaRPr lang="en-US" sz="2800" dirty="0">
              <a:latin typeface="Times New Roman" pitchFamily="18" charset="0"/>
              <a:cs typeface="Times New Roman" pitchFamily="18" charset="0"/>
            </a:endParaRPr>
          </a:p>
        </p:txBody>
      </p:sp>
      <p:cxnSp>
        <p:nvCxnSpPr>
          <p:cNvPr id="34" name="Straight Connector 33"/>
          <p:cNvCxnSpPr/>
          <p:nvPr/>
        </p:nvCxnSpPr>
        <p:spPr>
          <a:xfrm flipH="1">
            <a:off x="2123864" y="3415721"/>
            <a:ext cx="1" cy="62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0"/>
          </p:cNvCxnSpPr>
          <p:nvPr/>
        </p:nvCxnSpPr>
        <p:spPr>
          <a:xfrm>
            <a:off x="2391895" y="3452864"/>
            <a:ext cx="701860"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58901" y="3415721"/>
            <a:ext cx="1260699" cy="61322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906799" y="4045020"/>
            <a:ext cx="1006802" cy="266058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953584" y="4625794"/>
            <a:ext cx="1173487"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thước</a:t>
            </a:r>
            <a:endParaRPr lang="en-US" sz="2800" dirty="0">
              <a:latin typeface="Times New Roman" pitchFamily="18" charset="0"/>
              <a:cs typeface="Times New Roman" pitchFamily="18" charset="0"/>
            </a:endParaRPr>
          </a:p>
        </p:txBody>
      </p:sp>
      <p:sp>
        <p:nvSpPr>
          <p:cNvPr id="43" name="Rectangle 42"/>
          <p:cNvSpPr/>
          <p:nvPr/>
        </p:nvSpPr>
        <p:spPr>
          <a:xfrm>
            <a:off x="6049687" y="4032142"/>
            <a:ext cx="963405" cy="267665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41830" y="4613670"/>
            <a:ext cx="1091304" cy="963619"/>
          </a:xfrm>
          <a:prstGeom prst="rect">
            <a:avLst/>
          </a:prstGeom>
          <a:noFill/>
        </p:spPr>
        <p:txBody>
          <a:bodyPr wrap="square" rtlCol="0">
            <a:spAutoFit/>
          </a:bodyPr>
          <a:lstStyle/>
          <a:p>
            <a:r>
              <a:rPr lang="en-US" sz="2800" dirty="0" err="1">
                <a:latin typeface="Times New Roman" pitchFamily="18" charset="0"/>
                <a:cs typeface="Times New Roman" pitchFamily="18" charset="0"/>
              </a:rPr>
              <a:t>Mệnh</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giá</a:t>
            </a:r>
            <a:endParaRPr lang="en-US" sz="2800" dirty="0">
              <a:latin typeface="Times New Roman" pitchFamily="18" charset="0"/>
              <a:cs typeface="Times New Roman" pitchFamily="18" charset="0"/>
            </a:endParaRPr>
          </a:p>
        </p:txBody>
      </p:sp>
      <p:sp>
        <p:nvSpPr>
          <p:cNvPr id="45" name="Rectangle 44"/>
          <p:cNvSpPr/>
          <p:nvPr/>
        </p:nvSpPr>
        <p:spPr>
          <a:xfrm>
            <a:off x="7099957" y="4028940"/>
            <a:ext cx="972699" cy="267665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128590" y="4625794"/>
            <a:ext cx="931665" cy="954107"/>
          </a:xfrm>
          <a:prstGeom prst="rect">
            <a:avLst/>
          </a:prstGeom>
          <a:noFill/>
        </p:spPr>
        <p:txBody>
          <a:bodyPr wrap="none" rtlCol="0">
            <a:spAutoFit/>
          </a:bodyPr>
          <a:lstStyle/>
          <a:p>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sắc</a:t>
            </a:r>
            <a:endParaRPr lang="en-US" sz="2800" dirty="0">
              <a:latin typeface="Times New Roman" pitchFamily="18" charset="0"/>
              <a:cs typeface="Times New Roman" pitchFamily="18" charset="0"/>
            </a:endParaRPr>
          </a:p>
        </p:txBody>
      </p:sp>
      <p:sp>
        <p:nvSpPr>
          <p:cNvPr id="47" name="Rectangle 46"/>
          <p:cNvSpPr/>
          <p:nvPr/>
        </p:nvSpPr>
        <p:spPr>
          <a:xfrm>
            <a:off x="8159480" y="4040181"/>
            <a:ext cx="886139" cy="266057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72656" y="4495800"/>
            <a:ext cx="972963" cy="1569660"/>
          </a:xfrm>
          <a:prstGeom prst="rect">
            <a:avLst/>
          </a:prstGeom>
          <a:noFill/>
        </p:spPr>
        <p:txBody>
          <a:bodyPr wrap="square" rtlCol="0">
            <a:spAutoFit/>
          </a:bodyPr>
          <a:lstStyle/>
          <a:p>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p>
          <a:p>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p>
          <a:p>
            <a:r>
              <a:rPr lang="en-US" sz="2400" dirty="0" err="1">
                <a:latin typeface="Times New Roman" pitchFamily="18" charset="0"/>
                <a:cs typeface="Times New Roman" pitchFamily="18" charset="0"/>
              </a:rPr>
              <a:t>Trang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endParaRPr lang="en-US" sz="2400" dirty="0">
              <a:latin typeface="Times New Roman" pitchFamily="18" charset="0"/>
              <a:cs typeface="Times New Roman" pitchFamily="18" charset="0"/>
            </a:endParaRPr>
          </a:p>
        </p:txBody>
      </p:sp>
      <p:cxnSp>
        <p:nvCxnSpPr>
          <p:cNvPr id="50" name="Straight Connector 49"/>
          <p:cNvCxnSpPr>
            <a:endCxn id="41" idx="0"/>
          </p:cNvCxnSpPr>
          <p:nvPr/>
        </p:nvCxnSpPr>
        <p:spPr>
          <a:xfrm flipH="1">
            <a:off x="5410200" y="3415721"/>
            <a:ext cx="797805" cy="629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3" idx="0"/>
          </p:cNvCxnSpPr>
          <p:nvPr/>
        </p:nvCxnSpPr>
        <p:spPr>
          <a:xfrm flipH="1">
            <a:off x="6531390" y="3452864"/>
            <a:ext cx="707610"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39000" y="3452864"/>
            <a:ext cx="685800" cy="576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559137" y="3452864"/>
            <a:ext cx="356263" cy="5921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4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ppt_x"/>
                                          </p:val>
                                        </p:tav>
                                        <p:tav tm="100000">
                                          <p:val>
                                            <p:strVal val="#ppt_x"/>
                                          </p:val>
                                        </p:tav>
                                      </p:tavLst>
                                    </p:anim>
                                    <p:anim calcmode="lin" valueType="num">
                                      <p:cBhvr additive="base">
                                        <p:cTn id="8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additive="base">
                                        <p:cTn id="98" dur="500" fill="hold"/>
                                        <p:tgtEl>
                                          <p:spTgt spid="12"/>
                                        </p:tgtEl>
                                        <p:attrNameLst>
                                          <p:attrName>ppt_x</p:attrName>
                                        </p:attrNameLst>
                                      </p:cBhvr>
                                      <p:tavLst>
                                        <p:tav tm="0">
                                          <p:val>
                                            <p:strVal val="#ppt_x"/>
                                          </p:val>
                                        </p:tav>
                                        <p:tav tm="100000">
                                          <p:val>
                                            <p:strVal val="#ppt_x"/>
                                          </p:val>
                                        </p:tav>
                                      </p:tavLst>
                                    </p:anim>
                                    <p:anim calcmode="lin" valueType="num">
                                      <p:cBhvr additive="base">
                                        <p:cTn id="9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500" fill="hold"/>
                                        <p:tgtEl>
                                          <p:spTgt spid="50"/>
                                        </p:tgtEl>
                                        <p:attrNameLst>
                                          <p:attrName>ppt_x</p:attrName>
                                        </p:attrNameLst>
                                      </p:cBhvr>
                                      <p:tavLst>
                                        <p:tav tm="0">
                                          <p:val>
                                            <p:strVal val="#ppt_x"/>
                                          </p:val>
                                        </p:tav>
                                        <p:tav tm="100000">
                                          <p:val>
                                            <p:strVal val="#ppt_x"/>
                                          </p:val>
                                        </p:tav>
                                      </p:tavLst>
                                    </p:anim>
                                    <p:anim calcmode="lin" valueType="num">
                                      <p:cBhvr additive="base">
                                        <p:cTn id="10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500" fill="hold"/>
                                        <p:tgtEl>
                                          <p:spTgt spid="41"/>
                                        </p:tgtEl>
                                        <p:attrNameLst>
                                          <p:attrName>ppt_x</p:attrName>
                                        </p:attrNameLst>
                                      </p:cBhvr>
                                      <p:tavLst>
                                        <p:tav tm="0">
                                          <p:val>
                                            <p:strVal val="#ppt_x"/>
                                          </p:val>
                                        </p:tav>
                                        <p:tav tm="100000">
                                          <p:val>
                                            <p:strVal val="#ppt_x"/>
                                          </p:val>
                                        </p:tav>
                                      </p:tavLst>
                                    </p:anim>
                                    <p:anim calcmode="lin" valueType="num">
                                      <p:cBhvr additive="base">
                                        <p:cTn id="11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additive="base">
                                        <p:cTn id="116" dur="500" fill="hold"/>
                                        <p:tgtEl>
                                          <p:spTgt spid="42"/>
                                        </p:tgtEl>
                                        <p:attrNameLst>
                                          <p:attrName>ppt_x</p:attrName>
                                        </p:attrNameLst>
                                      </p:cBhvr>
                                      <p:tavLst>
                                        <p:tav tm="0">
                                          <p:val>
                                            <p:strVal val="#ppt_x"/>
                                          </p:val>
                                        </p:tav>
                                        <p:tav tm="100000">
                                          <p:val>
                                            <p:strVal val="#ppt_x"/>
                                          </p:val>
                                        </p:tav>
                                      </p:tavLst>
                                    </p:anim>
                                    <p:anim calcmode="lin" valueType="num">
                                      <p:cBhvr additive="base">
                                        <p:cTn id="11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additive="base">
                                        <p:cTn id="122" dur="500" fill="hold"/>
                                        <p:tgtEl>
                                          <p:spTgt spid="52"/>
                                        </p:tgtEl>
                                        <p:attrNameLst>
                                          <p:attrName>ppt_x</p:attrName>
                                        </p:attrNameLst>
                                      </p:cBhvr>
                                      <p:tavLst>
                                        <p:tav tm="0">
                                          <p:val>
                                            <p:strVal val="#ppt_x"/>
                                          </p:val>
                                        </p:tav>
                                        <p:tav tm="100000">
                                          <p:val>
                                            <p:strVal val="#ppt_x"/>
                                          </p:val>
                                        </p:tav>
                                      </p:tavLst>
                                    </p:anim>
                                    <p:anim calcmode="lin" valueType="num">
                                      <p:cBhvr additive="base">
                                        <p:cTn id="1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 calcmode="lin" valueType="num">
                                      <p:cBhvr additive="base">
                                        <p:cTn id="128" dur="500" fill="hold"/>
                                        <p:tgtEl>
                                          <p:spTgt spid="43"/>
                                        </p:tgtEl>
                                        <p:attrNameLst>
                                          <p:attrName>ppt_x</p:attrName>
                                        </p:attrNameLst>
                                      </p:cBhvr>
                                      <p:tavLst>
                                        <p:tav tm="0">
                                          <p:val>
                                            <p:strVal val="#ppt_x"/>
                                          </p:val>
                                        </p:tav>
                                        <p:tav tm="100000">
                                          <p:val>
                                            <p:strVal val="#ppt_x"/>
                                          </p:val>
                                        </p:tav>
                                      </p:tavLst>
                                    </p:anim>
                                    <p:anim calcmode="lin" valueType="num">
                                      <p:cBhvr additive="base">
                                        <p:cTn id="12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44"/>
                                        </p:tgtEl>
                                        <p:attrNameLst>
                                          <p:attrName>style.visibility</p:attrName>
                                        </p:attrNameLst>
                                      </p:cBhvr>
                                      <p:to>
                                        <p:strVal val="visible"/>
                                      </p:to>
                                    </p:set>
                                    <p:anim calcmode="lin" valueType="num">
                                      <p:cBhvr additive="base">
                                        <p:cTn id="134" dur="500" fill="hold"/>
                                        <p:tgtEl>
                                          <p:spTgt spid="44"/>
                                        </p:tgtEl>
                                        <p:attrNameLst>
                                          <p:attrName>ppt_x</p:attrName>
                                        </p:attrNameLst>
                                      </p:cBhvr>
                                      <p:tavLst>
                                        <p:tav tm="0">
                                          <p:val>
                                            <p:strVal val="#ppt_x"/>
                                          </p:val>
                                        </p:tav>
                                        <p:tav tm="100000">
                                          <p:val>
                                            <p:strVal val="#ppt_x"/>
                                          </p:val>
                                        </p:tav>
                                      </p:tavLst>
                                    </p:anim>
                                    <p:anim calcmode="lin" valueType="num">
                                      <p:cBhvr additive="base">
                                        <p:cTn id="13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4"/>
                                        </p:tgtEl>
                                        <p:attrNameLst>
                                          <p:attrName>style.visibility</p:attrName>
                                        </p:attrNameLst>
                                      </p:cBhvr>
                                      <p:to>
                                        <p:strVal val="visible"/>
                                      </p:to>
                                    </p:set>
                                    <p:anim calcmode="lin" valueType="num">
                                      <p:cBhvr additive="base">
                                        <p:cTn id="140" dur="500" fill="hold"/>
                                        <p:tgtEl>
                                          <p:spTgt spid="54"/>
                                        </p:tgtEl>
                                        <p:attrNameLst>
                                          <p:attrName>ppt_x</p:attrName>
                                        </p:attrNameLst>
                                      </p:cBhvr>
                                      <p:tavLst>
                                        <p:tav tm="0">
                                          <p:val>
                                            <p:strVal val="#ppt_x"/>
                                          </p:val>
                                        </p:tav>
                                        <p:tav tm="100000">
                                          <p:val>
                                            <p:strVal val="#ppt_x"/>
                                          </p:val>
                                        </p:tav>
                                      </p:tavLst>
                                    </p:anim>
                                    <p:anim calcmode="lin" valueType="num">
                                      <p:cBhvr additive="base">
                                        <p:cTn id="14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1000"/>
                                        <p:tgtEl>
                                          <p:spTgt spid="45"/>
                                        </p:tgtEl>
                                      </p:cBhvr>
                                    </p:animEffect>
                                    <p:anim calcmode="lin" valueType="num">
                                      <p:cBhvr>
                                        <p:cTn id="147" dur="1000" fill="hold"/>
                                        <p:tgtEl>
                                          <p:spTgt spid="45"/>
                                        </p:tgtEl>
                                        <p:attrNameLst>
                                          <p:attrName>ppt_x</p:attrName>
                                        </p:attrNameLst>
                                      </p:cBhvr>
                                      <p:tavLst>
                                        <p:tav tm="0">
                                          <p:val>
                                            <p:strVal val="#ppt_x"/>
                                          </p:val>
                                        </p:tav>
                                        <p:tav tm="100000">
                                          <p:val>
                                            <p:strVal val="#ppt_x"/>
                                          </p:val>
                                        </p:tav>
                                      </p:tavLst>
                                    </p:anim>
                                    <p:anim calcmode="lin" valueType="num">
                                      <p:cBhvr>
                                        <p:cTn id="14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additive="base">
                                        <p:cTn id="153" dur="500" fill="hold"/>
                                        <p:tgtEl>
                                          <p:spTgt spid="46"/>
                                        </p:tgtEl>
                                        <p:attrNameLst>
                                          <p:attrName>ppt_x</p:attrName>
                                        </p:attrNameLst>
                                      </p:cBhvr>
                                      <p:tavLst>
                                        <p:tav tm="0">
                                          <p:val>
                                            <p:strVal val="#ppt_x"/>
                                          </p:val>
                                        </p:tav>
                                        <p:tav tm="100000">
                                          <p:val>
                                            <p:strVal val="#ppt_x"/>
                                          </p:val>
                                        </p:tav>
                                      </p:tavLst>
                                    </p:anim>
                                    <p:anim calcmode="lin" valueType="num">
                                      <p:cBhvr additive="base">
                                        <p:cTn id="1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fade">
                                      <p:cBhvr>
                                        <p:cTn id="159" dur="500"/>
                                        <p:tgtEl>
                                          <p:spTgt spid="58"/>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47"/>
                                        </p:tgtEl>
                                        <p:attrNameLst>
                                          <p:attrName>style.visibility</p:attrName>
                                        </p:attrNameLst>
                                      </p:cBhvr>
                                      <p:to>
                                        <p:strVal val="visible"/>
                                      </p:to>
                                    </p:set>
                                    <p:anim calcmode="lin" valueType="num">
                                      <p:cBhvr additive="base">
                                        <p:cTn id="164" dur="500" fill="hold"/>
                                        <p:tgtEl>
                                          <p:spTgt spid="47"/>
                                        </p:tgtEl>
                                        <p:attrNameLst>
                                          <p:attrName>ppt_x</p:attrName>
                                        </p:attrNameLst>
                                      </p:cBhvr>
                                      <p:tavLst>
                                        <p:tav tm="0">
                                          <p:val>
                                            <p:strVal val="#ppt_x"/>
                                          </p:val>
                                        </p:tav>
                                        <p:tav tm="100000">
                                          <p:val>
                                            <p:strVal val="#ppt_x"/>
                                          </p:val>
                                        </p:tav>
                                      </p:tavLst>
                                    </p:anim>
                                    <p:anim calcmode="lin" valueType="num">
                                      <p:cBhvr additive="base">
                                        <p:cTn id="16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48"/>
                                        </p:tgtEl>
                                        <p:attrNameLst>
                                          <p:attrName>style.visibility</p:attrName>
                                        </p:attrNameLst>
                                      </p:cBhvr>
                                      <p:to>
                                        <p:strVal val="visible"/>
                                      </p:to>
                                    </p:set>
                                    <p:anim calcmode="lin" valueType="num">
                                      <p:cBhvr additive="base">
                                        <p:cTn id="170" dur="500" fill="hold"/>
                                        <p:tgtEl>
                                          <p:spTgt spid="48"/>
                                        </p:tgtEl>
                                        <p:attrNameLst>
                                          <p:attrName>ppt_x</p:attrName>
                                        </p:attrNameLst>
                                      </p:cBhvr>
                                      <p:tavLst>
                                        <p:tav tm="0">
                                          <p:val>
                                            <p:strVal val="#ppt_x"/>
                                          </p:val>
                                        </p:tav>
                                        <p:tav tm="100000">
                                          <p:val>
                                            <p:strVal val="#ppt_x"/>
                                          </p:val>
                                        </p:tav>
                                      </p:tavLst>
                                    </p:anim>
                                    <p:anim calcmode="lin" valueType="num">
                                      <p:cBhvr additive="base">
                                        <p:cTn id="17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1" grpId="0" animBg="1"/>
      <p:bldP spid="12" grpId="0"/>
      <p:bldP spid="22" grpId="0" animBg="1"/>
      <p:bldP spid="23" grpId="0"/>
      <p:bldP spid="25" grpId="0"/>
      <p:bldP spid="29" grpId="0"/>
      <p:bldP spid="31" grpId="0" animBg="1"/>
      <p:bldP spid="32" grpId="0"/>
      <p:bldP spid="41" grpId="0" animBg="1"/>
      <p:bldP spid="42" grpId="0"/>
      <p:bldP spid="43" grpId="0" animBg="1"/>
      <p:bldP spid="44" grpId="0"/>
      <p:bldP spid="45" grpId="0" animBg="1"/>
      <p:bldP spid="46" grpId="0"/>
      <p:bldP spid="47"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2" name="Text Box 103"/>
          <p:cNvSpPr txBox="1">
            <a:spLocks noChangeArrowheads="1"/>
          </p:cNvSpPr>
          <p:nvPr/>
        </p:nvSpPr>
        <p:spPr bwMode="auto">
          <a:xfrm>
            <a:off x="2584111" y="156410"/>
            <a:ext cx="33661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u="sng" dirty="0">
                <a:latin typeface="Times New Roman" pitchFamily="18" charset="0"/>
              </a:rPr>
              <a:t>TOÁN</a:t>
            </a:r>
            <a:endParaRPr lang="vi-VN" sz="3200" b="1" u="sng" dirty="0">
              <a:latin typeface="Times New Roman" pitchFamily="18" charset="0"/>
            </a:endParaRPr>
          </a:p>
          <a:p>
            <a:pPr algn="ctr"/>
            <a:r>
              <a:rPr lang="vi-VN" sz="3200" b="1" dirty="0">
                <a:solidFill>
                  <a:srgbClr val="FF0000"/>
                </a:solidFill>
                <a:latin typeface="Times New Roman" pitchFamily="18" charset="0"/>
              </a:rPr>
              <a:t>TIỀN VIỆT NAM</a:t>
            </a:r>
          </a:p>
        </p:txBody>
      </p:sp>
    </p:spTree>
    <p:extLst>
      <p:ext uri="{BB962C8B-B14F-4D97-AF65-F5344CB8AC3E}">
        <p14:creationId xmlns:p14="http://schemas.microsoft.com/office/powerpoint/2010/main" val="257909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en-US" dirty="0"/>
          </a:p>
        </p:txBody>
      </p:sp>
      <p:sp>
        <p:nvSpPr>
          <p:cNvPr id="4" name="TextBox 3"/>
          <p:cNvSpPr txBox="1"/>
          <p:nvPr/>
        </p:nvSpPr>
        <p:spPr>
          <a:xfrm>
            <a:off x="464053" y="296203"/>
            <a:ext cx="4280339" cy="430887"/>
          </a:xfrm>
          <a:prstGeom prst="rect">
            <a:avLst/>
          </a:prstGeom>
          <a:noFill/>
        </p:spPr>
        <p:txBody>
          <a:bodyPr wrap="none" rtlCol="0">
            <a:spAutoFit/>
          </a:bodyPr>
          <a:lstStyle/>
          <a:p>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1:</a:t>
            </a:r>
            <a:r>
              <a:rPr lang="en-US" sz="2200" b="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Mỗi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ví</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đựng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bao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nhiêu</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tiền</a:t>
            </a:r>
            <a:r>
              <a:rPr lang="en-US" sz="2200" b="1" i="1" dirty="0">
                <a:latin typeface="Times New Roman" pitchFamily="18" charset="0"/>
                <a:cs typeface="Times New Roman" pitchFamily="18" charset="0"/>
              </a:rPr>
              <a:t>?</a:t>
            </a: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dirty="0">
                <a:latin typeface="Times New Roman" pitchFamily="18" charset="0"/>
                <a:cs typeface="Times New Roman" pitchFamily="18" charset="0"/>
              </a:rPr>
              <a:t>a) </a:t>
            </a: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10 000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20 000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20 000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b)</a:t>
            </a: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10 000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20 000 đồng</a:t>
            </a:r>
          </a:p>
        </p:txBody>
      </p:sp>
      <p:sp>
        <p:nvSpPr>
          <p:cNvPr id="15" name="TextBox 14"/>
          <p:cNvSpPr txBox="1"/>
          <p:nvPr/>
        </p:nvSpPr>
        <p:spPr>
          <a:xfrm>
            <a:off x="5469989" y="1286803"/>
            <a:ext cx="1625284"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50 000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c)</a:t>
            </a: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20 000 đồng</a:t>
            </a: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50 000 đồng</a:t>
            </a: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10 000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10 000 đồng</a:t>
            </a: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d)</a:t>
            </a: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67682" cy="400110"/>
          </a:xfrm>
          <a:prstGeom prst="rect">
            <a:avLst/>
          </a:prstGeom>
          <a:noFill/>
        </p:spPr>
        <p:txBody>
          <a:bodyPr wrap="none" rtlCol="0">
            <a:spAutoFit/>
          </a:bodyPr>
          <a:lstStyle/>
          <a:p>
            <a:r>
              <a:rPr lang="en-US" sz="2000" b="1" dirty="0">
                <a:latin typeface="Times New Roman" pitchFamily="18" charset="0"/>
                <a:cs typeface="Times New Roman" pitchFamily="18" charset="0"/>
              </a:rPr>
              <a:t>2 000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8" name="TextBox 27"/>
          <p:cNvSpPr txBox="1"/>
          <p:nvPr/>
        </p:nvSpPr>
        <p:spPr>
          <a:xfrm>
            <a:off x="7090604" y="3460831"/>
            <a:ext cx="1175322" cy="400110"/>
          </a:xfrm>
          <a:prstGeom prst="rect">
            <a:avLst/>
          </a:prstGeom>
          <a:noFill/>
        </p:spPr>
        <p:txBody>
          <a:bodyPr wrap="none" rtlCol="0">
            <a:spAutoFit/>
          </a:bodyPr>
          <a:lstStyle/>
          <a:p>
            <a:r>
              <a:rPr lang="en-US" sz="2000" b="1" dirty="0">
                <a:latin typeface="Times New Roman" pitchFamily="18" charset="0"/>
                <a:cs typeface="Times New Roman" pitchFamily="18" charset="0"/>
              </a:rPr>
              <a:t>500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10 000 đồng</a:t>
            </a: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e)</a:t>
            </a: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50 000 đồng</a:t>
            </a: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500 đồng</a:t>
            </a: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200 đồng</a:t>
            </a:r>
          </a:p>
        </p:txBody>
      </p:sp>
      <p:sp>
        <p:nvSpPr>
          <p:cNvPr id="37" name="TextBox 36"/>
          <p:cNvSpPr txBox="1"/>
          <p:nvPr/>
        </p:nvSpPr>
        <p:spPr>
          <a:xfrm>
            <a:off x="6941023" y="2909628"/>
            <a:ext cx="1367682" cy="400110"/>
          </a:xfrm>
          <a:prstGeom prst="rect">
            <a:avLst/>
          </a:prstGeom>
          <a:noFill/>
        </p:spPr>
        <p:txBody>
          <a:bodyPr wrap="none" rtlCol="0">
            <a:spAutoFit/>
          </a:bodyPr>
          <a:lstStyle/>
          <a:p>
            <a:r>
              <a:rPr lang="en-US" sz="2000" b="1" dirty="0">
                <a:latin typeface="Times New Roman" pitchFamily="18" charset="0"/>
                <a:cs typeface="Times New Roman" pitchFamily="18" charset="0"/>
              </a:rPr>
              <a:t>2 000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885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1" grpId="0"/>
      <p:bldP spid="12" grpId="0" animBg="1"/>
      <p:bldP spid="13" grpId="0"/>
      <p:bldP spid="14" grpId="0"/>
      <p:bldP spid="15" grpId="0"/>
      <p:bldP spid="18" grpId="0"/>
      <p:bldP spid="19" grpId="0" animBg="1"/>
      <p:bldP spid="20" grpId="0"/>
      <p:bldP spid="21" grpId="0"/>
      <p:bldP spid="22" grpId="0"/>
      <p:bldP spid="23" grpId="0"/>
      <p:bldP spid="25" grpId="0"/>
      <p:bldP spid="26" grpId="0" animBg="1"/>
      <p:bldP spid="27" grpId="0"/>
      <p:bldP spid="28" grpId="0"/>
      <p:bldP spid="29" grpId="0"/>
      <p:bldP spid="31" grpId="0"/>
      <p:bldP spid="32" grpId="0" animBg="1"/>
      <p:bldP spid="33" grpId="0"/>
      <p:bldP spid="34" grpId="0"/>
      <p:bldP spid="35"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en-US" dirty="0"/>
          </a:p>
        </p:txBody>
      </p:sp>
      <p:sp>
        <p:nvSpPr>
          <p:cNvPr id="4" name="TextBox 3"/>
          <p:cNvSpPr txBox="1"/>
          <p:nvPr/>
        </p:nvSpPr>
        <p:spPr>
          <a:xfrm>
            <a:off x="464053" y="296203"/>
            <a:ext cx="5017720" cy="430887"/>
          </a:xfrm>
          <a:prstGeom prst="rect">
            <a:avLst/>
          </a:prstGeom>
          <a:noFill/>
        </p:spPr>
        <p:txBody>
          <a:bodyPr wrap="none" rtlCol="0">
            <a:spAutoFit/>
          </a:bodyPr>
          <a:lstStyle/>
          <a:p>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1:</a:t>
            </a:r>
            <a:r>
              <a:rPr lang="en-US" sz="2200" b="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Mỗi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bao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lì</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xì</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đựng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bao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nhiêu</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tiền</a:t>
            </a:r>
            <a:r>
              <a:rPr lang="en-US" sz="2200" b="1" i="1" dirty="0">
                <a:latin typeface="Times New Roman" pitchFamily="18" charset="0"/>
                <a:cs typeface="Times New Roman" pitchFamily="18" charset="0"/>
              </a:rPr>
              <a:t>?</a:t>
            </a: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a) </a:t>
            </a: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10 000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20 000 đồng </a:t>
            </a: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20 000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96681" y="1962091"/>
            <a:ext cx="4604146"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20 000 + 20 000 + 10 000 = 50 000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a:t>
            </a: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b)</a:t>
            </a: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10 000 đồng</a:t>
            </a: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20 000 đồng</a:t>
            </a:r>
          </a:p>
        </p:txBody>
      </p:sp>
      <p:sp>
        <p:nvSpPr>
          <p:cNvPr id="15" name="TextBox 14"/>
          <p:cNvSpPr txBox="1"/>
          <p:nvPr/>
        </p:nvSpPr>
        <p:spPr>
          <a:xfrm>
            <a:off x="5481772" y="1233939"/>
            <a:ext cx="3128827"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50 000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10 000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7" name="TextBox 16"/>
          <p:cNvSpPr txBox="1"/>
          <p:nvPr/>
        </p:nvSpPr>
        <p:spPr>
          <a:xfrm>
            <a:off x="4925351" y="1891744"/>
            <a:ext cx="4131686"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50 000 + 20 000 + 10 </a:t>
            </a:r>
            <a:r>
              <a:rPr lang="en-US" sz="2000" b="1">
                <a:latin typeface="Times New Roman" pitchFamily="18" charset="0"/>
                <a:cs typeface="Times New Roman" pitchFamily="18" charset="0"/>
              </a:rPr>
              <a:t>000 +10 000 </a:t>
            </a:r>
            <a:r>
              <a:rPr lang="en-US" sz="2000" b="1" dirty="0">
                <a:latin typeface="Times New Roman" pitchFamily="18" charset="0"/>
                <a:cs typeface="Times New Roman" pitchFamily="18" charset="0"/>
              </a:rPr>
              <a:t>= 90 000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a:t>
            </a: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c)</a:t>
            </a: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20 000 đồng</a:t>
            </a: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50 000 đồng</a:t>
            </a: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10 000 đồng</a:t>
            </a: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10 000 đồng</a:t>
            </a: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50 000 + 20 000 + 10 000 + 10 000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90 000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a:t>
            </a: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d)</a:t>
            </a: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67682" cy="400110"/>
          </a:xfrm>
          <a:prstGeom prst="rect">
            <a:avLst/>
          </a:prstGeom>
          <a:noFill/>
        </p:spPr>
        <p:txBody>
          <a:bodyPr wrap="none" rtlCol="0">
            <a:spAutoFit/>
          </a:bodyPr>
          <a:lstStyle/>
          <a:p>
            <a:r>
              <a:rPr lang="en-US" sz="2000" b="1" dirty="0">
                <a:latin typeface="Times New Roman" pitchFamily="18" charset="0"/>
                <a:cs typeface="Times New Roman" pitchFamily="18" charset="0"/>
              </a:rPr>
              <a:t>2 000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8" name="TextBox 27"/>
          <p:cNvSpPr txBox="1"/>
          <p:nvPr/>
        </p:nvSpPr>
        <p:spPr>
          <a:xfrm>
            <a:off x="7090604" y="3460831"/>
            <a:ext cx="1175322" cy="400110"/>
          </a:xfrm>
          <a:prstGeom prst="rect">
            <a:avLst/>
          </a:prstGeom>
          <a:noFill/>
        </p:spPr>
        <p:txBody>
          <a:bodyPr wrap="none" rtlCol="0">
            <a:spAutoFit/>
          </a:bodyPr>
          <a:lstStyle/>
          <a:p>
            <a:r>
              <a:rPr lang="en-US" sz="2000" b="1" dirty="0">
                <a:latin typeface="Times New Roman" pitchFamily="18" charset="0"/>
                <a:cs typeface="Times New Roman" pitchFamily="18" charset="0"/>
              </a:rPr>
              <a:t>500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10 000 đồng</a:t>
            </a:r>
          </a:p>
        </p:txBody>
      </p:sp>
      <p:sp>
        <p:nvSpPr>
          <p:cNvPr id="30" name="TextBox 29"/>
          <p:cNvSpPr txBox="1"/>
          <p:nvPr/>
        </p:nvSpPr>
        <p:spPr>
          <a:xfrm>
            <a:off x="4242899" y="4127413"/>
            <a:ext cx="4814138"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10 000 + 2000 + 2000 +500 = 14 500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a:t>
            </a: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a:latin typeface="Times New Roman" pitchFamily="18" charset="0"/>
                <a:cs typeface="Times New Roman" pitchFamily="18" charset="0"/>
              </a:rPr>
              <a:t>e)</a:t>
            </a: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50 000 đồng</a:t>
            </a: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500 đồng</a:t>
            </a: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200 đồng</a:t>
            </a:r>
          </a:p>
        </p:txBody>
      </p:sp>
      <p:sp>
        <p:nvSpPr>
          <p:cNvPr id="36" name="TextBox 35"/>
          <p:cNvSpPr txBox="1"/>
          <p:nvPr/>
        </p:nvSpPr>
        <p:spPr>
          <a:xfrm>
            <a:off x="4333780" y="5510344"/>
            <a:ext cx="3962944" cy="400110"/>
          </a:xfrm>
          <a:prstGeom prst="rect">
            <a:avLst/>
          </a:prstGeom>
          <a:noFill/>
        </p:spPr>
        <p:txBody>
          <a:bodyPr wrap="none" rtlCol="0">
            <a:spAutoFit/>
          </a:bodyPr>
          <a:lstStyle/>
          <a:p>
            <a:pPr algn="ctr"/>
            <a:r>
              <a:rPr lang="en-US" sz="2000" b="1" dirty="0">
                <a:latin typeface="Times New Roman" pitchFamily="18" charset="0"/>
                <a:cs typeface="Times New Roman" pitchFamily="18" charset="0"/>
              </a:rPr>
              <a:t>50 000 + 500 + 200 = 50 700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a:t>
            </a:r>
          </a:p>
        </p:txBody>
      </p:sp>
      <p:sp>
        <p:nvSpPr>
          <p:cNvPr id="37" name="TextBox 36"/>
          <p:cNvSpPr txBox="1"/>
          <p:nvPr/>
        </p:nvSpPr>
        <p:spPr>
          <a:xfrm>
            <a:off x="6941023" y="2909628"/>
            <a:ext cx="1367682" cy="400110"/>
          </a:xfrm>
          <a:prstGeom prst="rect">
            <a:avLst/>
          </a:prstGeom>
          <a:noFill/>
        </p:spPr>
        <p:txBody>
          <a:bodyPr wrap="none" rtlCol="0">
            <a:spAutoFit/>
          </a:bodyPr>
          <a:lstStyle/>
          <a:p>
            <a:r>
              <a:rPr lang="en-US" sz="2000" b="1" dirty="0">
                <a:latin typeface="Times New Roman" pitchFamily="18" charset="0"/>
                <a:cs typeface="Times New Roman" pitchFamily="18" charset="0"/>
              </a:rPr>
              <a:t>2 000 </a:t>
            </a:r>
            <a:r>
              <a:rPr lang="en-US" sz="2000" b="1" dirty="0" err="1">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8373206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4" grpId="0"/>
      <p:bldP spid="30"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A80B043-3061-4192-B532-44276A2577DE}"/>
              </a:ext>
            </a:extLst>
          </p:cNvPr>
          <p:cNvSpPr/>
          <p:nvPr/>
        </p:nvSpPr>
        <p:spPr>
          <a:xfrm>
            <a:off x="9525" y="15875"/>
            <a:ext cx="858838" cy="746125"/>
          </a:xfrm>
          <a:prstGeom prst="ellipse">
            <a:avLst/>
          </a:prstGeom>
          <a:solidFill>
            <a:srgbClr val="FFFF00"/>
          </a:solid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C00000"/>
                </a:solidFill>
                <a:effectLst>
                  <a:outerShdw blurRad="38100" dist="38100" dir="2700000" algn="tl">
                    <a:srgbClr val="000000">
                      <a:alpha val="43137"/>
                    </a:srgbClr>
                  </a:outerShdw>
                </a:effectLst>
                <a:latin typeface="Arial Black" pitchFamily="34" charset="0"/>
              </a:rPr>
              <a:t>2</a:t>
            </a:r>
          </a:p>
        </p:txBody>
      </p:sp>
      <p:sp>
        <p:nvSpPr>
          <p:cNvPr id="5" name="Rectangle 4">
            <a:extLst>
              <a:ext uri="{FF2B5EF4-FFF2-40B4-BE49-F238E27FC236}">
                <a16:creationId xmlns:a16="http://schemas.microsoft.com/office/drawing/2014/main" id="{6D403B7F-66A8-4AC2-AE44-6800FB9A05D7}"/>
              </a:ext>
            </a:extLst>
          </p:cNvPr>
          <p:cNvSpPr/>
          <p:nvPr/>
        </p:nvSpPr>
        <p:spPr>
          <a:xfrm>
            <a:off x="228600" y="15875"/>
            <a:ext cx="8686800" cy="6772275"/>
          </a:xfrm>
          <a:prstGeom prst="rect">
            <a:avLst/>
          </a:prstGeom>
        </p:spPr>
        <p:txBody>
          <a:bodyPr>
            <a:spAutoFit/>
          </a:bodyPr>
          <a:lstStyle/>
          <a:p>
            <a:pPr algn="just">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15000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mùa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25000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50000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tiền</a:t>
            </a:r>
            <a:r>
              <a:rPr lang="en-US" sz="3200" b="1" dirty="0">
                <a:latin typeface="Times New Roman" pitchFamily="18" charset="0"/>
                <a:cs typeface="Times New Roman" pitchFamily="18" charset="0"/>
              </a:rPr>
              <a:t> ?</a:t>
            </a:r>
          </a:p>
          <a:p>
            <a:pPr algn="just">
              <a:defRPr/>
            </a:pPr>
            <a:r>
              <a:rPr lang="en-US" sz="3200" b="1" u="sng" dirty="0" err="1">
                <a:solidFill>
                  <a:srgbClr val="FF0000"/>
                </a:solidFill>
                <a:latin typeface="Times New Roman" pitchFamily="18" charset="0"/>
                <a:cs typeface="Times New Roman" pitchFamily="18" charset="0"/>
              </a:rPr>
              <a:t>Tóm</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tắt</a:t>
            </a:r>
            <a:r>
              <a:rPr lang="en-US" sz="3200" b="1" u="sng" dirty="0">
                <a:solidFill>
                  <a:srgbClr val="FF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sách</a:t>
            </a:r>
            <a:r>
              <a:rPr lang="en-US" sz="2800" b="1" dirty="0">
                <a:latin typeface="Times New Roman" pitchFamily="18" charset="0"/>
                <a:cs typeface="Times New Roman" pitchFamily="18" charset="0"/>
              </a:rPr>
              <a:t>: 	15000 </a:t>
            </a:r>
            <a:r>
              <a:rPr lang="en-US" sz="2800" b="1" dirty="0" err="1">
                <a:latin typeface="Times New Roman" pitchFamily="18" charset="0"/>
                <a:cs typeface="Times New Roman" pitchFamily="18" charset="0"/>
              </a:rPr>
              <a:t>đồng</a:t>
            </a:r>
            <a:endParaRPr lang="en-US" sz="2800" b="1" dirty="0">
              <a:latin typeface="Times New Roman" pitchFamily="18" charset="0"/>
              <a:cs typeface="Times New Roman" pitchFamily="18" charset="0"/>
            </a:endParaRPr>
          </a:p>
          <a:p>
            <a:pPr algn="jus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áo</a:t>
            </a:r>
            <a:r>
              <a:rPr lang="en-US" sz="2800" b="1" dirty="0">
                <a:latin typeface="Times New Roman" pitchFamily="18" charset="0"/>
                <a:cs typeface="Times New Roman" pitchFamily="18" charset="0"/>
              </a:rPr>
              <a:t>:	25000 </a:t>
            </a:r>
            <a:r>
              <a:rPr lang="en-US" sz="2800" b="1" dirty="0" err="1">
                <a:latin typeface="Times New Roman" pitchFamily="18" charset="0"/>
                <a:cs typeface="Times New Roman" pitchFamily="18" charset="0"/>
              </a:rPr>
              <a:t>đồng</a:t>
            </a:r>
            <a:endParaRPr lang="en-US" sz="2800" b="1" dirty="0">
              <a:latin typeface="Times New Roman" pitchFamily="18" charset="0"/>
              <a:cs typeface="Times New Roman" pitchFamily="18" charset="0"/>
            </a:endParaRPr>
          </a:p>
          <a:p>
            <a:pPr algn="jus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Đưa</a:t>
            </a:r>
            <a:r>
              <a:rPr lang="en-US" sz="2800" b="1" dirty="0">
                <a:latin typeface="Times New Roman" pitchFamily="18" charset="0"/>
                <a:cs typeface="Times New Roman" pitchFamily="18" charset="0"/>
              </a:rPr>
              <a:t>	:	50000 </a:t>
            </a:r>
            <a:r>
              <a:rPr lang="en-US" sz="2800" b="1" dirty="0" err="1">
                <a:latin typeface="Times New Roman" pitchFamily="18" charset="0"/>
                <a:cs typeface="Times New Roman" pitchFamily="18" charset="0"/>
              </a:rPr>
              <a:t>đồng</a:t>
            </a:r>
            <a:endParaRPr lang="en-US" sz="2800" b="1" dirty="0">
              <a:latin typeface="Times New Roman" pitchFamily="18" charset="0"/>
              <a:cs typeface="Times New Roman" pitchFamily="18" charset="0"/>
            </a:endParaRPr>
          </a:p>
          <a:p>
            <a:pPr algn="jus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đồng</a:t>
            </a:r>
            <a:endParaRPr lang="en-US" sz="3200" b="1" dirty="0">
              <a:latin typeface="Times New Roman" pitchFamily="18" charset="0"/>
              <a:cs typeface="Times New Roman" pitchFamily="18" charset="0"/>
            </a:endParaRPr>
          </a:p>
          <a:p>
            <a:pPr algn="just">
              <a:defRPr/>
            </a:pPr>
            <a:r>
              <a:rPr lang="en-US" sz="3200" b="1" dirty="0">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Giải</a:t>
            </a:r>
            <a:endParaRPr lang="en-US" sz="4000" b="1" u="sng" dirty="0">
              <a:solidFill>
                <a:srgbClr val="FF0000"/>
              </a:solidFill>
              <a:latin typeface="Times New Roman" pitchFamily="18" charset="0"/>
              <a:cs typeface="Times New Roman" pitchFamily="18" charset="0"/>
            </a:endParaRPr>
          </a:p>
          <a:p>
            <a:pPr algn="just">
              <a:defRPr/>
            </a:pPr>
            <a:r>
              <a:rPr lang="en-US" sz="3000" b="1"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tiền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mẹ</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mua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chiếc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cặp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một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bộ</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áo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a:t>
            </a:r>
          </a:p>
          <a:p>
            <a:pPr algn="just">
              <a:defRPr/>
            </a:pPr>
            <a:r>
              <a:rPr lang="en-US" sz="3000" b="1" dirty="0">
                <a:latin typeface="Times New Roman" pitchFamily="18" charset="0"/>
                <a:cs typeface="Times New Roman" pitchFamily="18" charset="0"/>
              </a:rPr>
              <a:t>	15 000 + 25 000 = 40 000 (</a:t>
            </a:r>
            <a:r>
              <a:rPr lang="en-US" sz="3000" b="1" dirty="0" err="1">
                <a:latin typeface="Times New Roman" pitchFamily="18" charset="0"/>
                <a:cs typeface="Times New Roman" pitchFamily="18" charset="0"/>
              </a:rPr>
              <a:t>đồng</a:t>
            </a:r>
            <a:r>
              <a:rPr lang="en-US" sz="3000" b="1" dirty="0">
                <a:latin typeface="Times New Roman" pitchFamily="18" charset="0"/>
                <a:cs typeface="Times New Roman" pitchFamily="18" charset="0"/>
              </a:rPr>
              <a:t>)</a:t>
            </a:r>
          </a:p>
          <a:p>
            <a:pPr algn="just">
              <a:defRPr/>
            </a:pPr>
            <a:r>
              <a:rPr lang="en-US" sz="3000" b="1" dirty="0" err="1">
                <a:latin typeface="Times New Roman" pitchFamily="18" charset="0"/>
                <a:cs typeface="Times New Roman" pitchFamily="18" charset="0"/>
              </a:rPr>
              <a:t>Cô</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bán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phải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mẹ</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tiền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a:t>
            </a:r>
          </a:p>
          <a:p>
            <a:pPr algn="just">
              <a:defRPr/>
            </a:pPr>
            <a:r>
              <a:rPr lang="en-US" sz="3000" b="1" dirty="0">
                <a:latin typeface="Times New Roman" pitchFamily="18" charset="0"/>
                <a:cs typeface="Times New Roman" pitchFamily="18" charset="0"/>
              </a:rPr>
              <a:t>	50 000 – 40 000 = 10 000 (</a:t>
            </a:r>
            <a:r>
              <a:rPr lang="en-US" sz="3000" b="1" dirty="0" err="1">
                <a:latin typeface="Times New Roman" pitchFamily="18" charset="0"/>
                <a:cs typeface="Times New Roman" pitchFamily="18" charset="0"/>
              </a:rPr>
              <a:t>đồng</a:t>
            </a:r>
            <a:r>
              <a:rPr lang="en-US" sz="3000" b="1" dirty="0">
                <a:latin typeface="Times New Roman" pitchFamily="18" charset="0"/>
                <a:cs typeface="Times New Roman" pitchFamily="18" charset="0"/>
              </a:rPr>
              <a:t>)</a:t>
            </a:r>
          </a:p>
          <a:p>
            <a:pPr algn="just">
              <a:defRPr/>
            </a:pPr>
            <a:r>
              <a:rPr lang="en-US" sz="3000" b="1"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Đáp</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10 000 </a:t>
            </a:r>
            <a:r>
              <a:rPr lang="en-US" sz="3000" b="1" dirty="0" err="1">
                <a:solidFill>
                  <a:srgbClr val="FF0000"/>
                </a:solidFill>
                <a:latin typeface="Times New Roman" pitchFamily="18" charset="0"/>
                <a:cs typeface="Times New Roman" pitchFamily="18" charset="0"/>
              </a:rPr>
              <a:t>đồng</a:t>
            </a:r>
            <a:r>
              <a:rPr lang="en-US" sz="3000" b="1" dirty="0">
                <a:solidFill>
                  <a:srgbClr val="FF0000"/>
                </a:solidFill>
                <a:latin typeface="Times New Roman" pitchFamily="18" charset="0"/>
                <a:cs typeface="Times New Roman" pitchFamily="18" charset="0"/>
              </a:rPr>
              <a:t>.</a:t>
            </a:r>
          </a:p>
        </p:txBody>
      </p:sp>
      <p:cxnSp>
        <p:nvCxnSpPr>
          <p:cNvPr id="7" name="Straight Connector 6">
            <a:extLst>
              <a:ext uri="{FF2B5EF4-FFF2-40B4-BE49-F238E27FC236}">
                <a16:creationId xmlns:a16="http://schemas.microsoft.com/office/drawing/2014/main" id="{3CEE09EA-7877-487A-9550-48890F4BA40C}"/>
              </a:ext>
            </a:extLst>
          </p:cNvPr>
          <p:cNvCxnSpPr/>
          <p:nvPr/>
        </p:nvCxnSpPr>
        <p:spPr>
          <a:xfrm>
            <a:off x="6553200" y="533400"/>
            <a:ext cx="2286000" cy="0"/>
          </a:xfrm>
          <a:prstGeom prst="line">
            <a:avLst/>
          </a:prstGeom>
          <a:ln w="5715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D9AEDA-EA86-4716-B631-621A5B59CB85}"/>
              </a:ext>
            </a:extLst>
          </p:cNvPr>
          <p:cNvCxnSpPr/>
          <p:nvPr/>
        </p:nvCxnSpPr>
        <p:spPr>
          <a:xfrm>
            <a:off x="1295400" y="990600"/>
            <a:ext cx="1981200" cy="0"/>
          </a:xfrm>
          <a:prstGeom prst="line">
            <a:avLst/>
          </a:prstGeom>
          <a:ln w="5715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98BB0D-DBC4-45DC-89C1-0FA52F6B7F29}"/>
              </a:ext>
            </a:extLst>
          </p:cNvPr>
          <p:cNvCxnSpPr/>
          <p:nvPr/>
        </p:nvCxnSpPr>
        <p:spPr>
          <a:xfrm>
            <a:off x="4765675" y="1033463"/>
            <a:ext cx="3387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F19B57-E452-40EC-8824-F65030EC4EEA}"/>
              </a:ext>
            </a:extLst>
          </p:cNvPr>
          <p:cNvCxnSpPr/>
          <p:nvPr/>
        </p:nvCxnSpPr>
        <p:spPr>
          <a:xfrm>
            <a:off x="304800" y="1524000"/>
            <a:ext cx="213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6755CD-2F96-4787-9986-DE7850D728A0}"/>
              </a:ext>
            </a:extLst>
          </p:cNvPr>
          <p:cNvCxnSpPr/>
          <p:nvPr/>
        </p:nvCxnSpPr>
        <p:spPr>
          <a:xfrm>
            <a:off x="3429000" y="1520825"/>
            <a:ext cx="5257800" cy="3175"/>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D7FD9D-5149-4449-9399-6F69576433A2}"/>
              </a:ext>
            </a:extLst>
          </p:cNvPr>
          <p:cNvCxnSpPr/>
          <p:nvPr/>
        </p:nvCxnSpPr>
        <p:spPr>
          <a:xfrm>
            <a:off x="4191000" y="1981200"/>
            <a:ext cx="4191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barn(inVertical)">
                                      <p:cBhvr>
                                        <p:cTn id="45" dur="500"/>
                                        <p:tgtEl>
                                          <p:spTgt spid="5">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barn(inVertical)">
                                      <p:cBhvr>
                                        <p:cTn id="50" dur="500"/>
                                        <p:tgtEl>
                                          <p:spTgt spid="5">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barn(inVertical)">
                                      <p:cBhvr>
                                        <p:cTn id="55" dur="500"/>
                                        <p:tgtEl>
                                          <p:spTgt spid="5">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nodeType="click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barn(inVertical)">
                                      <p:cBhvr>
                                        <p:cTn id="60" dur="500"/>
                                        <p:tgtEl>
                                          <p:spTgt spid="5">
                                            <p:txEl>
                                              <p:pRg st="4" end="4"/>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nodeType="click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barn(inVertical)">
                                      <p:cBhvr>
                                        <p:cTn id="65" dur="500"/>
                                        <p:tgtEl>
                                          <p:spTgt spid="5">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barn(inVertical)">
                                      <p:cBhvr>
                                        <p:cTn id="70" dur="500"/>
                                        <p:tgtEl>
                                          <p:spTgt spid="5">
                                            <p:txEl>
                                              <p:pRg st="6" end="6"/>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nodeType="click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animEffect transition="in" filter="barn(inVertical)">
                                      <p:cBhvr>
                                        <p:cTn id="75" dur="500"/>
                                        <p:tgtEl>
                                          <p:spTgt spid="5">
                                            <p:txEl>
                                              <p:pRg st="7" end="7"/>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5">
                                            <p:txEl>
                                              <p:pRg st="8" end="8"/>
                                            </p:txEl>
                                          </p:spTgt>
                                        </p:tgtEl>
                                        <p:attrNameLst>
                                          <p:attrName>style.visibility</p:attrName>
                                        </p:attrNameLst>
                                      </p:cBhvr>
                                      <p:to>
                                        <p:strVal val="visible"/>
                                      </p:to>
                                    </p:set>
                                    <p:animEffect transition="in" filter="barn(inVertical)">
                                      <p:cBhvr>
                                        <p:cTn id="80" dur="500"/>
                                        <p:tgtEl>
                                          <p:spTgt spid="5">
                                            <p:txEl>
                                              <p:pRg st="8" end="8"/>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nodeType="clickEffect">
                                  <p:stCondLst>
                                    <p:cond delay="0"/>
                                  </p:stCondLst>
                                  <p:childTnLst>
                                    <p:set>
                                      <p:cBhvr>
                                        <p:cTn id="84" dur="1" fill="hold">
                                          <p:stCondLst>
                                            <p:cond delay="0"/>
                                          </p:stCondLst>
                                        </p:cTn>
                                        <p:tgtEl>
                                          <p:spTgt spid="5">
                                            <p:txEl>
                                              <p:pRg st="9" end="9"/>
                                            </p:txEl>
                                          </p:spTgt>
                                        </p:tgtEl>
                                        <p:attrNameLst>
                                          <p:attrName>style.visibility</p:attrName>
                                        </p:attrNameLst>
                                      </p:cBhvr>
                                      <p:to>
                                        <p:strVal val="visible"/>
                                      </p:to>
                                    </p:set>
                                    <p:animEffect transition="in" filter="barn(inVertical)">
                                      <p:cBhvr>
                                        <p:cTn id="85" dur="500"/>
                                        <p:tgtEl>
                                          <p:spTgt spid="5">
                                            <p:txEl>
                                              <p:pRg st="9" end="9"/>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nodeType="clickEffect">
                                  <p:stCondLst>
                                    <p:cond delay="0"/>
                                  </p:stCondLst>
                                  <p:childTnLst>
                                    <p:set>
                                      <p:cBhvr>
                                        <p:cTn id="89" dur="1" fill="hold">
                                          <p:stCondLst>
                                            <p:cond delay="0"/>
                                          </p:stCondLst>
                                        </p:cTn>
                                        <p:tgtEl>
                                          <p:spTgt spid="5">
                                            <p:txEl>
                                              <p:pRg st="10" end="10"/>
                                            </p:txEl>
                                          </p:spTgt>
                                        </p:tgtEl>
                                        <p:attrNameLst>
                                          <p:attrName>style.visibility</p:attrName>
                                        </p:attrNameLst>
                                      </p:cBhvr>
                                      <p:to>
                                        <p:strVal val="visible"/>
                                      </p:to>
                                    </p:set>
                                    <p:animEffect transition="in" filter="barn(inVertical)">
                                      <p:cBhvr>
                                        <p:cTn id="9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769441"/>
          </a:xfrm>
          <a:prstGeom prst="rect">
            <a:avLst/>
          </a:prstGeom>
          <a:noFill/>
        </p:spPr>
        <p:txBody>
          <a:bodyPr wrap="square" rtlCol="0">
            <a:spAutoFit/>
          </a:bodyPr>
          <a:lstStyle/>
          <a:p>
            <a:pPr algn="just"/>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3:</a:t>
            </a:r>
            <a:r>
              <a:rPr lang="en-US" sz="2200" b="1" dirty="0">
                <a:solidFill>
                  <a:srgbClr val="CC0000"/>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Mỗi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cuốn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vở</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giá</a:t>
            </a:r>
            <a:r>
              <a:rPr lang="en-US" sz="2200" b="1" i="1" dirty="0">
                <a:latin typeface="Times New Roman" pitchFamily="18" charset="0"/>
                <a:cs typeface="Times New Roman" pitchFamily="18" charset="0"/>
              </a:rPr>
              <a:t> 1200 </a:t>
            </a:r>
            <a:r>
              <a:rPr lang="en-US" sz="2200" b="1" i="1" dirty="0" err="1">
                <a:latin typeface="Times New Roman" pitchFamily="18" charset="0"/>
                <a:cs typeface="Times New Roman" pitchFamily="18" charset="0"/>
              </a:rPr>
              <a:t>đồng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tiền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hợp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vào</a:t>
            </a:r>
            <a:r>
              <a:rPr lang="en-US" sz="2200" b="1" i="1" dirty="0">
                <a:latin typeface="Times New Roman" pitchFamily="18" charset="0"/>
                <a:cs typeface="Times New Roman" pitchFamily="18" charset="0"/>
              </a:rPr>
              <a:t> ô </a:t>
            </a:r>
            <a:r>
              <a:rPr lang="en-US" sz="2200" b="1" i="1" dirty="0" err="1">
                <a:latin typeface="Times New Roman" pitchFamily="18" charset="0"/>
                <a:cs typeface="Times New Roman" pitchFamily="18" charset="0"/>
              </a:rPr>
              <a:t>trống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trong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bảng</a:t>
            </a:r>
            <a:r>
              <a:rPr lang="en-US" sz="2200" b="1" i="1" dirty="0">
                <a:latin typeface="Times New Roman" pitchFamily="18" charset="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481953298"/>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471930">
                  <a:extLst>
                    <a:ext uri="{9D8B030D-6E8A-4147-A177-3AD203B41FA5}">
                      <a16:colId xmlns:a16="http://schemas.microsoft.com/office/drawing/2014/main" val="20001"/>
                    </a:ext>
                  </a:extLst>
                </a:gridCol>
                <a:gridCol w="149987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762000">
                <a:tc>
                  <a:txBody>
                    <a:bodyPr/>
                    <a:lstStyle/>
                    <a:p>
                      <a:pPr algn="ctr">
                        <a:lnSpc>
                          <a:spcPct val="150000"/>
                        </a:lnSpc>
                      </a:pPr>
                      <a:r>
                        <a:rPr lang="en-US" sz="2000" dirty="0" err="1">
                          <a:solidFill>
                            <a:schemeClr val="tx1"/>
                          </a:solidFill>
                          <a:latin typeface="Times New Roman" pitchFamily="18" charset="0"/>
                          <a:cs typeface="Times New Roman" pitchFamily="18" charset="0"/>
                        </a:rPr>
                        <a:t>Số</a:t>
                      </a:r>
                      <a:r>
                        <a:rPr lang="en-US" sz="2000" baseline="0" dirty="0">
                          <a:solidFill>
                            <a:schemeClr val="tx1"/>
                          </a:solidFill>
                          <a:latin typeface="Times New Roman" pitchFamily="18" charset="0"/>
                          <a:cs typeface="Times New Roman" pitchFamily="18" charset="0"/>
                        </a:rPr>
                        <a:t> </a:t>
                      </a:r>
                      <a:r>
                        <a:rPr lang="en-US" sz="2000" baseline="0" dirty="0" err="1">
                          <a:solidFill>
                            <a:schemeClr val="tx1"/>
                          </a:solidFill>
                          <a:latin typeface="Times New Roman" pitchFamily="18" charset="0"/>
                          <a:cs typeface="Times New Roman" pitchFamily="18" charset="0"/>
                        </a:rPr>
                        <a:t>tiền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dirty="0">
                          <a:solidFill>
                            <a:schemeClr val="tx1"/>
                          </a:solidFill>
                          <a:latin typeface="Times New Roman" pitchFamily="18" charset="0"/>
                          <a:cs typeface="Times New Roman" pitchFamily="18" charset="0"/>
                        </a:rPr>
                        <a:t>1 </a:t>
                      </a:r>
                      <a:r>
                        <a:rPr lang="en-US" sz="2000" dirty="0" err="1">
                          <a:solidFill>
                            <a:schemeClr val="tx1"/>
                          </a:solidFill>
                          <a:latin typeface="Times New Roman" pitchFamily="18" charset="0"/>
                          <a:cs typeface="Times New Roman" pitchFamily="18" charset="0"/>
                        </a:rPr>
                        <a:t>cuốn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a:solidFill>
                            <a:schemeClr val="tx1"/>
                          </a:solidFill>
                          <a:latin typeface="Times New Roman" pitchFamily="18" charset="0"/>
                          <a:cs typeface="Times New Roman" pitchFamily="18" charset="0"/>
                        </a:rPr>
                        <a:t>2 cuốn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a:solidFill>
                            <a:schemeClr val="tx1"/>
                          </a:solidFill>
                          <a:latin typeface="Times New Roman" pitchFamily="18" charset="0"/>
                          <a:cs typeface="Times New Roman" pitchFamily="18" charset="0"/>
                        </a:rPr>
                        <a:t>3 cuốn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a:solidFill>
                            <a:schemeClr val="tx1"/>
                          </a:solidFill>
                          <a:latin typeface="Times New Roman" pitchFamily="18" charset="0"/>
                          <a:cs typeface="Times New Roman" pitchFamily="18" charset="0"/>
                        </a:rPr>
                        <a:t>4 cuốn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85800">
                <a:tc>
                  <a:txBody>
                    <a:bodyPr/>
                    <a:lstStyle/>
                    <a:p>
                      <a:pPr algn="ctr">
                        <a:lnSpc>
                          <a:spcPct val="150000"/>
                        </a:lnSpc>
                      </a:pPr>
                      <a:r>
                        <a:rPr lang="en-US" sz="2000" b="1">
                          <a:latin typeface="Times New Roman" pitchFamily="18" charset="0"/>
                          <a:cs typeface="Times New Roman" pitchFamily="18" charset="0"/>
                        </a:rPr>
                        <a:t>Thành</a:t>
                      </a:r>
                      <a:r>
                        <a:rPr lang="en-US" sz="2000" b="1" baseline="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dirty="0">
                          <a:solidFill>
                            <a:schemeClr val="tx1"/>
                          </a:solidFill>
                          <a:latin typeface="Times New Roman" pitchFamily="18" charset="0"/>
                          <a:cs typeface="Times New Roman" pitchFamily="18" charset="0"/>
                        </a:rPr>
                        <a:t>1200 </a:t>
                      </a:r>
                      <a:r>
                        <a:rPr lang="en-US" sz="2000" b="1" dirty="0" err="1">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3930460" y="2209620"/>
            <a:ext cx="1303562" cy="400110"/>
          </a:xfrm>
          <a:prstGeom prst="rect">
            <a:avLst/>
          </a:prstGeom>
          <a:noFill/>
        </p:spPr>
        <p:txBody>
          <a:bodyPr wrap="none" rtlCol="0">
            <a:spAutoFit/>
          </a:bodyPr>
          <a:lstStyle/>
          <a:p>
            <a:pPr algn="ctr"/>
            <a:r>
              <a:rPr lang="en-US" sz="2000" b="1">
                <a:solidFill>
                  <a:srgbClr val="FF0000"/>
                </a:solidFill>
                <a:latin typeface="Times New Roman" pitchFamily="18" charset="0"/>
                <a:cs typeface="Times New Roman" pitchFamily="18" charset="0"/>
              </a:rPr>
              <a:t>2400 đồng</a:t>
            </a:r>
          </a:p>
        </p:txBody>
      </p:sp>
      <p:sp>
        <p:nvSpPr>
          <p:cNvPr id="7" name="TextBox 6"/>
          <p:cNvSpPr txBox="1"/>
          <p:nvPr/>
        </p:nvSpPr>
        <p:spPr>
          <a:xfrm>
            <a:off x="5400256" y="2256843"/>
            <a:ext cx="1303562" cy="400110"/>
          </a:xfrm>
          <a:prstGeom prst="rect">
            <a:avLst/>
          </a:prstGeom>
          <a:noFill/>
        </p:spPr>
        <p:txBody>
          <a:bodyPr wrap="none" rtlCol="0">
            <a:spAutoFit/>
          </a:bodyPr>
          <a:lstStyle/>
          <a:p>
            <a:pPr algn="ctr"/>
            <a:r>
              <a:rPr lang="en-US" sz="2000" b="1">
                <a:solidFill>
                  <a:srgbClr val="FF0000"/>
                </a:solidFill>
                <a:latin typeface="Times New Roman" pitchFamily="18" charset="0"/>
                <a:cs typeface="Times New Roman" pitchFamily="18" charset="0"/>
              </a:rPr>
              <a:t>3600 đồng</a:t>
            </a:r>
          </a:p>
        </p:txBody>
      </p:sp>
      <p:sp>
        <p:nvSpPr>
          <p:cNvPr id="8" name="TextBox 7"/>
          <p:cNvSpPr txBox="1"/>
          <p:nvPr/>
        </p:nvSpPr>
        <p:spPr>
          <a:xfrm>
            <a:off x="6902382" y="2256843"/>
            <a:ext cx="1303562" cy="400110"/>
          </a:xfrm>
          <a:prstGeom prst="rect">
            <a:avLst/>
          </a:prstGeom>
          <a:noFill/>
        </p:spPr>
        <p:txBody>
          <a:bodyPr wrap="none" rtlCol="0">
            <a:spAutoFit/>
          </a:bodyPr>
          <a:lstStyle/>
          <a:p>
            <a:pPr algn="ctr"/>
            <a:r>
              <a:rPr lang="en-US" sz="2000" b="1">
                <a:solidFill>
                  <a:srgbClr val="FF0000"/>
                </a:solidFill>
                <a:latin typeface="Times New Roman" pitchFamily="18" charset="0"/>
                <a:cs typeface="Times New Roman" pitchFamily="18" charset="0"/>
              </a:rPr>
              <a:t>4800 đồng</a:t>
            </a:r>
          </a:p>
        </p:txBody>
      </p:sp>
      <p:sp>
        <p:nvSpPr>
          <p:cNvPr id="9" name="TextBox 8"/>
          <p:cNvSpPr txBox="1"/>
          <p:nvPr/>
        </p:nvSpPr>
        <p:spPr>
          <a:xfrm>
            <a:off x="426153" y="3130582"/>
            <a:ext cx="5909503" cy="430887"/>
          </a:xfrm>
          <a:prstGeom prst="rect">
            <a:avLst/>
          </a:prstGeom>
          <a:noFill/>
        </p:spPr>
        <p:txBody>
          <a:bodyPr wrap="none" rtlCol="0">
            <a:spAutoFit/>
          </a:bodyPr>
          <a:lstStyle/>
          <a:p>
            <a:pPr algn="just"/>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4:</a:t>
            </a:r>
            <a:r>
              <a:rPr lang="en-US" sz="2200" b="1" dirty="0">
                <a:solidFill>
                  <a:srgbClr val="CC0000"/>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Viết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hợp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vào</a:t>
            </a:r>
            <a:r>
              <a:rPr lang="en-US" sz="2200" b="1" i="1" dirty="0">
                <a:latin typeface="Times New Roman" pitchFamily="18" charset="0"/>
                <a:cs typeface="Times New Roman" pitchFamily="18" charset="0"/>
              </a:rPr>
              <a:t> ô </a:t>
            </a:r>
            <a:r>
              <a:rPr lang="en-US" sz="2200" b="1" i="1" dirty="0" err="1">
                <a:latin typeface="Times New Roman" pitchFamily="18" charset="0"/>
                <a:cs typeface="Times New Roman" pitchFamily="18" charset="0"/>
              </a:rPr>
              <a:t>trống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theo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mẫu</a:t>
            </a:r>
            <a:r>
              <a:rPr lang="en-US" sz="2200" b="1" i="1" dirty="0">
                <a:latin typeface="Times New Roman" pitchFamily="18" charset="0"/>
                <a:cs typeface="Times New Roman"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907649048"/>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rowSpan="2">
                  <a:txBody>
                    <a:bodyPr/>
                    <a:lstStyle/>
                    <a:p>
                      <a:pPr algn="ctr"/>
                      <a:r>
                        <a:rPr lang="en-US" sz="2000" b="1" dirty="0" err="1">
                          <a:solidFill>
                            <a:schemeClr val="tx1"/>
                          </a:solidFill>
                          <a:latin typeface="Times New Roman" pitchFamily="18" charset="0"/>
                          <a:cs typeface="Times New Roman" pitchFamily="18" charset="0"/>
                        </a:rPr>
                        <a:t>Tổng</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số</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dirty="0" err="1">
                          <a:solidFill>
                            <a:schemeClr val="tx1"/>
                          </a:solidFill>
                          <a:latin typeface="Times New Roman" pitchFamily="18" charset="0"/>
                          <a:cs typeface="Times New Roman" pitchFamily="18" charset="0"/>
                        </a:rPr>
                        <a:t>Số</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các</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tờ</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giấy</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bạc</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itchFamily="18" charset="0"/>
                          <a:cs typeface="Times New Roman" pitchFamily="18" charset="0"/>
                        </a:rPr>
                        <a:t>10</a:t>
                      </a:r>
                      <a:r>
                        <a:rPr lang="en-US" sz="2000" b="1" baseline="0" dirty="0">
                          <a:solidFill>
                            <a:schemeClr val="tx1"/>
                          </a:solidFill>
                          <a:latin typeface="Times New Roman" pitchFamily="18" charset="0"/>
                          <a:cs typeface="Times New Roman" pitchFamily="18" charset="0"/>
                        </a:rPr>
                        <a:t> 000 </a:t>
                      </a:r>
                      <a:r>
                        <a:rPr lang="en-US" sz="2000" b="1" baseline="0" dirty="0" err="1">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solidFill>
                            <a:schemeClr val="tx1"/>
                          </a:solidFill>
                          <a:latin typeface="Times New Roman" pitchFamily="18" charset="0"/>
                          <a:cs typeface="Times New Roman" pitchFamily="18" charset="0"/>
                        </a:rPr>
                        <a:t>20 000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solidFill>
                            <a:schemeClr val="tx1"/>
                          </a:solidFill>
                          <a:latin typeface="Times New Roman" pitchFamily="18" charset="0"/>
                          <a:cs typeface="Times New Roman" pitchFamily="18" charset="0"/>
                        </a:rPr>
                        <a:t>50 000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2000" b="1">
                          <a:solidFill>
                            <a:schemeClr val="tx1"/>
                          </a:solidFill>
                          <a:latin typeface="Times New Roman" pitchFamily="18" charset="0"/>
                          <a:cs typeface="Times New Roman" pitchFamily="18" charset="0"/>
                        </a:rPr>
                        <a:t>80 000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07720">
                <a:tc>
                  <a:txBody>
                    <a:bodyPr/>
                    <a:lstStyle/>
                    <a:p>
                      <a:pPr algn="ctr"/>
                      <a:r>
                        <a:rPr lang="en-US" sz="2000" b="1">
                          <a:solidFill>
                            <a:schemeClr val="tx1"/>
                          </a:solidFill>
                          <a:latin typeface="Times New Roman" pitchFamily="18" charset="0"/>
                          <a:cs typeface="Times New Roman" pitchFamily="18" charset="0"/>
                        </a:rPr>
                        <a:t>90 000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85800">
                <a:tc>
                  <a:txBody>
                    <a:bodyPr/>
                    <a:lstStyle/>
                    <a:p>
                      <a:pPr algn="ctr"/>
                      <a:r>
                        <a:rPr lang="en-US" sz="2000" b="1">
                          <a:solidFill>
                            <a:schemeClr val="tx1"/>
                          </a:solidFill>
                          <a:latin typeface="Times New Roman" pitchFamily="18" charset="0"/>
                          <a:cs typeface="Times New Roman" pitchFamily="18" charset="0"/>
                        </a:rPr>
                        <a:t>100 000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3366666" y="5006404"/>
            <a:ext cx="516349" cy="430887"/>
          </a:xfrm>
          <a:prstGeom prst="rect">
            <a:avLst/>
          </a:prstGeom>
          <a:noFill/>
        </p:spPr>
        <p:txBody>
          <a:bodyPr wrap="square" rtlCol="0">
            <a:spAutoFit/>
          </a:bodyPr>
          <a:lstStyle/>
          <a:p>
            <a:pPr algn="ctr"/>
            <a:r>
              <a:rPr lang="en-US" sz="2200" b="1">
                <a:solidFill>
                  <a:srgbClr val="FF0000"/>
                </a:solidFill>
                <a:latin typeface="Times New Roman" pitchFamily="18" charset="0"/>
                <a:cs typeface="Times New Roman" pitchFamily="18" charset="0"/>
              </a:rPr>
              <a:t>2</a:t>
            </a: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r>
              <a:rPr lang="en-US" sz="2200" b="1">
                <a:solidFill>
                  <a:srgbClr val="FF0000"/>
                </a:solidFill>
                <a:latin typeface="Times New Roman" pitchFamily="18" charset="0"/>
                <a:cs typeface="Times New Roman" pitchFamily="18" charset="0"/>
              </a:rPr>
              <a:t>1</a:t>
            </a:r>
          </a:p>
        </p:txBody>
      </p:sp>
      <p:sp>
        <p:nvSpPr>
          <p:cNvPr id="13" name="TextBox 12"/>
          <p:cNvSpPr txBox="1"/>
          <p:nvPr/>
        </p:nvSpPr>
        <p:spPr>
          <a:xfrm>
            <a:off x="7010400" y="5006404"/>
            <a:ext cx="685800" cy="400110"/>
          </a:xfrm>
          <a:prstGeom prst="rect">
            <a:avLst/>
          </a:prstGeom>
          <a:noFill/>
        </p:spPr>
        <p:txBody>
          <a:bodyPr wrap="square" rtlCol="0">
            <a:spAutoFit/>
          </a:bodyPr>
          <a:lstStyle/>
          <a:p>
            <a:pPr algn="ctr"/>
            <a:r>
              <a:rPr lang="en-US" sz="2000" b="1">
                <a:solidFill>
                  <a:srgbClr val="FF0000"/>
                </a:solidFill>
                <a:latin typeface="Times New Roman" pitchFamily="18" charset="0"/>
                <a:cs typeface="Times New Roman" pitchFamily="18" charset="0"/>
              </a:rPr>
              <a:t>1</a:t>
            </a: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
        <p:nvSpPr>
          <p:cNvPr id="15" name="TextBox 14"/>
          <p:cNvSpPr txBox="1"/>
          <p:nvPr/>
        </p:nvSpPr>
        <p:spPr>
          <a:xfrm>
            <a:off x="3244759" y="5792686"/>
            <a:ext cx="325730" cy="430887"/>
          </a:xfrm>
          <a:prstGeom prst="rect">
            <a:avLst/>
          </a:prstGeom>
          <a:noFill/>
        </p:spPr>
        <p:txBody>
          <a:bodyPr wrap="none" rtlCol="0">
            <a:spAutoFit/>
          </a:bodyPr>
          <a:lstStyle/>
          <a:p>
            <a:pPr algn="ctr"/>
            <a:r>
              <a:rPr lang="en-US" sz="2200" b="1">
                <a:solidFill>
                  <a:srgbClr val="FF0000"/>
                </a:solidFill>
                <a:latin typeface="Times New Roman" pitchFamily="18" charset="0"/>
                <a:cs typeface="Times New Roman" pitchFamily="18" charset="0"/>
              </a:rPr>
              <a:t>1</a:t>
            </a:r>
          </a:p>
        </p:txBody>
      </p:sp>
      <p:sp>
        <p:nvSpPr>
          <p:cNvPr id="16" name="TextBox 15"/>
          <p:cNvSpPr txBox="1"/>
          <p:nvPr/>
        </p:nvSpPr>
        <p:spPr>
          <a:xfrm>
            <a:off x="5051407" y="5823466"/>
            <a:ext cx="325730" cy="430887"/>
          </a:xfrm>
          <a:prstGeom prst="rect">
            <a:avLst/>
          </a:prstGeom>
          <a:noFill/>
        </p:spPr>
        <p:txBody>
          <a:bodyPr wrap="none" rtlCol="0">
            <a:spAutoFit/>
          </a:bodyPr>
          <a:lstStyle/>
          <a:p>
            <a:pPr algn="ctr"/>
            <a:r>
              <a:rPr lang="en-US" sz="2200" b="1">
                <a:solidFill>
                  <a:srgbClr val="FF0000"/>
                </a:solidFill>
                <a:latin typeface="Times New Roman" pitchFamily="18" charset="0"/>
                <a:cs typeface="Times New Roman" pitchFamily="18" charset="0"/>
              </a:rPr>
              <a:t>2</a:t>
            </a:r>
          </a:p>
        </p:txBody>
      </p:sp>
      <p:sp>
        <p:nvSpPr>
          <p:cNvPr id="17" name="TextBox 16"/>
          <p:cNvSpPr txBox="1"/>
          <p:nvPr/>
        </p:nvSpPr>
        <p:spPr>
          <a:xfrm>
            <a:off x="6902382" y="5826071"/>
            <a:ext cx="325730" cy="430887"/>
          </a:xfrm>
          <a:prstGeom prst="rect">
            <a:avLst/>
          </a:prstGeom>
          <a:noFill/>
        </p:spPr>
        <p:txBody>
          <a:bodyPr wrap="none" rtlCol="0">
            <a:spAutoFit/>
          </a:bodyPr>
          <a:lstStyle/>
          <a:p>
            <a:pPr algn="ctr"/>
            <a:r>
              <a:rPr lang="en-US" sz="2200" b="1">
                <a:solidFill>
                  <a:srgbClr val="FF0000"/>
                </a:solidFill>
                <a:latin typeface="Times New Roman" pitchFamily="18" charset="0"/>
                <a:cs typeface="Times New Roman" pitchFamily="18" charset="0"/>
              </a:rPr>
              <a:t>1</a:t>
            </a:r>
          </a:p>
        </p:txBody>
      </p:sp>
      <p:sp>
        <p:nvSpPr>
          <p:cNvPr id="18" name="TextBox 17"/>
          <p:cNvSpPr txBox="1"/>
          <p:nvPr/>
        </p:nvSpPr>
        <p:spPr>
          <a:xfrm>
            <a:off x="3691277" y="5972403"/>
            <a:ext cx="325731" cy="430887"/>
          </a:xfrm>
          <a:prstGeom prst="rect">
            <a:avLst/>
          </a:prstGeom>
          <a:noFill/>
        </p:spPr>
        <p:txBody>
          <a:bodyPr wrap="none" rtlCol="0">
            <a:spAutoFit/>
          </a:bodyPr>
          <a:lstStyle/>
          <a:p>
            <a:pPr algn="ctr"/>
            <a:r>
              <a:rPr lang="en-US" sz="2200" b="1">
                <a:solidFill>
                  <a:schemeClr val="accent5">
                    <a:lumMod val="50000"/>
                  </a:schemeClr>
                </a:solidFill>
                <a:latin typeface="Times New Roman" pitchFamily="18" charset="0"/>
                <a:cs typeface="Times New Roman" pitchFamily="18" charset="0"/>
              </a:rPr>
              <a:t>3</a:t>
            </a:r>
          </a:p>
        </p:txBody>
      </p:sp>
      <p:sp>
        <p:nvSpPr>
          <p:cNvPr id="19" name="TextBox 18"/>
          <p:cNvSpPr txBox="1"/>
          <p:nvPr/>
        </p:nvSpPr>
        <p:spPr>
          <a:xfrm>
            <a:off x="5683491" y="6008130"/>
            <a:ext cx="325730" cy="430887"/>
          </a:xfrm>
          <a:prstGeom prst="rect">
            <a:avLst/>
          </a:prstGeom>
          <a:noFill/>
        </p:spPr>
        <p:txBody>
          <a:bodyPr wrap="none" rtlCol="0">
            <a:spAutoFit/>
          </a:bodyPr>
          <a:lstStyle/>
          <a:p>
            <a:pPr algn="ctr"/>
            <a:r>
              <a:rPr lang="en-US" sz="2200" b="1">
                <a:solidFill>
                  <a:schemeClr val="accent5">
                    <a:lumMod val="50000"/>
                  </a:schemeClr>
                </a:solidFill>
                <a:latin typeface="Times New Roman" pitchFamily="18" charset="0"/>
                <a:cs typeface="Times New Roman" pitchFamily="18" charset="0"/>
              </a:rPr>
              <a:t>1</a:t>
            </a:r>
          </a:p>
        </p:txBody>
      </p:sp>
      <p:sp>
        <p:nvSpPr>
          <p:cNvPr id="20" name="TextBox 19"/>
          <p:cNvSpPr txBox="1"/>
          <p:nvPr/>
        </p:nvSpPr>
        <p:spPr>
          <a:xfrm>
            <a:off x="7519893" y="6008131"/>
            <a:ext cx="325730" cy="430887"/>
          </a:xfrm>
          <a:prstGeom prst="rect">
            <a:avLst/>
          </a:prstGeom>
          <a:noFill/>
        </p:spPr>
        <p:txBody>
          <a:bodyPr wrap="none" rtlCol="0">
            <a:spAutoFit/>
          </a:bodyPr>
          <a:lstStyle/>
          <a:p>
            <a:pPr algn="ctr"/>
            <a:r>
              <a:rPr lang="en-US" sz="2200" b="1">
                <a:solidFill>
                  <a:schemeClr val="accent5">
                    <a:lumMod val="50000"/>
                  </a:schemeClr>
                </a:solidFill>
                <a:latin typeface="Times New Roman" pitchFamily="18" charset="0"/>
                <a:cs typeface="Times New Roman" pitchFamily="18" charset="0"/>
              </a:rPr>
              <a:t>1</a:t>
            </a:r>
          </a:p>
        </p:txBody>
      </p:sp>
    </p:spTree>
    <p:extLst>
      <p:ext uri="{BB962C8B-B14F-4D97-AF65-F5344CB8AC3E}">
        <p14:creationId xmlns:p14="http://schemas.microsoft.com/office/powerpoint/2010/main" val="32358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5"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G_0120">
            <a:hlinkClick r:id="rId2" action="ppaction://hlinksldjump"/>
          </p:cNvPr>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18782" y="60960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4">
            <a:lum bright="-12000" contrast="-8000"/>
            <a:extLst>
              <a:ext uri="{28A0092B-C50C-407E-A947-70E740481C1C}">
                <a14:useLocalDpi xmlns:a14="http://schemas.microsoft.com/office/drawing/2010/main" val="0"/>
              </a:ext>
            </a:extLst>
          </a:blip>
          <a:srcRect/>
          <a:stretch>
            <a:fillRect/>
          </a:stretch>
        </p:blipFill>
        <p:spPr bwMode="auto">
          <a:xfrm>
            <a:off x="4808784" y="609600"/>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2608507" y="36576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087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Powerpoint đẹp đơn giản - Hình nền powerpoint Mẫu sl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855"/>
            <a:ext cx="9144000" cy="684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354619">
            <a:off x="1741928" y="2244061"/>
            <a:ext cx="5985933"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Cảm</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vi-VN"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ơn</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các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thầy</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cô</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p>
          <a:p>
            <a:pPr algn="ct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Và</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các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học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sinh</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endParaRPr>
          </a:p>
        </p:txBody>
      </p:sp>
      <p:pic>
        <p:nvPicPr>
          <p:cNvPr id="3"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27618"/>
            <a:ext cx="609600" cy="609600"/>
          </a:xfrm>
          <a:prstGeom prst="rect">
            <a:avLst/>
          </a:prstGeom>
        </p:spPr>
      </p:pic>
    </p:spTree>
    <p:extLst>
      <p:ext uri="{BB962C8B-B14F-4D97-AF65-F5344CB8AC3E}">
        <p14:creationId xmlns:p14="http://schemas.microsoft.com/office/powerpoint/2010/main" val="2575609823"/>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224"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val="287973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6044" y="228600"/>
            <a:ext cx="5760359" cy="430887"/>
          </a:xfrm>
          <a:prstGeom prst="rect">
            <a:avLst/>
          </a:prstGeom>
          <a:noFill/>
        </p:spPr>
        <p:txBody>
          <a:bodyPr wrap="none" rtlCol="0">
            <a:spAutoFit/>
          </a:bodyPr>
          <a:lstStyle/>
          <a:p>
            <a:pPr algn="just"/>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2:</a:t>
            </a:r>
            <a:r>
              <a:rPr lang="en-US" sz="2200" b="1" dirty="0">
                <a:solidFill>
                  <a:srgbClr val="CC0000"/>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Viết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hợp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vào</a:t>
            </a:r>
            <a:r>
              <a:rPr lang="en-US" sz="2200" b="1" i="1" dirty="0">
                <a:latin typeface="Times New Roman" pitchFamily="18" charset="0"/>
                <a:cs typeface="Times New Roman" pitchFamily="18" charset="0"/>
              </a:rPr>
              <a:t> ô </a:t>
            </a:r>
            <a:r>
              <a:rPr lang="en-US" sz="2200" b="1" i="1" dirty="0" err="1">
                <a:latin typeface="Times New Roman" pitchFamily="18" charset="0"/>
                <a:cs typeface="Times New Roman" pitchFamily="18" charset="0"/>
              </a:rPr>
              <a:t>trống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theo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mẫu</a:t>
            </a:r>
            <a:r>
              <a:rPr lang="en-US" sz="2200" b="1" i="1" dirty="0">
                <a:latin typeface="Times New Roman" pitchFamily="18" charset="0"/>
                <a:cs typeface="Times New Roman" pitchFamily="18" charset="0"/>
              </a:rPr>
              <a:t>):</a:t>
            </a:r>
          </a:p>
        </p:txBody>
      </p:sp>
      <p:sp>
        <p:nvSpPr>
          <p:cNvPr id="11" name="TextBox 10"/>
          <p:cNvSpPr txBox="1"/>
          <p:nvPr/>
        </p:nvSpPr>
        <p:spPr>
          <a:xfrm>
            <a:off x="3366666" y="5006404"/>
            <a:ext cx="516349" cy="430887"/>
          </a:xfrm>
          <a:prstGeom prst="rect">
            <a:avLst/>
          </a:prstGeom>
          <a:noFill/>
        </p:spPr>
        <p:txBody>
          <a:bodyPr wrap="square" rtlCol="0">
            <a:spAutoFit/>
          </a:bodyPr>
          <a:lstStyle/>
          <a:p>
            <a:pPr algn="ctr"/>
            <a:endParaRPr lang="en-US" sz="2200" b="1" dirty="0">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endParaRPr lang="en-US" sz="2200" b="1" dirty="0">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322414321"/>
              </p:ext>
            </p:extLst>
          </p:nvPr>
        </p:nvGraphicFramePr>
        <p:xfrm>
          <a:off x="304800" y="1143000"/>
          <a:ext cx="8610600" cy="289560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579120">
                <a:tc gridSpan="4">
                  <a:txBody>
                    <a:bodyPr/>
                    <a:lstStyle/>
                    <a:p>
                      <a:pPr algn="ctr"/>
                      <a:r>
                        <a:rPr lang="en-US" sz="2800" dirty="0">
                          <a:latin typeface="Times New Roman" pitchFamily="18" charset="0"/>
                          <a:cs typeface="Times New Roman" pitchFamily="18" charset="0"/>
                        </a:rPr>
                        <a:t>TỔNG</a:t>
                      </a:r>
                      <a:r>
                        <a:rPr lang="en-US" sz="2800" baseline="0" dirty="0">
                          <a:latin typeface="Times New Roman" pitchFamily="18" charset="0"/>
                          <a:cs typeface="Times New Roman" pitchFamily="18" charset="0"/>
                        </a:rPr>
                        <a:t> SỐ TIỀN: 80 000</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79120">
                <a:tc>
                  <a:txBody>
                    <a:bodyPr/>
                    <a:lstStyle/>
                    <a:p>
                      <a:pPr algn="ctr"/>
                      <a:r>
                        <a:rPr lang="en-US" sz="2800" i="1" dirty="0">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LẤY</a:t>
                      </a:r>
                      <a:endParaRPr lang="en-US" sz="2800" i="1" dirty="0">
                        <a:latin typeface="Times New Roman" pitchFamily="18" charset="0"/>
                        <a:cs typeface="Times New Roman" pitchFamily="18" charset="0"/>
                      </a:endParaRPr>
                    </a:p>
                  </a:txBody>
                  <a:tcPr/>
                </a:tc>
                <a:tc gridSpan="3">
                  <a:txBody>
                    <a:bodyPr/>
                    <a:lstStyle/>
                    <a:p>
                      <a:pPr algn="ctr"/>
                      <a:r>
                        <a:rPr lang="en-US" sz="2800" dirty="0">
                          <a:latin typeface="Times New Roman" pitchFamily="18" charset="0"/>
                          <a:cs typeface="Times New Roman" pitchFamily="18" charset="0"/>
                        </a:rPr>
                        <a:t>SỐ</a:t>
                      </a:r>
                      <a:r>
                        <a:rPr lang="en-US" sz="2800" baseline="0" dirty="0">
                          <a:latin typeface="Times New Roman" pitchFamily="18" charset="0"/>
                          <a:cs typeface="Times New Roman" pitchFamily="18" charset="0"/>
                        </a:rPr>
                        <a:t> CÁC TỜ GIẤY BẠC</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79120">
                <a:tc>
                  <a:txBody>
                    <a:bodyPr/>
                    <a:lstStyle/>
                    <a:p>
                      <a:pPr algn="ct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10</a:t>
                      </a:r>
                      <a:r>
                        <a:rPr lang="en-US" sz="2800" baseline="0" dirty="0">
                          <a:latin typeface="Times New Roman" pitchFamily="18" charset="0"/>
                          <a:cs typeface="Times New Roman" pitchFamily="18" charset="0"/>
                        </a:rPr>
                        <a:t> 000 </a:t>
                      </a:r>
                      <a:r>
                        <a:rPr lang="en-US" sz="2800" baseline="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20 000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50 000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1</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r>
                        <a:rPr lang="en-US" sz="2800" dirty="0">
                          <a:latin typeface="Times New Roman" pitchFamily="18" charset="0"/>
                          <a:cs typeface="Times New Roman" pitchFamily="18" charset="0"/>
                        </a:rPr>
                        <a:t>1</a:t>
                      </a:r>
                    </a:p>
                  </a:txBody>
                  <a:tcPr/>
                </a:tc>
                <a:extLst>
                  <a:ext uri="{0D108BD9-81ED-4DB2-BD59-A6C34878D82A}">
                    <a16:rowId xmlns:a16="http://schemas.microsoft.com/office/drawing/2014/main" val="10003"/>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a:t>
                      </a:r>
                      <a:endParaRPr lang="en-US" sz="2800" i="1"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837806323"/>
              </p:ext>
            </p:extLst>
          </p:nvPr>
        </p:nvGraphicFramePr>
        <p:xfrm>
          <a:off x="533400" y="4522891"/>
          <a:ext cx="8229600" cy="1828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r>
                        <a:rPr lang="en-US" sz="2400" dirty="0">
                          <a:latin typeface="Times New Roman" pitchFamily="18" charset="0"/>
                          <a:cs typeface="Times New Roman" pitchFamily="18" charset="0"/>
                        </a:rPr>
                        <a:t>TỔNG</a:t>
                      </a:r>
                      <a:r>
                        <a:rPr lang="en-US" sz="2400" baseline="0" dirty="0">
                          <a:latin typeface="Times New Roman" pitchFamily="18" charset="0"/>
                          <a:cs typeface="Times New Roman" pitchFamily="18" charset="0"/>
                        </a:rPr>
                        <a:t> SỐ TIỀN: 90 000</a:t>
                      </a:r>
                      <a:endParaRPr lang="en-US" sz="24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400" i="1" dirty="0">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LẤY</a:t>
                      </a:r>
                      <a:endParaRPr lang="en-US" sz="2400" i="1" dirty="0">
                        <a:latin typeface="Times New Roman" pitchFamily="18" charset="0"/>
                        <a:cs typeface="Times New Roman" pitchFamily="18" charset="0"/>
                      </a:endParaRPr>
                    </a:p>
                  </a:txBody>
                  <a:tcPr/>
                </a:tc>
                <a:tc gridSpan="3">
                  <a:txBody>
                    <a:bodyPr/>
                    <a:lstStyle/>
                    <a:p>
                      <a:pPr algn="ctr"/>
                      <a:r>
                        <a:rPr lang="en-US" sz="2400" dirty="0">
                          <a:latin typeface="Times New Roman" pitchFamily="18" charset="0"/>
                          <a:cs typeface="Times New Roman" pitchFamily="18" charset="0"/>
                        </a:rPr>
                        <a:t>SỐ</a:t>
                      </a:r>
                      <a:r>
                        <a:rPr lang="en-US" sz="2400" baseline="0" dirty="0">
                          <a:latin typeface="Times New Roman" pitchFamily="18" charset="0"/>
                          <a:cs typeface="Times New Roman" pitchFamily="18" charset="0"/>
                        </a:rPr>
                        <a:t> CÁC TỜ GIẤY BẠC</a:t>
                      </a:r>
                      <a:endParaRPr lang="en-US" sz="24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sz="240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10 000</a:t>
                      </a:r>
                    </a:p>
                  </a:txBody>
                  <a:tcPr/>
                </a:tc>
                <a:tc>
                  <a:txBody>
                    <a:bodyPr/>
                    <a:lstStyle/>
                    <a:p>
                      <a:pPr algn="ctr"/>
                      <a:r>
                        <a:rPr lang="en-US" sz="2400" dirty="0">
                          <a:latin typeface="Times New Roman" pitchFamily="18" charset="0"/>
                          <a:cs typeface="Times New Roman" pitchFamily="18" charset="0"/>
                        </a:rPr>
                        <a:t>20 000</a:t>
                      </a:r>
                    </a:p>
                  </a:txBody>
                  <a:tcPr/>
                </a:tc>
                <a:tc>
                  <a:txBody>
                    <a:bodyPr/>
                    <a:lstStyle/>
                    <a:p>
                      <a:pPr algn="ctr"/>
                      <a:r>
                        <a:rPr lang="en-US" sz="2400" dirty="0">
                          <a:latin typeface="Times New Roman" pitchFamily="18" charset="0"/>
                          <a:cs typeface="Times New Roman" pitchFamily="18" charset="0"/>
                        </a:rPr>
                        <a:t>50 000</a:t>
                      </a:r>
                    </a:p>
                  </a:txBody>
                  <a:tcPr/>
                </a:tc>
                <a:extLst>
                  <a:ext uri="{0D108BD9-81ED-4DB2-BD59-A6C34878D82A}">
                    <a16:rowId xmlns:a16="http://schemas.microsoft.com/office/drawing/2014/main" val="10002"/>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22414321"/>
              </p:ext>
            </p:extLst>
          </p:nvPr>
        </p:nvGraphicFramePr>
        <p:xfrm>
          <a:off x="457200" y="1295400"/>
          <a:ext cx="8610600" cy="289560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579120">
                <a:tc gridSpan="4">
                  <a:txBody>
                    <a:bodyPr/>
                    <a:lstStyle/>
                    <a:p>
                      <a:pPr algn="ctr"/>
                      <a:r>
                        <a:rPr lang="en-US" sz="2800" dirty="0">
                          <a:latin typeface="Times New Roman" pitchFamily="18" charset="0"/>
                          <a:cs typeface="Times New Roman" pitchFamily="18" charset="0"/>
                        </a:rPr>
                        <a:t>TỔNG</a:t>
                      </a:r>
                      <a:r>
                        <a:rPr lang="en-US" sz="2800" baseline="0" dirty="0">
                          <a:latin typeface="Times New Roman" pitchFamily="18" charset="0"/>
                          <a:cs typeface="Times New Roman" pitchFamily="18" charset="0"/>
                        </a:rPr>
                        <a:t> SỐ TIỀN: 80 000</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79120">
                <a:tc>
                  <a:txBody>
                    <a:bodyPr/>
                    <a:lstStyle/>
                    <a:p>
                      <a:pPr algn="ctr"/>
                      <a:r>
                        <a:rPr lang="en-US" sz="2800" i="1" dirty="0">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LẤY</a:t>
                      </a:r>
                      <a:endParaRPr lang="en-US" sz="2800" i="1" dirty="0">
                        <a:latin typeface="Times New Roman" pitchFamily="18" charset="0"/>
                        <a:cs typeface="Times New Roman" pitchFamily="18" charset="0"/>
                      </a:endParaRPr>
                    </a:p>
                  </a:txBody>
                  <a:tcPr/>
                </a:tc>
                <a:tc gridSpan="3">
                  <a:txBody>
                    <a:bodyPr/>
                    <a:lstStyle/>
                    <a:p>
                      <a:pPr algn="ctr"/>
                      <a:r>
                        <a:rPr lang="en-US" sz="2800" dirty="0">
                          <a:latin typeface="Times New Roman" pitchFamily="18" charset="0"/>
                          <a:cs typeface="Times New Roman" pitchFamily="18" charset="0"/>
                        </a:rPr>
                        <a:t>SỐ</a:t>
                      </a:r>
                      <a:r>
                        <a:rPr lang="en-US" sz="2800" baseline="0" dirty="0">
                          <a:latin typeface="Times New Roman" pitchFamily="18" charset="0"/>
                          <a:cs typeface="Times New Roman" pitchFamily="18" charset="0"/>
                        </a:rPr>
                        <a:t> CÁC TỜ GIẤY BẠC</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79120">
                <a:tc>
                  <a:txBody>
                    <a:bodyPr/>
                    <a:lstStyle/>
                    <a:p>
                      <a:pPr algn="ct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10</a:t>
                      </a:r>
                      <a:r>
                        <a:rPr lang="en-US" sz="2800" baseline="0" dirty="0">
                          <a:latin typeface="Times New Roman" pitchFamily="18" charset="0"/>
                          <a:cs typeface="Times New Roman" pitchFamily="18" charset="0"/>
                        </a:rPr>
                        <a:t> 000 </a:t>
                      </a:r>
                      <a:r>
                        <a:rPr lang="en-US" sz="2800" baseline="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20 000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50 000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1</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r>
                        <a:rPr lang="en-US" sz="2800" dirty="0">
                          <a:latin typeface="Times New Roman" pitchFamily="18" charset="0"/>
                          <a:cs typeface="Times New Roman" pitchFamily="18" charset="0"/>
                        </a:rPr>
                        <a:t>1</a:t>
                      </a:r>
                    </a:p>
                  </a:txBody>
                  <a:tcPr/>
                </a:tc>
                <a:extLst>
                  <a:ext uri="{0D108BD9-81ED-4DB2-BD59-A6C34878D82A}">
                    <a16:rowId xmlns:a16="http://schemas.microsoft.com/office/drawing/2014/main" val="10003"/>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a:t>
                      </a:r>
                      <a:endParaRPr lang="en-US" sz="2800" i="1"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80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nodePh="1">
                                  <p:stCondLst>
                                    <p:cond delay="0"/>
                                  </p:stCondLst>
                                  <p:endCondLst>
                                    <p:cond evt="begin" delay="0">
                                      <p:tn val="18"/>
                                    </p:cond>
                                  </p:end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0764" y="152400"/>
            <a:ext cx="5760359" cy="430887"/>
          </a:xfrm>
          <a:prstGeom prst="rect">
            <a:avLst/>
          </a:prstGeom>
          <a:noFill/>
        </p:spPr>
        <p:txBody>
          <a:bodyPr wrap="none" rtlCol="0">
            <a:spAutoFit/>
          </a:bodyPr>
          <a:lstStyle/>
          <a:p>
            <a:pPr algn="just"/>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2:</a:t>
            </a:r>
            <a:r>
              <a:rPr lang="en-US" sz="2200" b="1" dirty="0">
                <a:solidFill>
                  <a:srgbClr val="CC0000"/>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Viết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hợp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vào</a:t>
            </a:r>
            <a:r>
              <a:rPr lang="en-US" sz="2200" b="1" i="1" dirty="0">
                <a:latin typeface="Times New Roman" pitchFamily="18" charset="0"/>
                <a:cs typeface="Times New Roman" pitchFamily="18" charset="0"/>
              </a:rPr>
              <a:t> ô </a:t>
            </a:r>
            <a:r>
              <a:rPr lang="en-US" sz="2200" b="1" i="1" dirty="0" err="1">
                <a:latin typeface="Times New Roman" pitchFamily="18" charset="0"/>
                <a:cs typeface="Times New Roman" pitchFamily="18" charset="0"/>
              </a:rPr>
              <a:t>trống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theo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mẫu</a:t>
            </a:r>
            <a:r>
              <a:rPr lang="en-US" sz="2200" b="1" i="1" dirty="0">
                <a:latin typeface="Times New Roman" pitchFamily="18" charset="0"/>
                <a:cs typeface="Times New Roman" pitchFamily="18" charset="0"/>
              </a:rPr>
              <a:t>):</a:t>
            </a:r>
          </a:p>
        </p:txBody>
      </p:sp>
      <p:sp>
        <p:nvSpPr>
          <p:cNvPr id="11" name="TextBox 10"/>
          <p:cNvSpPr txBox="1"/>
          <p:nvPr/>
        </p:nvSpPr>
        <p:spPr>
          <a:xfrm>
            <a:off x="3366666" y="5006404"/>
            <a:ext cx="516349" cy="430887"/>
          </a:xfrm>
          <a:prstGeom prst="rect">
            <a:avLst/>
          </a:prstGeom>
          <a:noFill/>
        </p:spPr>
        <p:txBody>
          <a:bodyPr wrap="square" rtlCol="0">
            <a:spAutoFit/>
          </a:bodyPr>
          <a:lstStyle/>
          <a:p>
            <a:pPr algn="ctr"/>
            <a:endParaRPr lang="en-US" sz="2200" b="1" dirty="0">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endParaRPr lang="en-US" sz="2200" b="1" dirty="0">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48457424"/>
              </p:ext>
            </p:extLst>
          </p:nvPr>
        </p:nvGraphicFramePr>
        <p:xfrm>
          <a:off x="381000" y="914400"/>
          <a:ext cx="8610600" cy="579120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579120">
                <a:tc gridSpan="4">
                  <a:txBody>
                    <a:bodyPr/>
                    <a:lstStyle/>
                    <a:p>
                      <a:pPr algn="ctr"/>
                      <a:r>
                        <a:rPr lang="en-US" sz="2800" dirty="0">
                          <a:latin typeface="Times New Roman" pitchFamily="18" charset="0"/>
                          <a:cs typeface="Times New Roman" pitchFamily="18" charset="0"/>
                        </a:rPr>
                        <a:t>TỔNG</a:t>
                      </a:r>
                      <a:r>
                        <a:rPr lang="en-US" sz="2800" baseline="0" dirty="0">
                          <a:latin typeface="Times New Roman" pitchFamily="18" charset="0"/>
                          <a:cs typeface="Times New Roman" pitchFamily="18" charset="0"/>
                        </a:rPr>
                        <a:t> SỐ TIỀN: 80 000</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79120">
                <a:tc>
                  <a:txBody>
                    <a:bodyPr/>
                    <a:lstStyle/>
                    <a:p>
                      <a:pPr algn="ctr"/>
                      <a:r>
                        <a:rPr lang="en-US" sz="2800" i="1" dirty="0">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LẤY</a:t>
                      </a:r>
                      <a:endParaRPr lang="en-US" sz="2800" i="1" dirty="0">
                        <a:latin typeface="Times New Roman" pitchFamily="18" charset="0"/>
                        <a:cs typeface="Times New Roman" pitchFamily="18" charset="0"/>
                      </a:endParaRPr>
                    </a:p>
                  </a:txBody>
                  <a:tcPr/>
                </a:tc>
                <a:tc gridSpan="3">
                  <a:txBody>
                    <a:bodyPr/>
                    <a:lstStyle/>
                    <a:p>
                      <a:pPr algn="ctr"/>
                      <a:r>
                        <a:rPr lang="en-US" sz="2800" dirty="0">
                          <a:latin typeface="Times New Roman" pitchFamily="18" charset="0"/>
                          <a:cs typeface="Times New Roman" pitchFamily="18" charset="0"/>
                        </a:rPr>
                        <a:t>SỐ</a:t>
                      </a:r>
                      <a:r>
                        <a:rPr lang="en-US" sz="2800" baseline="0" dirty="0">
                          <a:latin typeface="Times New Roman" pitchFamily="18" charset="0"/>
                          <a:cs typeface="Times New Roman" pitchFamily="18" charset="0"/>
                        </a:rPr>
                        <a:t> CÁC TỜ GIẤY BẠC</a:t>
                      </a:r>
                      <a:endParaRPr lang="en-US" sz="28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79120">
                <a:tc>
                  <a:txBody>
                    <a:bodyPr/>
                    <a:lstStyle/>
                    <a:p>
                      <a:pPr algn="ct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10</a:t>
                      </a:r>
                      <a:r>
                        <a:rPr lang="en-US" sz="2800" baseline="0" dirty="0">
                          <a:latin typeface="Times New Roman" pitchFamily="18" charset="0"/>
                          <a:cs typeface="Times New Roman" pitchFamily="18" charset="0"/>
                        </a:rPr>
                        <a:t> 000 </a:t>
                      </a:r>
                      <a:r>
                        <a:rPr lang="en-US" sz="2800" baseline="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20 000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50 000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1</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r>
                        <a:rPr lang="en-US" sz="2800" dirty="0">
                          <a:latin typeface="Times New Roman" pitchFamily="18" charset="0"/>
                          <a:cs typeface="Times New Roman" pitchFamily="18" charset="0"/>
                        </a:rPr>
                        <a:t>1</a:t>
                      </a:r>
                    </a:p>
                  </a:txBody>
                  <a:tcPr/>
                </a:tc>
                <a:extLst>
                  <a:ext uri="{0D108BD9-81ED-4DB2-BD59-A6C34878D82A}">
                    <a16:rowId xmlns:a16="http://schemas.microsoft.com/office/drawing/2014/main" val="10003"/>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2</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3</a:t>
                      </a: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1</a:t>
                      </a:r>
                    </a:p>
                  </a:txBody>
                  <a:tcPr/>
                </a:tc>
                <a:extLst>
                  <a:ext uri="{0D108BD9-81ED-4DB2-BD59-A6C34878D82A}">
                    <a16:rowId xmlns:a16="http://schemas.microsoft.com/office/drawing/2014/main" val="10004"/>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3</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4</a:t>
                      </a:r>
                    </a:p>
                  </a:txBody>
                  <a:tcPr/>
                </a:tc>
                <a:tc>
                  <a:txBody>
                    <a:bodyPr/>
                    <a:lstStyle/>
                    <a:p>
                      <a:pPr algn="ctr"/>
                      <a:r>
                        <a:rPr lang="en-US" sz="2800" dirty="0">
                          <a:latin typeface="Times New Roman" pitchFamily="18" charset="0"/>
                          <a:cs typeface="Times New Roman" pitchFamily="18" charset="0"/>
                        </a:rPr>
                        <a:t>2</a:t>
                      </a: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4</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2</a:t>
                      </a:r>
                    </a:p>
                  </a:txBody>
                  <a:tcPr/>
                </a:tc>
                <a:tc>
                  <a:txBody>
                    <a:bodyPr/>
                    <a:lstStyle/>
                    <a:p>
                      <a:pPr algn="ctr"/>
                      <a:r>
                        <a:rPr lang="en-US" sz="2800" dirty="0">
                          <a:latin typeface="Times New Roman" pitchFamily="18" charset="0"/>
                          <a:cs typeface="Times New Roman" pitchFamily="18" charset="0"/>
                        </a:rPr>
                        <a:t>3</a:t>
                      </a: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5</a:t>
                      </a:r>
                      <a:endParaRPr lang="en-US" sz="2800" i="1"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4</a:t>
                      </a: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6</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8</a:t>
                      </a: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579120">
                <a:tc>
                  <a:txBody>
                    <a:bodyPr/>
                    <a:lstStyle/>
                    <a:p>
                      <a:pPr algn="ctr"/>
                      <a:r>
                        <a:rPr lang="en-US" sz="2800" i="1" dirty="0" err="1">
                          <a:latin typeface="Times New Roman" pitchFamily="18" charset="0"/>
                          <a:cs typeface="Times New Roman" pitchFamily="18" charset="0"/>
                        </a:rPr>
                        <a:t>Cách</a:t>
                      </a:r>
                      <a:r>
                        <a:rPr lang="en-US" sz="2800" i="1" baseline="0" dirty="0">
                          <a:latin typeface="Times New Roman" pitchFamily="18" charset="0"/>
                          <a:cs typeface="Times New Roman" pitchFamily="18" charset="0"/>
                        </a:rPr>
                        <a:t> 7</a:t>
                      </a:r>
                      <a:endParaRPr lang="en-US" sz="2800" i="1"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6</a:t>
                      </a:r>
                    </a:p>
                  </a:txBody>
                  <a:tcPr/>
                </a:tc>
                <a:tc>
                  <a:txBody>
                    <a:bodyPr/>
                    <a:lstStyle/>
                    <a:p>
                      <a:pPr algn="ctr"/>
                      <a:r>
                        <a:rPr lang="en-US" sz="2800" dirty="0">
                          <a:latin typeface="Times New Roman" pitchFamily="18" charset="0"/>
                          <a:cs typeface="Times New Roman" pitchFamily="18" charset="0"/>
                        </a:rPr>
                        <a:t>1</a:t>
                      </a: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294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nodePh="1">
                                  <p:stCondLst>
                                    <p:cond delay="0"/>
                                  </p:stCondLst>
                                  <p:endCondLst>
                                    <p:cond evt="begin" delay="0">
                                      <p:tn val="18"/>
                                    </p:cond>
                                  </p:end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152400"/>
            <a:ext cx="8534400" cy="430887"/>
          </a:xfrm>
          <a:prstGeom prst="rect">
            <a:avLst/>
          </a:prstGeom>
          <a:noFill/>
        </p:spPr>
        <p:txBody>
          <a:bodyPr wrap="square" rtlCol="0">
            <a:spAutoFit/>
          </a:bodyPr>
          <a:lstStyle/>
          <a:p>
            <a:pPr algn="just"/>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2:</a:t>
            </a:r>
            <a:r>
              <a:rPr lang="en-US" sz="2200" b="1" dirty="0">
                <a:solidFill>
                  <a:srgbClr val="CC0000"/>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Viết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hợp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vào</a:t>
            </a:r>
            <a:r>
              <a:rPr lang="en-US" sz="2200" b="1" i="1" dirty="0">
                <a:latin typeface="Times New Roman" pitchFamily="18" charset="0"/>
                <a:cs typeface="Times New Roman" pitchFamily="18" charset="0"/>
              </a:rPr>
              <a:t> ô </a:t>
            </a:r>
            <a:r>
              <a:rPr lang="en-US" sz="2200" b="1" i="1" dirty="0" err="1">
                <a:latin typeface="Times New Roman" pitchFamily="18" charset="0"/>
                <a:cs typeface="Times New Roman" pitchFamily="18" charset="0"/>
              </a:rPr>
              <a:t>trống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theo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mẫu</a:t>
            </a:r>
            <a:r>
              <a:rPr lang="en-US" sz="2200" b="1" i="1" dirty="0">
                <a:latin typeface="Times New Roman" pitchFamily="18" charset="0"/>
                <a:cs typeface="Times New Roman" pitchFamily="18" charset="0"/>
              </a:rPr>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5127215"/>
              </p:ext>
            </p:extLst>
          </p:nvPr>
        </p:nvGraphicFramePr>
        <p:xfrm>
          <a:off x="457200" y="914400"/>
          <a:ext cx="8229600" cy="5029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r>
                        <a:rPr lang="en-US" sz="2400" dirty="0">
                          <a:latin typeface="Times New Roman" pitchFamily="18" charset="0"/>
                          <a:cs typeface="Times New Roman" pitchFamily="18" charset="0"/>
                        </a:rPr>
                        <a:t>TỔNG</a:t>
                      </a:r>
                      <a:r>
                        <a:rPr lang="en-US" sz="2400" baseline="0" dirty="0">
                          <a:latin typeface="Times New Roman" pitchFamily="18" charset="0"/>
                          <a:cs typeface="Times New Roman" pitchFamily="18" charset="0"/>
                        </a:rPr>
                        <a:t> SỐ TIỀN: 90 000</a:t>
                      </a:r>
                      <a:endParaRPr lang="en-US" sz="24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400" i="1" dirty="0">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LẤY</a:t>
                      </a:r>
                      <a:endParaRPr lang="en-US" sz="2400" i="1" dirty="0">
                        <a:latin typeface="Times New Roman" pitchFamily="18" charset="0"/>
                        <a:cs typeface="Times New Roman" pitchFamily="18" charset="0"/>
                      </a:endParaRPr>
                    </a:p>
                  </a:txBody>
                  <a:tcPr/>
                </a:tc>
                <a:tc gridSpan="3">
                  <a:txBody>
                    <a:bodyPr/>
                    <a:lstStyle/>
                    <a:p>
                      <a:pPr algn="ctr"/>
                      <a:r>
                        <a:rPr lang="en-US" sz="2400" dirty="0">
                          <a:latin typeface="Times New Roman" pitchFamily="18" charset="0"/>
                          <a:cs typeface="Times New Roman" pitchFamily="18" charset="0"/>
                        </a:rPr>
                        <a:t>SỐ</a:t>
                      </a:r>
                      <a:r>
                        <a:rPr lang="en-US" sz="2400" baseline="0" dirty="0">
                          <a:latin typeface="Times New Roman" pitchFamily="18" charset="0"/>
                          <a:cs typeface="Times New Roman" pitchFamily="18" charset="0"/>
                        </a:rPr>
                        <a:t> CÁC TỜ GIẤY BẠC</a:t>
                      </a:r>
                      <a:endParaRPr lang="en-US" sz="24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sz="240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10 000</a:t>
                      </a:r>
                    </a:p>
                  </a:txBody>
                  <a:tcPr/>
                </a:tc>
                <a:tc>
                  <a:txBody>
                    <a:bodyPr/>
                    <a:lstStyle/>
                    <a:p>
                      <a:pPr algn="ctr"/>
                      <a:r>
                        <a:rPr lang="en-US" sz="2400" dirty="0">
                          <a:latin typeface="Times New Roman" pitchFamily="18" charset="0"/>
                          <a:cs typeface="Times New Roman" pitchFamily="18" charset="0"/>
                        </a:rPr>
                        <a:t>20 000</a:t>
                      </a:r>
                    </a:p>
                  </a:txBody>
                  <a:tcPr/>
                </a:tc>
                <a:tc>
                  <a:txBody>
                    <a:bodyPr/>
                    <a:lstStyle/>
                    <a:p>
                      <a:pPr algn="ctr"/>
                      <a:r>
                        <a:rPr lang="en-US" sz="2400" dirty="0">
                          <a:latin typeface="Times New Roman" pitchFamily="18" charset="0"/>
                          <a:cs typeface="Times New Roman" pitchFamily="18" charset="0"/>
                        </a:rPr>
                        <a:t>50 000</a:t>
                      </a:r>
                    </a:p>
                  </a:txBody>
                  <a:tcPr/>
                </a:tc>
                <a:extLst>
                  <a:ext uri="{0D108BD9-81ED-4DB2-BD59-A6C34878D82A}">
                    <a16:rowId xmlns:a16="http://schemas.microsoft.com/office/drawing/2014/main" val="10002"/>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1</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9</a:t>
                      </a: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2</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7</a:t>
                      </a:r>
                    </a:p>
                  </a:txBody>
                  <a:tcPr/>
                </a:tc>
                <a:tc>
                  <a:txBody>
                    <a:bodyPr/>
                    <a:lstStyle/>
                    <a:p>
                      <a:pPr algn="ctr"/>
                      <a:r>
                        <a:rPr lang="en-US" sz="2400" dirty="0">
                          <a:latin typeface="Times New Roman" pitchFamily="18" charset="0"/>
                          <a:cs typeface="Times New Roman" pitchFamily="18" charset="0"/>
                        </a:rPr>
                        <a:t>1</a:t>
                      </a: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3</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5</a:t>
                      </a:r>
                    </a:p>
                  </a:txBody>
                  <a:tcPr/>
                </a:tc>
                <a:tc>
                  <a:txBody>
                    <a:bodyPr/>
                    <a:lstStyle/>
                    <a:p>
                      <a:pPr algn="ctr"/>
                      <a:r>
                        <a:rPr lang="en-US" sz="2400" dirty="0">
                          <a:latin typeface="Times New Roman" pitchFamily="18" charset="0"/>
                          <a:cs typeface="Times New Roman" pitchFamily="18" charset="0"/>
                        </a:rPr>
                        <a:t>2</a:t>
                      </a:r>
                    </a:p>
                  </a:txBody>
                  <a:tcPr/>
                </a:tc>
                <a:tc>
                  <a:txBody>
                    <a:bodyPr/>
                    <a:lstStyle/>
                    <a:p>
                      <a:pPr algn="ct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4</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4</a:t>
                      </a: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1</a:t>
                      </a:r>
                    </a:p>
                  </a:txBody>
                  <a:tcPr/>
                </a:tc>
                <a:extLst>
                  <a:ext uri="{0D108BD9-81ED-4DB2-BD59-A6C34878D82A}">
                    <a16:rowId xmlns:a16="http://schemas.microsoft.com/office/drawing/2014/main" val="10006"/>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5</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3</a:t>
                      </a:r>
                    </a:p>
                  </a:txBody>
                  <a:tcPr/>
                </a:tc>
                <a:tc>
                  <a:txBody>
                    <a:bodyPr/>
                    <a:lstStyle/>
                    <a:p>
                      <a:pPr algn="ctr"/>
                      <a:r>
                        <a:rPr lang="en-US" sz="2400" dirty="0">
                          <a:latin typeface="Times New Roman" pitchFamily="18" charset="0"/>
                          <a:cs typeface="Times New Roman" pitchFamily="18" charset="0"/>
                        </a:rPr>
                        <a:t>3</a:t>
                      </a:r>
                    </a:p>
                  </a:txBody>
                  <a:tcPr/>
                </a:tc>
                <a:tc>
                  <a:txBody>
                    <a:bodyPr/>
                    <a:lstStyle/>
                    <a:p>
                      <a:pPr algn="ct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6</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2</a:t>
                      </a:r>
                    </a:p>
                  </a:txBody>
                  <a:tcPr/>
                </a:tc>
                <a:tc>
                  <a:txBody>
                    <a:bodyPr/>
                    <a:lstStyle/>
                    <a:p>
                      <a:pPr algn="ctr"/>
                      <a:r>
                        <a:rPr lang="en-US" sz="2400" dirty="0">
                          <a:latin typeface="Times New Roman" pitchFamily="18" charset="0"/>
                          <a:cs typeface="Times New Roman" pitchFamily="18" charset="0"/>
                        </a:rPr>
                        <a:t>1</a:t>
                      </a:r>
                    </a:p>
                  </a:txBody>
                  <a:tcPr/>
                </a:tc>
                <a:tc>
                  <a:txBody>
                    <a:bodyPr/>
                    <a:lstStyle/>
                    <a:p>
                      <a:pPr algn="ctr"/>
                      <a:r>
                        <a:rPr lang="en-US" sz="2400" dirty="0">
                          <a:latin typeface="Times New Roman" pitchFamily="18" charset="0"/>
                          <a:cs typeface="Times New Roman" pitchFamily="18" charset="0"/>
                        </a:rPr>
                        <a:t>1</a:t>
                      </a:r>
                    </a:p>
                  </a:txBody>
                  <a:tcPr/>
                </a:tc>
                <a:extLst>
                  <a:ext uri="{0D108BD9-81ED-4DB2-BD59-A6C34878D82A}">
                    <a16:rowId xmlns:a16="http://schemas.microsoft.com/office/drawing/2014/main" val="10008"/>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7</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1</a:t>
                      </a:r>
                    </a:p>
                  </a:txBody>
                  <a:tcPr/>
                </a:tc>
                <a:tc>
                  <a:txBody>
                    <a:bodyPr/>
                    <a:lstStyle/>
                    <a:p>
                      <a:pPr algn="ctr"/>
                      <a:r>
                        <a:rPr lang="en-US" sz="2400" dirty="0">
                          <a:latin typeface="Times New Roman" pitchFamily="18" charset="0"/>
                          <a:cs typeface="Times New Roman" pitchFamily="18" charset="0"/>
                        </a:rPr>
                        <a:t>4</a:t>
                      </a: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370840">
                <a:tc>
                  <a:txBody>
                    <a:bodyPr/>
                    <a:lstStyle/>
                    <a:p>
                      <a:pPr algn="ctr"/>
                      <a:r>
                        <a:rPr lang="en-US" sz="2400" i="1" dirty="0" err="1">
                          <a:latin typeface="Times New Roman" pitchFamily="18" charset="0"/>
                          <a:cs typeface="Times New Roman" pitchFamily="18" charset="0"/>
                        </a:rPr>
                        <a:t>Cách</a:t>
                      </a:r>
                      <a:r>
                        <a:rPr lang="en-US" sz="2400" i="1" baseline="0" dirty="0">
                          <a:latin typeface="Times New Roman" pitchFamily="18" charset="0"/>
                          <a:cs typeface="Times New Roman" pitchFamily="18" charset="0"/>
                        </a:rPr>
                        <a:t> 8</a:t>
                      </a:r>
                      <a:endParaRPr lang="en-US" sz="2400" i="1"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2</a:t>
                      </a:r>
                    </a:p>
                  </a:txBody>
                  <a:tcPr/>
                </a:tc>
                <a:tc>
                  <a:txBody>
                    <a:bodyPr/>
                    <a:lstStyle/>
                    <a:p>
                      <a:pPr algn="ctr"/>
                      <a:r>
                        <a:rPr lang="en-US" sz="2400" dirty="0">
                          <a:latin typeface="Times New Roman" pitchFamily="18" charset="0"/>
                          <a:cs typeface="Times New Roman" pitchFamily="18" charset="0"/>
                        </a:rPr>
                        <a:t>1</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363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59" y="2157413"/>
            <a:ext cx="4164013" cy="184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574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248" y="4495800"/>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2" name="TextBox 1"/>
          <p:cNvSpPr txBox="1"/>
          <p:nvPr/>
        </p:nvSpPr>
        <p:spPr>
          <a:xfrm>
            <a:off x="11806" y="258651"/>
            <a:ext cx="9144000" cy="1754326"/>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giữa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bạc</a:t>
            </a:r>
            <a:r>
              <a:rPr lang="en-US" sz="3600" b="1" dirty="0">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419356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1295400"/>
            <a:ext cx="8229600" cy="685800"/>
          </a:xfrm>
        </p:spPr>
        <p:txBody>
          <a:bodyPr>
            <a:normAutofit/>
          </a:bodyPr>
          <a:lstStyle/>
          <a:p>
            <a:r>
              <a:rPr lang="en-US" sz="3600" b="1" dirty="0">
                <a:latin typeface="Times New Roman" pitchFamily="18" charset="0"/>
                <a:cs typeface="Times New Roman" pitchFamily="18" charset="0"/>
              </a:rPr>
              <a:t>HOẠT ĐỘNG 3:</a:t>
            </a:r>
          </a:p>
        </p:txBody>
      </p:sp>
      <p:sp>
        <p:nvSpPr>
          <p:cNvPr id="6" name="Rectangle 2"/>
          <p:cNvSpPr txBox="1">
            <a:spLocks noChangeArrowheads="1"/>
          </p:cNvSpPr>
          <p:nvPr/>
        </p:nvSpPr>
        <p:spPr>
          <a:xfrm>
            <a:off x="0" y="22860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CHỢ MUA SẮM</a:t>
            </a:r>
          </a:p>
        </p:txBody>
      </p:sp>
    </p:spTree>
    <p:extLst>
      <p:ext uri="{BB962C8B-B14F-4D97-AF65-F5344CB8AC3E}">
        <p14:creationId xmlns:p14="http://schemas.microsoft.com/office/powerpoint/2010/main" val="229751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147580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giúp</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gì</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2799245"/>
            <a:ext cx="815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Nhận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biết</a:t>
            </a:r>
            <a:r>
              <a:rPr lang="en-US" sz="4000" dirty="0">
                <a:solidFill>
                  <a:srgbClr val="FF0000"/>
                </a:solidFill>
                <a:latin typeface="Times New Roman" pitchFamily="18" charset="0"/>
              </a:rPr>
              <a:t> 3 </a:t>
            </a:r>
            <a:r>
              <a:rPr lang="en-US" sz="4000" dirty="0" err="1">
                <a:solidFill>
                  <a:srgbClr val="FF0000"/>
                </a:solidFill>
                <a:latin typeface="Times New Roman" pitchFamily="18" charset="0"/>
              </a:rPr>
              <a:t>tờ</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giấy</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bạc</a:t>
            </a:r>
            <a:r>
              <a:rPr lang="en-US" sz="4000" dirty="0">
                <a:solidFill>
                  <a:srgbClr val="FF0000"/>
                </a:solidFill>
                <a:latin typeface="Times New Roman" pitchFamily="18" charset="0"/>
              </a:rPr>
              <a:t> : 20 000đồng; 50 000đồng; 100 000đồng. </a:t>
            </a:r>
            <a:r>
              <a:rPr lang="en-US" sz="4000" dirty="0" err="1">
                <a:solidFill>
                  <a:srgbClr val="FF0000"/>
                </a:solidFill>
                <a:latin typeface="Times New Roman" pitchFamily="18" charset="0"/>
              </a:rPr>
              <a:t>Biết</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tính</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đổi</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và</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biết</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vận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cách</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trao</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đổi</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trong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việc</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mua</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bán</a:t>
            </a:r>
            <a:r>
              <a:rPr lang="en-US" sz="4000" dirty="0">
                <a:solidFill>
                  <a:srgbClr val="FF0000"/>
                </a:solidFill>
                <a:latin typeface="Times New Roman" pitchFamily="18" charset="0"/>
              </a:rPr>
              <a: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 y="2832515"/>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507624"/>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73249"/>
            <a:ext cx="9144000" cy="579438"/>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u="sng" dirty="0">
                <a:latin typeface="Times New Roman" pitchFamily="18" charset="0"/>
              </a:rPr>
              <a:t>TOÁN</a:t>
            </a:r>
            <a:endParaRPr lang="en-US" sz="3200" b="1" u="sng" dirty="0">
              <a:latin typeface="Times New Roman" pitchFamily="18" charset="0"/>
            </a:endParaRPr>
          </a:p>
        </p:txBody>
      </p:sp>
      <p:sp>
        <p:nvSpPr>
          <p:cNvPr id="10" name="Text Box 12"/>
          <p:cNvSpPr txBox="1">
            <a:spLocks noChangeArrowheads="1"/>
          </p:cNvSpPr>
          <p:nvPr/>
        </p:nvSpPr>
        <p:spPr bwMode="auto">
          <a:xfrm>
            <a:off x="263525" y="89636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dirty="0">
                <a:latin typeface="Times New Roman" pitchFamily="18" charset="0"/>
                <a:cs typeface="Times New Roman" pitchFamily="18" charset="0"/>
              </a:rPr>
              <a:t>TIỀN VIỆT NAM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1011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Powerpoint đẹp đơn giản - Hình nền powerpoint Mẫu sl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855"/>
            <a:ext cx="9144000" cy="684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354619">
            <a:off x="1741928" y="2244061"/>
            <a:ext cx="5985933"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Cảm</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vi-VN"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ơn</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các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thầy</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cô</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p>
          <a:p>
            <a:pPr algn="ct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Và</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các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học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sinh</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endParaRPr>
          </a:p>
        </p:txBody>
      </p:sp>
      <p:pic>
        <p:nvPicPr>
          <p:cNvPr id="3"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27618"/>
            <a:ext cx="609600" cy="609600"/>
          </a:xfrm>
          <a:prstGeom prst="rect">
            <a:avLst/>
          </a:prstGeom>
        </p:spPr>
      </p:pic>
    </p:spTree>
    <p:extLst>
      <p:ext uri="{BB962C8B-B14F-4D97-AF65-F5344CB8AC3E}">
        <p14:creationId xmlns:p14="http://schemas.microsoft.com/office/powerpoint/2010/main" val="384979647"/>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224"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152400"/>
            <a:ext cx="8229600" cy="685800"/>
          </a:xfrm>
        </p:spPr>
        <p:txBody>
          <a:bodyPr>
            <a:normAutofit/>
          </a:bodyPr>
          <a:lstStyle/>
          <a:p>
            <a:r>
              <a:rPr lang="en-US" sz="3600" b="1" dirty="0">
                <a:latin typeface="Times New Roman" pitchFamily="18" charset="0"/>
                <a:cs typeface="Times New Roman" pitchFamily="18" charset="0"/>
              </a:rPr>
              <a:t>TRÒ CHƠI: MUA SẮM</a:t>
            </a:r>
          </a:p>
        </p:txBody>
      </p:sp>
      <p:sp>
        <p:nvSpPr>
          <p:cNvPr id="5" name="Rectangle 4"/>
          <p:cNvSpPr txBox="1">
            <a:spLocks noChangeArrowheads="1"/>
          </p:cNvSpPr>
          <p:nvPr/>
        </p:nvSpPr>
        <p:spPr>
          <a:xfrm>
            <a:off x="0" y="762000"/>
            <a:ext cx="9144000" cy="6096000"/>
          </a:xfrm>
          <a:prstGeom prst="rect">
            <a:avLst/>
          </a:prstGeom>
          <a:solidFill>
            <a:srgbClr val="F7E3DD"/>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000" b="1" dirty="0">
              <a:solidFill>
                <a:srgbClr val="FF0000"/>
              </a:solidFill>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p:txBody>
      </p:sp>
      <p:sp>
        <p:nvSpPr>
          <p:cNvPr id="2" name="TextBox 1"/>
          <p:cNvSpPr txBox="1"/>
          <p:nvPr/>
        </p:nvSpPr>
        <p:spPr>
          <a:xfrm>
            <a:off x="31124" y="762000"/>
            <a:ext cx="9112876" cy="2185214"/>
          </a:xfrm>
          <a:prstGeom prst="rect">
            <a:avLst/>
          </a:prstGeom>
          <a:noFill/>
        </p:spPr>
        <p:txBody>
          <a:bodyPr wrap="square" rtlCol="0">
            <a:spAutoFit/>
          </a:bodyPr>
          <a:lstStyle/>
          <a:p>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3</a:t>
            </a:r>
            <a:r>
              <a:rPr lang="en-US" sz="40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a:t>
            </a:r>
          </a:p>
          <a:p>
            <a:r>
              <a:rPr lang="en-US" sz="3200" b="1" dirty="0">
                <a:latin typeface="Times New Roman" pitchFamily="18" charset="0"/>
                <a:cs typeface="Times New Roman" pitchFamily="18" charset="0"/>
              </a:rPr>
              <a:t>15 000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25 000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50 000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tiền</a:t>
            </a:r>
            <a:r>
              <a:rPr lang="en-US" sz="3200" b="1" dirty="0">
                <a:latin typeface="Times New Roman" pitchFamily="18" charset="0"/>
                <a:cs typeface="Times New Roman" pitchFamily="18" charset="0"/>
              </a:rPr>
              <a:t> ? </a:t>
            </a:r>
          </a:p>
        </p:txBody>
      </p:sp>
    </p:spTree>
    <p:extLst>
      <p:ext uri="{BB962C8B-B14F-4D97-AF65-F5344CB8AC3E}">
        <p14:creationId xmlns:p14="http://schemas.microsoft.com/office/powerpoint/2010/main" val="3310805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147580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giúp</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gì</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2799245"/>
            <a:ext cx="815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Nhận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biết</a:t>
            </a:r>
            <a:r>
              <a:rPr lang="en-US" sz="4000" dirty="0">
                <a:solidFill>
                  <a:srgbClr val="FF0000"/>
                </a:solidFill>
                <a:latin typeface="Times New Roman" pitchFamily="18" charset="0"/>
              </a:rPr>
              <a:t> 3 </a:t>
            </a:r>
            <a:r>
              <a:rPr lang="en-US" sz="4000" dirty="0" err="1">
                <a:solidFill>
                  <a:srgbClr val="FF0000"/>
                </a:solidFill>
                <a:latin typeface="Times New Roman" pitchFamily="18" charset="0"/>
              </a:rPr>
              <a:t>tờ</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giấy</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bạc</a:t>
            </a:r>
            <a:r>
              <a:rPr lang="en-US" sz="4000" dirty="0">
                <a:solidFill>
                  <a:srgbClr val="FF0000"/>
                </a:solidFill>
                <a:latin typeface="Times New Roman" pitchFamily="18" charset="0"/>
              </a:rPr>
              <a:t> : 20 000đồng; 50 000đồng; 100 000đồng. </a:t>
            </a:r>
            <a:r>
              <a:rPr lang="en-US" sz="4000" dirty="0" err="1">
                <a:solidFill>
                  <a:srgbClr val="FF0000"/>
                </a:solidFill>
                <a:latin typeface="Times New Roman" pitchFamily="18" charset="0"/>
              </a:rPr>
              <a:t>Biết</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tính</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đổi</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và</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biết</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vận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cách</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trao</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đổi</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trong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việc</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mua</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bán</a:t>
            </a:r>
            <a:r>
              <a:rPr lang="en-US" sz="4000" dirty="0">
                <a:solidFill>
                  <a:srgbClr val="FF0000"/>
                </a:solidFill>
                <a:latin typeface="Times New Roman" pitchFamily="18" charset="0"/>
              </a:rPr>
              <a: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 y="2832515"/>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507624"/>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73249"/>
            <a:ext cx="9144000" cy="579438"/>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u="sng" dirty="0">
                <a:latin typeface="Times New Roman" pitchFamily="18" charset="0"/>
              </a:rPr>
              <a:t>TOÁN</a:t>
            </a:r>
            <a:endParaRPr lang="en-US" sz="3200" b="1" u="sng" dirty="0">
              <a:latin typeface="Times New Roman" pitchFamily="18" charset="0"/>
            </a:endParaRPr>
          </a:p>
        </p:txBody>
      </p:sp>
      <p:sp>
        <p:nvSpPr>
          <p:cNvPr id="10" name="Text Box 12"/>
          <p:cNvSpPr txBox="1">
            <a:spLocks noChangeArrowheads="1"/>
          </p:cNvSpPr>
          <p:nvPr/>
        </p:nvSpPr>
        <p:spPr bwMode="auto">
          <a:xfrm>
            <a:off x="263525" y="89636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dirty="0">
                <a:latin typeface="Times New Roman" pitchFamily="18" charset="0"/>
                <a:cs typeface="Times New Roman" pitchFamily="18" charset="0"/>
              </a:rPr>
              <a:t>TIỀN VIỆT NAM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G_0120">
            <a:hlinkClick r:id="rId2" action="ppaction://hlinksldjump"/>
          </p:cNvPr>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18782" y="60960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4">
            <a:lum bright="-12000" contrast="-8000"/>
            <a:extLst>
              <a:ext uri="{28A0092B-C50C-407E-A947-70E740481C1C}">
                <a14:useLocalDpi xmlns:a14="http://schemas.microsoft.com/office/drawing/2010/main" val="0"/>
              </a:ext>
            </a:extLst>
          </a:blip>
          <a:srcRect/>
          <a:stretch>
            <a:fillRect/>
          </a:stretch>
        </p:blipFill>
        <p:spPr bwMode="auto">
          <a:xfrm>
            <a:off x="4808784" y="609600"/>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2608507" y="36576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350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Powerpoint đẹp đơn giản - Hình nền powerpoint Mẫu sl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855"/>
            <a:ext cx="9144000" cy="684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354619">
            <a:off x="1741928" y="2244061"/>
            <a:ext cx="5985933"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Cảm</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vi-VN"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ơn</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các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thầy</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cô</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rPr>
              <a:t> </a:t>
            </a:r>
          </a:p>
          <a:p>
            <a:pPr algn="ct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Và</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các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học</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sinh</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Narrow" pitchFamily="34" charset="0"/>
            </a:endParaRPr>
          </a:p>
        </p:txBody>
      </p:sp>
      <p:pic>
        <p:nvPicPr>
          <p:cNvPr id="3"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27618"/>
            <a:ext cx="609600" cy="609600"/>
          </a:xfrm>
          <a:prstGeom prst="rect">
            <a:avLst/>
          </a:prstGeom>
        </p:spPr>
      </p:pic>
    </p:spTree>
    <p:extLst>
      <p:ext uri="{BB962C8B-B14F-4D97-AF65-F5344CB8AC3E}">
        <p14:creationId xmlns:p14="http://schemas.microsoft.com/office/powerpoint/2010/main" val="3866110790"/>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224"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0" y="0"/>
            <a:ext cx="9144000" cy="4524315"/>
          </a:xfrm>
          <a:prstGeom prst="rect">
            <a:avLst/>
          </a:prstGeom>
          <a:noFill/>
        </p:spPr>
        <p:txBody>
          <a:bodyPr wrap="square" rtlCol="0">
            <a:spAutoFit/>
          </a:bodyPr>
          <a:lstStyle/>
          <a:p>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giữa</a:t>
            </a:r>
            <a:r>
              <a:rPr lang="en-US" sz="3600" b="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tờ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 </a:t>
            </a:r>
          </a:p>
          <a:p>
            <a:pPr marL="571500" indent="-571500">
              <a:buFontTx/>
              <a:buChar char="-"/>
            </a:pPr>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liệu</a:t>
            </a:r>
            <a:r>
              <a:rPr lang="en-US" sz="3600" b="1" dirty="0">
                <a:latin typeface="Times New Roman" pitchFamily="18" charset="0"/>
                <a:cs typeface="Times New Roman" pitchFamily="18" charset="0"/>
              </a:rPr>
              <a:t> </a:t>
            </a:r>
          </a:p>
          <a:p>
            <a:pPr marL="571500" indent="-571500">
              <a:buFontTx/>
              <a:buChar cha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p>
          <a:p>
            <a:pPr marL="571500" indent="-571500">
              <a:buFontTx/>
              <a:buChar cha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thước</a:t>
            </a:r>
            <a:r>
              <a:rPr lang="en-US" sz="3600" b="1" dirty="0">
                <a:latin typeface="Times New Roman" pitchFamily="18" charset="0"/>
                <a:cs typeface="Times New Roman" pitchFamily="18" charset="0"/>
              </a:rPr>
              <a:t> </a:t>
            </a:r>
          </a:p>
          <a:p>
            <a:pPr marL="571500" indent="-571500">
              <a:buFontTx/>
              <a:buChar char="-"/>
            </a:pPr>
            <a:r>
              <a:rPr lang="en-US" sz="3600" b="1" dirty="0">
                <a:latin typeface="Times New Roman" pitchFamily="18" charset="0"/>
                <a:cs typeface="Times New Roman" pitchFamily="18" charset="0"/>
              </a:rPr>
              <a:t>-</a:t>
            </a:r>
            <a:r>
              <a:rPr lang="en-US" sz="3600" b="1" dirty="0" err="1">
                <a:latin typeface="Times New Roman" pitchFamily="18" charset="0"/>
                <a:cs typeface="Times New Roman" pitchFamily="18" charset="0"/>
              </a:rPr>
              <a:t>Mệnh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endParaRPr lang="en-US" sz="3600" b="1" dirty="0">
              <a:latin typeface="Times New Roman" pitchFamily="18" charset="0"/>
              <a:cs typeface="Times New Roman" pitchFamily="18" charset="0"/>
            </a:endParaRPr>
          </a:p>
          <a:p>
            <a:pPr marL="571500" indent="-571500">
              <a:buFontTx/>
              <a:buChar char="-"/>
            </a:pPr>
            <a:r>
              <a:rPr lang="en-US" sz="3600" b="1" dirty="0">
                <a:latin typeface="Times New Roman" pitchFamily="18" charset="0"/>
                <a:cs typeface="Times New Roman" pitchFamily="18" charset="0"/>
              </a:rPr>
              <a:t>-</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trí</a:t>
            </a:r>
            <a:r>
              <a:rPr lang="en-US" sz="3600" b="1" dirty="0">
                <a:latin typeface="Times New Roman" pitchFamily="18" charset="0"/>
                <a:cs typeface="Times New Roman" pitchFamily="18" charset="0"/>
              </a:rPr>
              <a:t> </a:t>
            </a:r>
            <a:endParaRPr lang="en-US" sz="3600" dirty="0"/>
          </a:p>
        </p:txBody>
      </p:sp>
    </p:spTree>
    <p:extLst>
      <p:ext uri="{BB962C8B-B14F-4D97-AF65-F5344CB8AC3E}">
        <p14:creationId xmlns:p14="http://schemas.microsoft.com/office/powerpoint/2010/main" val="30855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59" y="2157413"/>
            <a:ext cx="4164013" cy="184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574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248" y="4495800"/>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2" name="TextBox 1"/>
          <p:cNvSpPr txBox="1"/>
          <p:nvPr/>
        </p:nvSpPr>
        <p:spPr>
          <a:xfrm>
            <a:off x="11806" y="258651"/>
            <a:ext cx="9144000" cy="1754326"/>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giữa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bạc</a:t>
            </a:r>
            <a:r>
              <a:rPr lang="en-US" sz="3600" b="1" dirty="0">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5019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35207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b="1" dirty="0">
              <a:latin typeface="Times New Roman" pitchFamily="18" charset="0"/>
              <a:cs typeface="Times New Roman" pitchFamily="18" charset="0"/>
            </a:endParaRPr>
          </a:p>
        </p:txBody>
      </p:sp>
      <p:sp>
        <p:nvSpPr>
          <p:cNvPr id="4" name="TextBox 3"/>
          <p:cNvSpPr txBox="1"/>
          <p:nvPr/>
        </p:nvSpPr>
        <p:spPr>
          <a:xfrm>
            <a:off x="0" y="0"/>
            <a:ext cx="9144000" cy="4524315"/>
          </a:xfrm>
          <a:prstGeom prst="rect">
            <a:avLst/>
          </a:prstGeom>
          <a:noFill/>
        </p:spPr>
        <p:txBody>
          <a:bodyPr wrap="square" rtlCol="0">
            <a:spAutoFit/>
          </a:bodyPr>
          <a:lstStyle/>
          <a:p>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giữa</a:t>
            </a:r>
            <a:r>
              <a:rPr lang="en-US" sz="3600" b="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tờ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 </a:t>
            </a:r>
          </a:p>
          <a:p>
            <a:pPr marL="571500" indent="-571500">
              <a:buFontTx/>
              <a:buChar char="-"/>
            </a:pPr>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liệu</a:t>
            </a:r>
            <a:r>
              <a:rPr lang="en-US" sz="3600" b="1" dirty="0">
                <a:latin typeface="Times New Roman" pitchFamily="18" charset="0"/>
                <a:cs typeface="Times New Roman" pitchFamily="18" charset="0"/>
              </a:rPr>
              <a:t> </a:t>
            </a:r>
          </a:p>
          <a:p>
            <a:pPr marL="571500" indent="-571500">
              <a:buFontTx/>
              <a:buChar cha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a:p>
            <a:pPr marL="571500" indent="-571500">
              <a:buFontTx/>
              <a:buChar cha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thước</a:t>
            </a:r>
            <a:r>
              <a:rPr lang="en-US" sz="3600" b="1" dirty="0">
                <a:latin typeface="Times New Roman" pitchFamily="18" charset="0"/>
                <a:cs typeface="Times New Roman" pitchFamily="18" charset="0"/>
              </a:rPr>
              <a:t> </a:t>
            </a:r>
          </a:p>
          <a:p>
            <a:pPr marL="571500" indent="-571500">
              <a:buFontTx/>
              <a:buChar char="-"/>
            </a:pPr>
            <a:r>
              <a:rPr lang="en-US" sz="3600" b="1" dirty="0" err="1">
                <a:latin typeface="Times New Roman" pitchFamily="18" charset="0"/>
                <a:cs typeface="Times New Roman" pitchFamily="18" charset="0"/>
              </a:rPr>
              <a:t>Mệnh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endParaRPr lang="en-US" sz="3600" b="1" dirty="0">
              <a:latin typeface="Times New Roman" pitchFamily="18" charset="0"/>
              <a:cs typeface="Times New Roman" pitchFamily="18" charset="0"/>
            </a:endParaRPr>
          </a:p>
          <a:p>
            <a:pPr marL="571500" indent="-571500">
              <a:buFontTx/>
              <a:buChar char="-"/>
            </a:pP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trí</a:t>
            </a:r>
            <a:r>
              <a:rPr lang="en-US" sz="3600" b="1" dirty="0">
                <a:latin typeface="Times New Roman" pitchFamily="18" charset="0"/>
                <a:cs typeface="Times New Roman" pitchFamily="18" charset="0"/>
              </a:rPr>
              <a:t> </a:t>
            </a:r>
            <a:endParaRPr lang="en-US" sz="3600" dirty="0"/>
          </a:p>
        </p:txBody>
      </p:sp>
      <p:pic>
        <p:nvPicPr>
          <p:cNvPr id="5"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423957"/>
            <a:ext cx="380999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00357"/>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8" descr="1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24401" y="5005357"/>
            <a:ext cx="4191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1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162144"/>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a:latin typeface="Times New Roman" pitchFamily="18" charset="0"/>
                <a:cs typeface="Times New Roman" pitchFamily="18" charset="0"/>
              </a:rPr>
              <a:t>* </a:t>
            </a:r>
            <a:r>
              <a:rPr lang="en-US" sz="3600" b="1" i="1" u="sng" dirty="0" err="1">
                <a:latin typeface="Times New Roman" pitchFamily="18" charset="0"/>
                <a:cs typeface="Times New Roman" pitchFamily="18" charset="0"/>
              </a:rPr>
              <a:t>Giống</a:t>
            </a:r>
            <a:r>
              <a:rPr lang="en-US" sz="3600" b="1" i="1" u="sng" dirty="0">
                <a:latin typeface="Times New Roman" pitchFamily="18" charset="0"/>
                <a:cs typeface="Times New Roman" pitchFamily="18" charset="0"/>
              </a:rPr>
              <a:t> </a:t>
            </a:r>
            <a:r>
              <a:rPr lang="en-US" sz="3600" b="1" i="1" u="sng" dirty="0" err="1">
                <a:latin typeface="Times New Roman" pitchFamily="18" charset="0"/>
                <a:cs typeface="Times New Roman" pitchFamily="18" charset="0"/>
              </a:rPr>
              <a:t>nhau</a:t>
            </a:r>
            <a:r>
              <a:rPr lang="en-US" sz="2200" b="1" i="1" u="sng" dirty="0">
                <a:latin typeface="Times New Roman" pitchFamily="18" charset="0"/>
                <a:cs typeface="Times New Roman" pitchFamily="18" charset="0"/>
              </a:rPr>
              <a:t>:</a:t>
            </a: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Việt</a:t>
            </a:r>
            <a:r>
              <a:rPr lang="en-US" sz="2400" b="1" dirty="0">
                <a:latin typeface="Times New Roman" pitchFamily="18" charset="0"/>
                <a:cs typeface="Times New Roman" pitchFamily="18" charset="0"/>
              </a:rPr>
              <a:t> Nam,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chân</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Bác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seri</a:t>
            </a:r>
            <a:r>
              <a:rPr lang="en-US" sz="2400" b="1" dirty="0">
                <a:latin typeface="Times New Roman" pitchFamily="18" charset="0"/>
                <a:cs typeface="Times New Roman" pitchFamily="18" charset="0"/>
              </a:rPr>
              <a:t>.</a:t>
            </a:r>
          </a:p>
        </p:txBody>
      </p:sp>
      <p:sp>
        <p:nvSpPr>
          <p:cNvPr id="7" name="TextBox 6"/>
          <p:cNvSpPr txBox="1"/>
          <p:nvPr/>
        </p:nvSpPr>
        <p:spPr>
          <a:xfrm>
            <a:off x="309632" y="5943600"/>
            <a:ext cx="8420318" cy="523220"/>
          </a:xfrm>
          <a:prstGeom prst="rect">
            <a:avLst/>
          </a:prstGeom>
          <a:noFill/>
        </p:spPr>
        <p:txBody>
          <a:bodyPr wrap="none" rtlCol="0">
            <a:spAutoFit/>
          </a:bodyPr>
          <a:lstStyle/>
          <a:p>
            <a:pPr algn="just"/>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a:t>
            </a:r>
            <a:r>
              <a:rPr lang="en-US" sz="2200" b="1" dirty="0">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5386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0007" y="152400"/>
            <a:ext cx="5909503" cy="430887"/>
          </a:xfrm>
          <a:prstGeom prst="rect">
            <a:avLst/>
          </a:prstGeom>
          <a:noFill/>
        </p:spPr>
        <p:txBody>
          <a:bodyPr wrap="none" rtlCol="0">
            <a:spAutoFit/>
          </a:bodyPr>
          <a:lstStyle/>
          <a:p>
            <a:pPr algn="just"/>
            <a:r>
              <a:rPr lang="en-US" sz="2200" b="1" u="sng" dirty="0" err="1">
                <a:latin typeface="Times New Roman" pitchFamily="18" charset="0"/>
                <a:cs typeface="Times New Roman" pitchFamily="18" charset="0"/>
              </a:rPr>
              <a:t>Bài</a:t>
            </a:r>
            <a:r>
              <a:rPr lang="en-US" sz="2200" b="1" u="sng" dirty="0">
                <a:latin typeface="Times New Roman" pitchFamily="18" charset="0"/>
                <a:cs typeface="Times New Roman" pitchFamily="18" charset="0"/>
              </a:rPr>
              <a:t> 4:</a:t>
            </a:r>
            <a:r>
              <a:rPr lang="en-US" sz="2200" b="1" dirty="0">
                <a:solidFill>
                  <a:srgbClr val="CC0000"/>
                </a:solidFill>
                <a:latin typeface="Times New Roman" pitchFamily="18" charset="0"/>
                <a:cs typeface="Times New Roman" pitchFamily="18" charset="0"/>
              </a:rPr>
              <a:t> </a:t>
            </a:r>
            <a:r>
              <a:rPr lang="en-US" sz="2200" b="1" i="1" dirty="0" err="1">
                <a:latin typeface="Times New Roman" pitchFamily="18" charset="0"/>
                <a:cs typeface="Times New Roman" pitchFamily="18" charset="0"/>
              </a:rPr>
              <a:t>Viết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số</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thích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hợp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vào</a:t>
            </a:r>
            <a:r>
              <a:rPr lang="en-US" sz="2200" b="1" i="1" dirty="0">
                <a:latin typeface="Times New Roman" pitchFamily="18" charset="0"/>
                <a:cs typeface="Times New Roman" pitchFamily="18" charset="0"/>
              </a:rPr>
              <a:t> ô </a:t>
            </a:r>
            <a:r>
              <a:rPr lang="en-US" sz="2200" b="1" i="1" dirty="0" err="1">
                <a:latin typeface="Times New Roman" pitchFamily="18" charset="0"/>
                <a:cs typeface="Times New Roman" pitchFamily="18" charset="0"/>
              </a:rPr>
              <a:t>trống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theo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mẫu</a:t>
            </a:r>
            <a:r>
              <a:rPr lang="en-US" sz="2200" b="1" i="1" dirty="0">
                <a:latin typeface="Times New Roman" pitchFamily="18" charset="0"/>
                <a:cs typeface="Times New Roman"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770670973"/>
              </p:ext>
            </p:extLst>
          </p:nvPr>
        </p:nvGraphicFramePr>
        <p:xfrm>
          <a:off x="290006" y="762001"/>
          <a:ext cx="8549194" cy="2461606"/>
        </p:xfrm>
        <a:graphic>
          <a:graphicData uri="http://schemas.openxmlformats.org/drawingml/2006/table">
            <a:tbl>
              <a:tblPr firstRow="1" bandRow="1">
                <a:tableStyleId>{5C22544A-7EE6-4342-B048-85BDC9FD1C3A}</a:tableStyleId>
              </a:tblPr>
              <a:tblGrid>
                <a:gridCol w="2370073">
                  <a:extLst>
                    <a:ext uri="{9D8B030D-6E8A-4147-A177-3AD203B41FA5}">
                      <a16:colId xmlns:a16="http://schemas.microsoft.com/office/drawing/2014/main" val="20000"/>
                    </a:ext>
                  </a:extLst>
                </a:gridCol>
                <a:gridCol w="2031492">
                  <a:extLst>
                    <a:ext uri="{9D8B030D-6E8A-4147-A177-3AD203B41FA5}">
                      <a16:colId xmlns:a16="http://schemas.microsoft.com/office/drawing/2014/main" val="20001"/>
                    </a:ext>
                  </a:extLst>
                </a:gridCol>
                <a:gridCol w="2031492">
                  <a:extLst>
                    <a:ext uri="{9D8B030D-6E8A-4147-A177-3AD203B41FA5}">
                      <a16:colId xmlns:a16="http://schemas.microsoft.com/office/drawing/2014/main" val="20002"/>
                    </a:ext>
                  </a:extLst>
                </a:gridCol>
                <a:gridCol w="2116137">
                  <a:extLst>
                    <a:ext uri="{9D8B030D-6E8A-4147-A177-3AD203B41FA5}">
                      <a16:colId xmlns:a16="http://schemas.microsoft.com/office/drawing/2014/main" val="20003"/>
                    </a:ext>
                  </a:extLst>
                </a:gridCol>
              </a:tblGrid>
              <a:tr h="337704">
                <a:tc rowSpan="2">
                  <a:txBody>
                    <a:bodyPr/>
                    <a:lstStyle/>
                    <a:p>
                      <a:pPr algn="ctr"/>
                      <a:r>
                        <a:rPr lang="en-US" sz="2000" b="1" dirty="0" err="1">
                          <a:solidFill>
                            <a:schemeClr val="tx1"/>
                          </a:solidFill>
                          <a:latin typeface="Times New Roman" pitchFamily="18" charset="0"/>
                          <a:cs typeface="Times New Roman" pitchFamily="18" charset="0"/>
                        </a:rPr>
                        <a:t>Tổng</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số</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dirty="0" err="1">
                          <a:solidFill>
                            <a:schemeClr val="tx1"/>
                          </a:solidFill>
                          <a:latin typeface="Times New Roman" pitchFamily="18" charset="0"/>
                          <a:cs typeface="Times New Roman" pitchFamily="18" charset="0"/>
                        </a:rPr>
                        <a:t>Số</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các</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tờ</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giấy</a:t>
                      </a:r>
                      <a:r>
                        <a:rPr lang="en-US" sz="2000" b="1" baseline="0" dirty="0">
                          <a:solidFill>
                            <a:schemeClr val="tx1"/>
                          </a:solidFill>
                          <a:latin typeface="Times New Roman" pitchFamily="18" charset="0"/>
                          <a:cs typeface="Times New Roman" pitchFamily="18" charset="0"/>
                        </a:rPr>
                        <a:t> </a:t>
                      </a:r>
                      <a:r>
                        <a:rPr lang="en-US" sz="2000" b="1" baseline="0" dirty="0" err="1">
                          <a:solidFill>
                            <a:schemeClr val="tx1"/>
                          </a:solidFill>
                          <a:latin typeface="Times New Roman" pitchFamily="18" charset="0"/>
                          <a:cs typeface="Times New Roman" pitchFamily="18" charset="0"/>
                        </a:rPr>
                        <a:t>bạc</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704">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itchFamily="18" charset="0"/>
                          <a:cs typeface="Times New Roman" pitchFamily="18" charset="0"/>
                        </a:rPr>
                        <a:t>10</a:t>
                      </a:r>
                      <a:r>
                        <a:rPr lang="en-US" sz="2000" b="1" baseline="0" dirty="0">
                          <a:solidFill>
                            <a:schemeClr val="tx1"/>
                          </a:solidFill>
                          <a:latin typeface="Times New Roman" pitchFamily="18" charset="0"/>
                          <a:cs typeface="Times New Roman" pitchFamily="18" charset="0"/>
                        </a:rPr>
                        <a:t> 000 </a:t>
                      </a:r>
                      <a:r>
                        <a:rPr lang="en-US" sz="2000" b="1" baseline="0" dirty="0" err="1">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solidFill>
                            <a:schemeClr val="tx1"/>
                          </a:solidFill>
                          <a:latin typeface="Times New Roman" pitchFamily="18" charset="0"/>
                          <a:cs typeface="Times New Roman" pitchFamily="18" charset="0"/>
                        </a:rPr>
                        <a:t>20 000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solidFill>
                            <a:schemeClr val="tx1"/>
                          </a:solidFill>
                          <a:latin typeface="Times New Roman" pitchFamily="18" charset="0"/>
                          <a:cs typeface="Times New Roman" pitchFamily="18" charset="0"/>
                        </a:rPr>
                        <a:t>50 000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7704">
                <a:tc>
                  <a:txBody>
                    <a:bodyPr/>
                    <a:lstStyle/>
                    <a:p>
                      <a:pPr algn="ctr"/>
                      <a:r>
                        <a:rPr lang="en-US" sz="2000" b="1">
                          <a:solidFill>
                            <a:schemeClr val="tx1"/>
                          </a:solidFill>
                          <a:latin typeface="Times New Roman" pitchFamily="18" charset="0"/>
                          <a:cs typeface="Times New Roman" pitchFamily="18" charset="0"/>
                        </a:rPr>
                        <a:t>80 000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688397">
                <a:tc>
                  <a:txBody>
                    <a:bodyPr/>
                    <a:lstStyle/>
                    <a:p>
                      <a:pPr algn="ctr"/>
                      <a:r>
                        <a:rPr lang="en-US" sz="2000" b="1">
                          <a:solidFill>
                            <a:schemeClr val="tx1"/>
                          </a:solidFill>
                          <a:latin typeface="Times New Roman" pitchFamily="18" charset="0"/>
                          <a:cs typeface="Times New Roman" pitchFamily="18" charset="0"/>
                        </a:rPr>
                        <a:t>90 000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4489">
                <a:tc>
                  <a:txBody>
                    <a:bodyPr/>
                    <a:lstStyle/>
                    <a:p>
                      <a:pPr algn="ctr"/>
                      <a:r>
                        <a:rPr lang="en-US" sz="2000" b="1">
                          <a:solidFill>
                            <a:schemeClr val="tx1"/>
                          </a:solidFill>
                          <a:latin typeface="Times New Roman" pitchFamily="18" charset="0"/>
                          <a:cs typeface="Times New Roman" pitchFamily="18" charset="0"/>
                        </a:rPr>
                        <a:t>100 000 đồng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405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7" y="32133"/>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8" y="2256688"/>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 y="4553755"/>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303846"/>
            <a:ext cx="4343402"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209800" y="2338389"/>
            <a:ext cx="1752600" cy="1852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09800" y="114300"/>
            <a:ext cx="1615225"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88490" y="4553755"/>
            <a:ext cx="157391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1" idx="4"/>
          </p:cNvCxnSpPr>
          <p:nvPr/>
        </p:nvCxnSpPr>
        <p:spPr>
          <a:xfrm flipH="1">
            <a:off x="1519345" y="2019300"/>
            <a:ext cx="1498068" cy="815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507541" y="2834881"/>
            <a:ext cx="744468" cy="211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501287" y="2834882"/>
            <a:ext cx="1089513" cy="1889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6512" y="1447800"/>
            <a:ext cx="1469956" cy="19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Ảnh</a:t>
            </a:r>
            <a:endParaRPr lang="en-US" sz="2800" b="1" dirty="0">
              <a:latin typeface="Times New Roman" pitchFamily="18" charset="0"/>
              <a:cs typeface="Times New Roman" pitchFamily="18" charset="0"/>
            </a:endParaRPr>
          </a:p>
          <a:p>
            <a:pPr algn="ct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Hồ</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 y="-30687"/>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3756"/>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0" y="4534437"/>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09600" y="0"/>
            <a:ext cx="2057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3400" y="2271713"/>
            <a:ext cx="2133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62000" y="4572000"/>
            <a:ext cx="1905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746146" y="457200"/>
            <a:ext cx="2216254" cy="2043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67000" y="2241026"/>
            <a:ext cx="1295400" cy="2739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692758" y="1995860"/>
            <a:ext cx="1406664" cy="303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810000" y="1306488"/>
            <a:ext cx="2870061" cy="16545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hiệu</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4730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2" y="-69057"/>
            <a:ext cx="4869311"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 y="2202656"/>
            <a:ext cx="4832800"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0" y="4534437"/>
            <a:ext cx="483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254794"/>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43000" y="2507456"/>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43000" y="4800600"/>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990443" y="866216"/>
            <a:ext cx="2432900" cy="158812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042375" y="2122161"/>
            <a:ext cx="2103964" cy="6712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990444" y="2454343"/>
            <a:ext cx="2432899" cy="295585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62400" y="1603697"/>
            <a:ext cx="3276600" cy="1189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huy</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5867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7" y="-24684"/>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8" y="2256688"/>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0" y="4534437"/>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303846"/>
            <a:ext cx="4343402"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313868" y="20928"/>
            <a:ext cx="21336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943600" y="2316824"/>
            <a:ext cx="1981200" cy="3286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943600" y="4604133"/>
            <a:ext cx="2503868"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298585" y="478128"/>
            <a:ext cx="1559416" cy="2441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95364" y="2645435"/>
            <a:ext cx="1562636" cy="2738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298585" y="2940803"/>
            <a:ext cx="2082083" cy="166333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962400" y="1447800"/>
            <a:ext cx="1336186" cy="2395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929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2" y="-69057"/>
            <a:ext cx="4869311"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 y="2202656"/>
            <a:ext cx="4832800"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0" y="4534437"/>
            <a:ext cx="483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86000"/>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57400" y="76200"/>
            <a:ext cx="23622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5155" y="1066799"/>
            <a:ext cx="2209800" cy="11358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5155" y="3276600"/>
            <a:ext cx="2209800" cy="12771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5155" y="5715001"/>
            <a:ext cx="2362200"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29" idx="2"/>
          </p:cNvCxnSpPr>
          <p:nvPr/>
        </p:nvCxnSpPr>
        <p:spPr>
          <a:xfrm>
            <a:off x="1524000" y="2202656"/>
            <a:ext cx="1828800" cy="17597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a:endCxn id="29" idx="2"/>
          </p:cNvCxnSpPr>
          <p:nvPr/>
        </p:nvCxnSpPr>
        <p:spPr>
          <a:xfrm>
            <a:off x="2724955" y="3915178"/>
            <a:ext cx="627845" cy="4722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9" idx="2"/>
          </p:cNvCxnSpPr>
          <p:nvPr/>
        </p:nvCxnSpPr>
        <p:spPr>
          <a:xfrm flipV="1">
            <a:off x="2057400" y="3962400"/>
            <a:ext cx="1295400" cy="17531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352800" y="3505200"/>
            <a:ext cx="20955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Mệnh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giá</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98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1420</Words>
  <Application>Microsoft Office PowerPoint</Application>
  <PresentationFormat>On-screen Show (4:3)</PresentationFormat>
  <Paragraphs>316</Paragraphs>
  <Slides>41</Slides>
  <Notes>3</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Arial Narrow</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Kích thước</vt:lpstr>
      <vt:lpstr>Màu sắc  </vt:lpstr>
      <vt:lpstr>PowerPoint Presentation</vt:lpstr>
      <vt:lpstr>TIỀN VIỆT NAM</vt:lpstr>
      <vt:lpstr>TIỀN VIỆT NAM</vt:lpstr>
      <vt:lpstr>PowerPoint Presentation</vt:lpstr>
      <vt:lpstr>TOÁN  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Viết số thích hợp vào ô trống (theo mẫu):</vt:lpstr>
      <vt:lpstr>HOẠT ĐỘNG 3:</vt:lpstr>
      <vt:lpstr>PowerPoint Presentation</vt:lpstr>
      <vt:lpstr>PowerPoint Presentation</vt:lpstr>
      <vt:lpstr>TRÒ CHƠI: MUA SẮM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Admin</cp:lastModifiedBy>
  <cp:revision>176</cp:revision>
  <dcterms:created xsi:type="dcterms:W3CDTF">2017-04-01T00:34:19Z</dcterms:created>
  <dcterms:modified xsi:type="dcterms:W3CDTF">2022-03-08T03:18:08Z</dcterms:modified>
</cp:coreProperties>
</file>