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44" r:id="rId3"/>
    <p:sldMasterId id="2147483756" r:id="rId4"/>
    <p:sldMasterId id="2147483782" r:id="rId5"/>
  </p:sldMasterIdLst>
  <p:notesMasterIdLst>
    <p:notesMasterId r:id="rId42"/>
  </p:notesMasterIdLst>
  <p:sldIdLst>
    <p:sldId id="479" r:id="rId6"/>
    <p:sldId id="431" r:id="rId7"/>
    <p:sldId id="480" r:id="rId8"/>
    <p:sldId id="381" r:id="rId9"/>
    <p:sldId id="482" r:id="rId10"/>
    <p:sldId id="456" r:id="rId11"/>
    <p:sldId id="481" r:id="rId12"/>
    <p:sldId id="483" r:id="rId13"/>
    <p:sldId id="454" r:id="rId14"/>
    <p:sldId id="470" r:id="rId15"/>
    <p:sldId id="472" r:id="rId16"/>
    <p:sldId id="471" r:id="rId17"/>
    <p:sldId id="437" r:id="rId18"/>
    <p:sldId id="438" r:id="rId19"/>
    <p:sldId id="440" r:id="rId20"/>
    <p:sldId id="473" r:id="rId21"/>
    <p:sldId id="442" r:id="rId22"/>
    <p:sldId id="443" r:id="rId23"/>
    <p:sldId id="445" r:id="rId24"/>
    <p:sldId id="446" r:id="rId25"/>
    <p:sldId id="447" r:id="rId26"/>
    <p:sldId id="448" r:id="rId27"/>
    <p:sldId id="474" r:id="rId28"/>
    <p:sldId id="460" r:id="rId29"/>
    <p:sldId id="430" r:id="rId30"/>
    <p:sldId id="450" r:id="rId31"/>
    <p:sldId id="452" r:id="rId32"/>
    <p:sldId id="360" r:id="rId33"/>
    <p:sldId id="475" r:id="rId34"/>
    <p:sldId id="476" r:id="rId35"/>
    <p:sldId id="477" r:id="rId36"/>
    <p:sldId id="478" r:id="rId37"/>
    <p:sldId id="461" r:id="rId38"/>
    <p:sldId id="433" r:id="rId39"/>
    <p:sldId id="434" r:id="rId40"/>
    <p:sldId id="36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2" y="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1DA7A-FBA2-485E-8188-FDBEA8ED28C7}" type="datetimeFigureOut">
              <a:rPr lang="en-US" smtClean="0"/>
              <a:t>6/3/2022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E20D5-DFC2-47D5-A1AB-653A9B11AB9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AAA89-A6E1-4DE2-B753-62EA44CE5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C7CA9-E4C4-432C-9FF3-9BE2C234C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46E4F-2154-4949-BEA8-8AAD47CC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B284-21EF-482D-992E-13435A0B938C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8158A-0BC3-4101-AF41-B65BDAAAB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AC73E-23C7-425C-96F8-2A376F528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3EAD-76F3-43B4-ADA4-B583A5060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31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6702F-E903-4409-A94A-7026E92BA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0CCE87-B99D-483C-9039-0ECBC59D1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90BF8-A2CA-4A52-84A1-0B3862918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B284-21EF-482D-992E-13435A0B938C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BF6A-2EA6-4378-9007-9A2411A73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B2308-152B-4954-A042-6BC749ED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3EAD-76F3-43B4-ADA4-B583A5060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9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C3868-CEB7-46D2-A8D8-1194FD24B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324CB6-D738-4F2A-9090-9A40035B5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0DDED-0FBF-4318-80F9-F94AE423A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B284-21EF-482D-992E-13435A0B938C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3098B-1C3B-464B-A794-73F385FD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A30F7-A15D-401D-A432-D722DBFAD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3EAD-76F3-43B4-ADA4-B583A5060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51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4235-B59C-4CC6-BA07-254D1FBED2E0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B062A-CF56-48C2-862D-3A903F29A2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93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89514CFF-E9FA-4082-B4AD-E8BD9A1F6409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EBAE9AC8-9868-4B3C-9F67-A5DC78F252E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22465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BC45C79D-CCA0-4B4C-8DE8-CFC709BFD6E8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0C4F40F-548A-4E4B-92CE-A5D132B90C3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5656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D31BA744-0034-456F-8A17-1E72240DA51E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A218A53-1E72-4880-9033-A8A535B68BA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58534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781BF8C-5BB8-43F9-8A39-F116FAAD288D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4338319-542C-49A0-8762-E87BC8990F0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5303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8C91E18C-1233-4E2B-BB80-86FFDA5558CC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DF359E30-9FB4-44CF-ADA5-7C1884F02AD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4491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E51E060-8C39-4EBD-9EE7-E78F4308FE4D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84E5DE81-4A1C-44CA-99A3-B1749FF13E8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16305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BA7B5173-DBE3-4CF9-AB5B-64211A093640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4004C2B7-3FF1-4991-9AC8-F922C02B90A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77396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52E5-5B2A-48A0-8431-6B91009AD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539DD-B2F9-4B36-AA97-53829B325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8EA33-9DE2-4233-AB14-68213BFD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B284-21EF-482D-992E-13435A0B938C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40413-EED4-4E03-8FC2-80BEAA051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A7225-062F-483A-9063-D71DF96E0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3EAD-76F3-43B4-ADA4-B583A5060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78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35E668D-EBBA-4DA9-BA78-82D8D146C964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853C7D74-C56E-4CFB-80EA-D73000A91F6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1331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5586E3B-B062-4295-88CB-C07BE8B1FB12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83126CC-36EF-402A-8D72-E90E2980D3B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97106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D4A3ACA-1B29-420D-8E94-0B14BBFDB1CA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B99095EC-8984-433C-A9E6-1B2ADCB717A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82320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FA79F47-2A2B-4886-83D9-43B233EB5A1F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ACEF556-1AF1-4D77-B868-2E942E7BDFB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04921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D4235-B59C-4CC6-BA07-254D1FBED2E0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B062A-CF56-48C2-862D-3A903F29A2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18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89514CFF-E9FA-4082-B4AD-E8BD9A1F6409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EBAE9AC8-9868-4B3C-9F67-A5DC78F252E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94280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BC45C79D-CCA0-4B4C-8DE8-CFC709BFD6E8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0C4F40F-548A-4E4B-92CE-A5D132B90C3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8404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D31BA744-0034-456F-8A17-1E72240DA51E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A218A53-1E72-4880-9033-A8A535B68BA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7563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781BF8C-5BB8-43F9-8A39-F116FAAD288D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4338319-542C-49A0-8762-E87BC8990F0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49326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8C91E18C-1233-4E2B-BB80-86FFDA5558CC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DF359E30-9FB4-44CF-ADA5-7C1884F02AD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9426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BFBE-3AB6-4DC5-BBAB-ED0A62E7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ECC83-3DDA-42C5-A5AF-22756332D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18D78-31AC-400B-8DD4-426E37FFE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B284-21EF-482D-992E-13435A0B938C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132CD-AD8C-42BF-B571-7E20989A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81E91-6BD9-41F6-9016-1004E3B81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3EAD-76F3-43B4-ADA4-B583A5060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36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E51E060-8C39-4EBD-9EE7-E78F4308FE4D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84E5DE81-4A1C-44CA-99A3-B1749FF13E8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3583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BA7B5173-DBE3-4CF9-AB5B-64211A093640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4004C2B7-3FF1-4991-9AC8-F922C02B90A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3226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C35E668D-EBBA-4DA9-BA78-82D8D146C964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853C7D74-C56E-4CFB-80EA-D73000A91F6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820542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65586E3B-B062-4295-88CB-C07BE8B1FB12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83126CC-36EF-402A-8D72-E90E2980D3B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020403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D4A3ACA-1B29-420D-8E94-0B14BBFDB1CA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B99095EC-8984-433C-A9E6-1B2ADCB717A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0360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FA79F47-2A2B-4886-83D9-43B233EB5A1F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1ACEF556-1AF1-4D77-B868-2E942E7BDFB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7465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09C46443-F6E2-4904-A942-EE40EF9B58F2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cs typeface="+mn-cs"/>
              </a:defRPr>
            </a:lvl1pPr>
          </a:lstStyle>
          <a:p>
            <a:pPr>
              <a:defRPr/>
            </a:pPr>
            <a:fld id="{242AC0F5-7B44-48F1-A22F-AE646E8DD7B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481767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3EA3F3C8-9620-4DFF-B00E-47ADB0E0013E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cs typeface="+mn-cs"/>
              </a:defRPr>
            </a:lvl1pPr>
          </a:lstStyle>
          <a:p>
            <a:pPr>
              <a:defRPr/>
            </a:pPr>
            <a:fld id="{4D0D0C4E-3E2D-41D3-9BAD-C65BF98D448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57975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57C73DF-E454-4F76-810B-C82F7009BD2F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cs typeface="+mn-cs"/>
              </a:defRPr>
            </a:lvl1pPr>
          </a:lstStyle>
          <a:p>
            <a:pPr>
              <a:defRPr/>
            </a:pPr>
            <a:fld id="{77BB5745-643D-4AB8-B4A9-F86676C8D2A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86801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F19741E7-EE5A-493D-A739-53E7139A7C15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cs typeface="+mn-cs"/>
              </a:defRPr>
            </a:lvl1pPr>
          </a:lstStyle>
          <a:p>
            <a:pPr>
              <a:defRPr/>
            </a:pPr>
            <a:fld id="{873ECB11-9644-41E7-AF8B-F484656274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803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BC9C-EBD6-4B02-8BAF-9BA89BD48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2F5AB-A338-40F4-B983-F016B72D4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E34B8A-53D5-43D2-8BE2-3819D00C0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A3E3A-21E7-4E37-A7EE-C687A88F9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B284-21EF-482D-992E-13435A0B938C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FF7F7-D2BD-46CB-95C3-FF44325E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0E57F-54E9-49A0-BB7D-4278C92A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3EAD-76F3-43B4-ADA4-B583A5060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54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59CFE010-DE9E-4DDA-914A-FBC5703C23B4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cs typeface="+mn-cs"/>
              </a:defRPr>
            </a:lvl1pPr>
          </a:lstStyle>
          <a:p>
            <a:pPr>
              <a:defRPr/>
            </a:pPr>
            <a:fld id="{164579C6-9830-41B9-B2AE-C9DF786FC0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57921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2DA178AE-1690-489D-851D-D186A0C44A87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cs typeface="+mn-cs"/>
              </a:defRPr>
            </a:lvl1pPr>
          </a:lstStyle>
          <a:p>
            <a:pPr>
              <a:defRPr/>
            </a:pPr>
            <a:fld id="{51614F21-2602-4ED1-9450-5DEB4E6E700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77634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E15B4999-B0E0-46DC-8110-21A326D86AD2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cs typeface="+mn-cs"/>
              </a:defRPr>
            </a:lvl1pPr>
          </a:lstStyle>
          <a:p>
            <a:pPr>
              <a:defRPr/>
            </a:pPr>
            <a:fld id="{25CFD8DA-99B3-4322-AB78-0902928AB61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56788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9B08F04C-C9AA-4B64-ADCF-953B2C8BED25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cs typeface="+mn-cs"/>
              </a:defRPr>
            </a:lvl1pPr>
          </a:lstStyle>
          <a:p>
            <a:pPr>
              <a:defRPr/>
            </a:pPr>
            <a:fld id="{8F90C933-0982-424C-92A7-7149147ACBB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79831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483D5406-D81C-4CFC-BE6F-9CBC4E2D3616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cs typeface="+mn-cs"/>
              </a:defRPr>
            </a:lvl1pPr>
          </a:lstStyle>
          <a:p>
            <a:pPr>
              <a:defRPr/>
            </a:pPr>
            <a:fld id="{15EC780B-F1DC-4C82-9724-7B696AAF845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87710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0D563EE7-D11A-4431-B511-E2D97A139E04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cs typeface="+mn-cs"/>
              </a:defRPr>
            </a:lvl1pPr>
          </a:lstStyle>
          <a:p>
            <a:pPr>
              <a:defRPr/>
            </a:pPr>
            <a:fld id="{6C7360D8-07BC-4D41-AC53-78BF47359C9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3100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fld id="{735B7F8A-9B87-4ABE-9D84-E4ADBAEEF7D0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>
                <a:cs typeface="+mn-cs"/>
              </a:defRPr>
            </a:lvl1pPr>
          </a:lstStyle>
          <a:p>
            <a:pPr>
              <a:defRPr/>
            </a:pPr>
            <a:fld id="{11D9C293-D28B-4CB7-B161-3D5F2ED493A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83227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A99C3-13C6-45BD-811C-D608272C3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1834EA-7876-4CBA-A634-CDE1E762738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780546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00264-4506-44BD-AF38-8E81E6582D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2C6CF2-6379-4642-A88E-18F27E04973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1314584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73C27-FAB8-4A95-8B47-0DE3779D04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126FF2-A19F-43F7-902A-4721FB4382E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917448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546F-B187-4948-8FCC-EC81EE302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36A73-6E5C-4CB3-ABAA-6847DF4AB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7861E-B85C-433E-8AF4-C4A042FDD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64B78-1BCC-43AB-BD1D-463FE662E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BAA554-D48F-4855-9D90-88CD577AF4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DB980C-55CC-42AE-BD21-26A5623F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B284-21EF-482D-992E-13435A0B938C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7113E9-3090-4151-A16D-A9824085A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01638-7FF8-486A-B963-33B58F474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3EAD-76F3-43B4-ADA4-B583A5060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155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CB16D-3494-4424-A499-63BEE9917B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3BB443-5A83-426F-9B7B-C4E5514E5EB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996870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FB513-87AD-49AD-AE9C-FC04E8B8D4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23D6CC-55DC-41F5-873E-0375D473A4F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58650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2506C-EB79-400E-A328-B0F529D15F5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1317E4-99D1-4CEB-9223-DEBAC12785C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013845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EDC80-DDA1-4709-B4EA-A5B625D5D4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713A3F-C971-458A-A7DD-CBCD24ED9BD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60590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FEAFC-1258-4023-AB76-383BE46B9A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B95AE-4B8A-4127-B435-6633628F4BD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008503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8F045-7579-4DC9-A6C6-F6F8FEAB5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3D4619-322C-4590-9549-E88D9E8797A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3950941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215BE-F0C2-49C5-A0E1-9230AFA4568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8C9AED-4C11-43CF-8619-E67E5F1D4EB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509677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D5499-861B-4683-8577-DF6EBDB122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A4B3A3-1D75-4B19-80C4-A732229C685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642545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70D1F-8DB1-45F2-8945-2955431E2B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3D1DB9-5601-4F5E-9538-79A20454B0A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2342393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FFE26-E210-49E5-A721-CBCAC1D7D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909B6D-DA08-4373-97CE-1FDD0B4E0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B284-21EF-482D-992E-13435A0B938C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75178-F447-47B7-BBF4-5E62FF58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7AFAB-E9A5-465F-AD5F-67A840DCA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3EAD-76F3-43B4-ADA4-B583A5060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18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1FBB36-6A4A-41C5-9A32-242439958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B284-21EF-482D-992E-13435A0B938C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3683CD-609D-4B80-94D9-3D135D82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23FA9-96B2-4C85-9D40-46EA6F40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3EAD-76F3-43B4-ADA4-B583A5060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58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947F6-0F89-49F4-9E10-D441346B6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19A37-E82C-4154-A657-0DE429B4C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EB3B3-6F65-4C13-ABBC-4F257B9D9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D910D-89D7-47D1-88E3-0DE2D14DA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B284-21EF-482D-992E-13435A0B938C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B859D-9AA4-4BC0-91C1-1DE1901B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3E8DAB-6419-4759-9EC0-EC7C89019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3EAD-76F3-43B4-ADA4-B583A5060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39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F6D05-A0BC-4508-8A5B-AF9C8D05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B5C131-1058-480C-B4DF-8C6C13873B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8E5C0-1498-41C6-90BB-1A9A1A039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BFD13-4B03-460D-A943-618453B4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EB284-21EF-482D-992E-13435A0B938C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F0CE6-2373-4D2B-AB50-81AA3AF75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986AF-43C7-4C47-9E6E-DF9815910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F3EAD-76F3-43B4-ADA4-B583A5060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4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D5DA34-AFCF-4EC6-B70E-41929EED7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4199B-D172-444A-AEC6-A48F5F8CB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83526-258B-4A4C-AD26-65EA33D5C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EB284-21EF-482D-992E-13435A0B938C}" type="datetimeFigureOut">
              <a:rPr lang="en-US" smtClean="0"/>
              <a:pPr/>
              <a:t>6/3/2022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B658D-E542-4310-90BE-70E244ECC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8E5E9-5121-40AA-AAB5-19BFCA901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3EAD-76F3-43B4-ADA4-B583A5060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9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4C3C88-56EE-4549-B1B4-C4E23B62AF14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96C4EE-0E21-42E7-8BC3-A9318DC40816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2284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84C3C88-56EE-4549-B1B4-C4E23B62AF14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96C4EE-0E21-42E7-8BC3-A9318DC40816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4918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1CC58E-C126-48F9-8B9C-51EF69CC9C7E}" type="datetimeFigureOut">
              <a:rPr lang="en-US"/>
              <a:pPr>
                <a:defRPr/>
              </a:pPr>
              <a:t>6/3/2022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DA6835-4BA7-442A-A297-ADEB8A0AC661}" type="slidenum">
              <a:rPr lang="en-US" altLang="vi-V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599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89DFFD-9716-40E4-8C7F-DE5139E04B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D4A09F-2047-4CFE-A9E9-CF3F797640F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668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ransition>
    <p:comb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 descr="ᐈ Pupil stock pictures, Royalty Free pupils cartoon images | download on 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" t="4822" r="4832" b="1609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1371600" y="381000"/>
            <a:ext cx="91440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tháng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4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1"/>
          <p:cNvSpPr txBox="1">
            <a:spLocks noChangeArrowheads="1"/>
          </p:cNvSpPr>
          <p:nvPr/>
        </p:nvSpPr>
        <p:spPr bwMode="auto">
          <a:xfrm>
            <a:off x="1524000" y="1233488"/>
            <a:ext cx="91440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800" b="1" u="sng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8880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11724217" cy="1468687"/>
            <a:chOff x="197601" y="184052"/>
            <a:chExt cx="8794290" cy="344349"/>
          </a:xfrm>
        </p:grpSpPr>
        <p:sp>
          <p:nvSpPr>
            <p:cNvPr id="5" name="TextBox 4"/>
            <p:cNvSpPr txBox="1"/>
            <p:nvPr/>
          </p:nvSpPr>
          <p:spPr bwMode="auto">
            <a:xfrm>
              <a:off x="1882061" y="347998"/>
              <a:ext cx="5416498" cy="180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vi-VN" sz="44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4400" b="1" dirty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	    </a:t>
              </a:r>
              <a:r>
                <a:rPr lang="vi-VN" sz="4400" b="1" u="sng" dirty="0" smtClean="0">
                  <a:latin typeface="Times New Roman" pitchFamily="18" charset="0"/>
                  <a:cs typeface="Times New Roman" pitchFamily="18" charset="0"/>
                </a:rPr>
                <a:t>Tập đọc - Kể chuyện</a:t>
              </a:r>
              <a:endParaRPr lang="en-US" sz="4400" b="1" u="sng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601" y="184052"/>
              <a:ext cx="8794290" cy="1805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4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r>
                <a:rPr lang="en-US" sz="4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4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ngày</a:t>
              </a:r>
              <a:r>
                <a:rPr lang="en-US" sz="4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4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tháng</a:t>
              </a:r>
              <a:r>
                <a:rPr lang="en-US" sz="4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4400" b="1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4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2022</a:t>
              </a:r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3445437" y="1519518"/>
            <a:ext cx="5698563" cy="648417"/>
          </a:xfrm>
          <a:prstGeom prst="rect">
            <a:avLst/>
          </a:prstGeom>
          <a:noFill/>
        </p:spPr>
        <p:txBody>
          <a:bodyPr wrap="none">
            <a:prstTxWarp prst="textPlain">
              <a:avLst>
                <a:gd name="adj" fmla="val 50923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8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 VẬT</a:t>
            </a:r>
            <a:endParaRPr lang="en-US" sz="8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4235824" y="4370294"/>
            <a:ext cx="3845859" cy="1588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 bwMode="auto">
          <a:xfrm>
            <a:off x="2481730" y="3107580"/>
            <a:ext cx="2130610" cy="479612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8800" dirty="0" smtClean="0">
                <a:ln w="11430"/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nổi lên</a:t>
            </a:r>
            <a:endParaRPr lang="en-US" sz="8800" dirty="0">
              <a:ln w="11430"/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947213" y="2218766"/>
            <a:ext cx="3470838" cy="542365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88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en-US" sz="8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325284" y="2332303"/>
            <a:ext cx="3045010" cy="542365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8800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đọc</a:t>
            </a:r>
            <a:endParaRPr lang="en-US" sz="88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459317" y="5218769"/>
            <a:ext cx="1910977" cy="430307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8800" b="1" smtClean="0">
                <a:ln w="11430"/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lăn xả</a:t>
            </a:r>
            <a:endParaRPr lang="en-US" sz="8800" b="1" dirty="0">
              <a:ln w="11430"/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463799" y="4492628"/>
            <a:ext cx="2108201" cy="461683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8800" b="1" smtClean="0">
                <a:ln w="11430"/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náo nức</a:t>
            </a:r>
            <a:endParaRPr lang="en-US" sz="8800" b="1" dirty="0">
              <a:ln w="11430"/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477247" y="3811311"/>
            <a:ext cx="2502647" cy="537883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8800" b="1" smtClean="0">
                <a:ln w="11430"/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nước chảy</a:t>
            </a:r>
            <a:endParaRPr lang="en-US" sz="8800" b="1" dirty="0">
              <a:ln w="11430"/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432423" y="5943601"/>
            <a:ext cx="2018553" cy="537883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8800" b="1" smtClean="0">
                <a:ln w="11430"/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 ngớ</a:t>
            </a:r>
            <a:endParaRPr lang="en-US" sz="8800" b="1" dirty="0">
              <a:ln w="11430"/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643964" y="1685364"/>
            <a:ext cx="1127013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4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Quắm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luồn</a:t>
            </a:r>
            <a:r>
              <a:rPr lang="en-US" altLang="en-US" sz="4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altLang="en-US" sz="4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altLang="en-US" sz="4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4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4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32" name="Line 24"/>
          <p:cNvSpPr>
            <a:spLocks noChangeShapeType="1"/>
          </p:cNvSpPr>
          <p:nvPr/>
        </p:nvSpPr>
        <p:spPr bwMode="auto">
          <a:xfrm flipH="1">
            <a:off x="7336118" y="1819835"/>
            <a:ext cx="203200" cy="5334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5" name="Line 27"/>
          <p:cNvSpPr>
            <a:spLocks noChangeShapeType="1"/>
          </p:cNvSpPr>
          <p:nvPr/>
        </p:nvSpPr>
        <p:spPr bwMode="auto">
          <a:xfrm flipH="1">
            <a:off x="8448936" y="2547781"/>
            <a:ext cx="203200" cy="5334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8" name="Line 30"/>
          <p:cNvSpPr>
            <a:spLocks noChangeShapeType="1"/>
          </p:cNvSpPr>
          <p:nvPr/>
        </p:nvSpPr>
        <p:spPr bwMode="auto">
          <a:xfrm flipH="1">
            <a:off x="10515600" y="2523019"/>
            <a:ext cx="203200" cy="5334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9" name="Line 31"/>
          <p:cNvSpPr>
            <a:spLocks noChangeShapeType="1"/>
          </p:cNvSpPr>
          <p:nvPr/>
        </p:nvSpPr>
        <p:spPr bwMode="auto">
          <a:xfrm flipH="1">
            <a:off x="10358555" y="2477395"/>
            <a:ext cx="203200" cy="5334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43" name="Line 35"/>
          <p:cNvSpPr>
            <a:spLocks noChangeShapeType="1"/>
          </p:cNvSpPr>
          <p:nvPr/>
        </p:nvSpPr>
        <p:spPr bwMode="auto">
          <a:xfrm flipH="1">
            <a:off x="2547606" y="2494158"/>
            <a:ext cx="107577" cy="519952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AutoShape 38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566400" y="6400800"/>
            <a:ext cx="304800" cy="457200"/>
          </a:xfrm>
          <a:prstGeom prst="actionButtonEnd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3" name="WordArt 11"/>
          <p:cNvSpPr>
            <a:spLocks noChangeArrowheads="1" noChangeShapeType="1" noTextEdit="1"/>
          </p:cNvSpPr>
          <p:nvPr/>
        </p:nvSpPr>
        <p:spPr bwMode="auto">
          <a:xfrm>
            <a:off x="1487870" y="753850"/>
            <a:ext cx="4146448" cy="6813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 ngắt câu:</a:t>
            </a:r>
            <a:endParaRPr lang="en-US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3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3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  <p:bldP spid="43032" grpId="0" animBg="1"/>
      <p:bldP spid="43035" grpId="0" animBg="1"/>
      <p:bldP spid="43038" grpId="0" animBg="1"/>
      <p:bldP spid="43039" grpId="0" animBg="1"/>
      <p:bldP spid="430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262049-E831-4355-ADEB-2A0F9B485B6F}"/>
              </a:ext>
            </a:extLst>
          </p:cNvPr>
          <p:cNvGrpSpPr/>
          <p:nvPr/>
        </p:nvGrpSpPr>
        <p:grpSpPr>
          <a:xfrm>
            <a:off x="228385" y="1039587"/>
            <a:ext cx="11699156" cy="5818413"/>
            <a:chOff x="1734456" y="1039587"/>
            <a:chExt cx="8578472" cy="58184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C38D1B-161C-4287-90F4-2BD8169416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0" t="65758" r="4127" b="9436"/>
            <a:stretch/>
          </p:blipFill>
          <p:spPr bwMode="auto">
            <a:xfrm>
              <a:off x="1734456" y="1039587"/>
              <a:ext cx="8578472" cy="2559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70FF8C-A7D1-4C1B-B934-A5D6A5CE15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8" t="8906" r="7044" b="40420"/>
            <a:stretch/>
          </p:blipFill>
          <p:spPr bwMode="auto">
            <a:xfrm>
              <a:off x="1734458" y="3429000"/>
              <a:ext cx="8568610" cy="342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73485F64-7DDA-470C-A9AD-C2A151F3258C}"/>
              </a:ext>
            </a:extLst>
          </p:cNvPr>
          <p:cNvSpPr/>
          <p:nvPr/>
        </p:nvSpPr>
        <p:spPr>
          <a:xfrm>
            <a:off x="177786" y="1057026"/>
            <a:ext cx="11843887" cy="1066800"/>
          </a:xfrm>
          <a:prstGeom prst="bracketPair">
            <a:avLst/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</a:endParaRPr>
          </a:p>
        </p:txBody>
      </p:sp>
      <p:sp>
        <p:nvSpPr>
          <p:cNvPr id="6" name="Double Bracket 5">
            <a:extLst>
              <a:ext uri="{FF2B5EF4-FFF2-40B4-BE49-F238E27FC236}">
                <a16:creationId xmlns:a16="http://schemas.microsoft.com/office/drawing/2014/main" id="{E7A0F5E3-65A7-4DFB-9ABD-B1089800BEB9}"/>
              </a:ext>
            </a:extLst>
          </p:cNvPr>
          <p:cNvSpPr/>
          <p:nvPr/>
        </p:nvSpPr>
        <p:spPr>
          <a:xfrm>
            <a:off x="177786" y="2236354"/>
            <a:ext cx="11843885" cy="1192646"/>
          </a:xfrm>
          <a:prstGeom prst="bracketPair">
            <a:avLst/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</a:endParaRPr>
          </a:p>
        </p:txBody>
      </p:sp>
      <p:sp>
        <p:nvSpPr>
          <p:cNvPr id="7" name="Double Bracket 6">
            <a:extLst>
              <a:ext uri="{FF2B5EF4-FFF2-40B4-BE49-F238E27FC236}">
                <a16:creationId xmlns:a16="http://schemas.microsoft.com/office/drawing/2014/main" id="{7534520A-B56D-4E60-AA3D-839C7EB4F99D}"/>
              </a:ext>
            </a:extLst>
          </p:cNvPr>
          <p:cNvSpPr/>
          <p:nvPr/>
        </p:nvSpPr>
        <p:spPr>
          <a:xfrm>
            <a:off x="161365" y="3497988"/>
            <a:ext cx="11862805" cy="971711"/>
          </a:xfrm>
          <a:prstGeom prst="bracketPair">
            <a:avLst/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</a:endParaRPr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E03D3F30-D570-400B-923E-674671AC6AA5}"/>
              </a:ext>
            </a:extLst>
          </p:cNvPr>
          <p:cNvSpPr/>
          <p:nvPr/>
        </p:nvSpPr>
        <p:spPr>
          <a:xfrm>
            <a:off x="175305" y="4578106"/>
            <a:ext cx="11862805" cy="971711"/>
          </a:xfrm>
          <a:prstGeom prst="bracketPair">
            <a:avLst/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</a:endParaRPr>
          </a:p>
        </p:txBody>
      </p:sp>
      <p:sp>
        <p:nvSpPr>
          <p:cNvPr id="9" name="Double Bracket 8">
            <a:extLst>
              <a:ext uri="{FF2B5EF4-FFF2-40B4-BE49-F238E27FC236}">
                <a16:creationId xmlns:a16="http://schemas.microsoft.com/office/drawing/2014/main" id="{97FFCC9B-6D13-4DAD-BDD0-EDED7279744F}"/>
              </a:ext>
            </a:extLst>
          </p:cNvPr>
          <p:cNvSpPr/>
          <p:nvPr/>
        </p:nvSpPr>
        <p:spPr>
          <a:xfrm>
            <a:off x="175305" y="5593358"/>
            <a:ext cx="11862805" cy="971712"/>
          </a:xfrm>
          <a:prstGeom prst="bracketPair">
            <a:avLst/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</a:endParaRPr>
          </a:p>
        </p:txBody>
      </p:sp>
      <p:sp>
        <p:nvSpPr>
          <p:cNvPr id="10" name="WordArt 11"/>
          <p:cNvSpPr>
            <a:spLocks noChangeArrowheads="1" noChangeShapeType="1" noTextEdit="1"/>
          </p:cNvSpPr>
          <p:nvPr/>
        </p:nvSpPr>
        <p:spPr bwMode="auto">
          <a:xfrm>
            <a:off x="4553799" y="202521"/>
            <a:ext cx="2153023" cy="6813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Hội vật</a:t>
            </a:r>
            <a:endParaRPr lang="en-US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6943164" y="-172771"/>
            <a:ext cx="5051611" cy="1242892"/>
          </a:xfrm>
          <a:prstGeom prst="cloudCallout">
            <a:avLst>
              <a:gd name="adj1" fmla="val -55438"/>
              <a:gd name="adj2" fmla="val 4302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3200" b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Đọc nối tiếp đoạn lần 2</a:t>
            </a:r>
            <a:endParaRPr lang="vi-VN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8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0">
            <a:extLst>
              <a:ext uri="{FF2B5EF4-FFF2-40B4-BE49-F238E27FC236}">
                <a16:creationId xmlns:a16="http://schemas.microsoft.com/office/drawing/2014/main" id="{C573BDE9-7F0C-46B2-9D2E-BFBF0A15D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39" y="2026660"/>
            <a:ext cx="9817388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Tứ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xứ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: </a:t>
            </a:r>
            <a:r>
              <a:rPr lang="en-US" sz="4000" dirty="0" err="1">
                <a:cs typeface="Times New Roman" pitchFamily="18" charset="0"/>
              </a:rPr>
              <a:t>bốn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ph</a:t>
            </a:r>
            <a:r>
              <a:rPr lang="vi-VN" sz="4000" dirty="0">
                <a:cs typeface="Times New Roman" pitchFamily="18" charset="0"/>
              </a:rPr>
              <a:t>ư</a:t>
            </a:r>
            <a:r>
              <a:rPr lang="en-US" sz="4000" dirty="0" err="1">
                <a:cs typeface="Times New Roman" pitchFamily="18" charset="0"/>
              </a:rPr>
              <a:t>ơng</a:t>
            </a:r>
            <a:r>
              <a:rPr lang="en-US" sz="4000" dirty="0">
                <a:cs typeface="Times New Roman" pitchFamily="18" charset="0"/>
              </a:rPr>
              <a:t>, </a:t>
            </a:r>
            <a:r>
              <a:rPr lang="en-US" sz="4000" dirty="0" err="1">
                <a:cs typeface="Times New Roman" pitchFamily="18" charset="0"/>
              </a:rPr>
              <a:t>khắp</a:t>
            </a:r>
            <a:r>
              <a:rPr lang="en-US" sz="4000" dirty="0">
                <a:cs typeface="Times New Roman" pitchFamily="18" charset="0"/>
              </a:rPr>
              <a:t> n</a:t>
            </a:r>
            <a:r>
              <a:rPr lang="vi-VN" sz="4000" dirty="0">
                <a:cs typeface="Times New Roman" pitchFamily="18" charset="0"/>
              </a:rPr>
              <a:t>ơ</a:t>
            </a:r>
            <a:r>
              <a:rPr lang="en-US" sz="4000" dirty="0" err="1">
                <a:cs typeface="Times New Roman" pitchFamily="18" charset="0"/>
              </a:rPr>
              <a:t>i</a:t>
            </a:r>
            <a:r>
              <a:rPr lang="en-US" sz="4000" dirty="0">
                <a:cs typeface="Times New Roman" pitchFamily="18" charset="0"/>
              </a:rPr>
              <a:t>.</a:t>
            </a:r>
            <a:endParaRPr lang="en-US" sz="40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5" name="Text Box 20">
            <a:extLst>
              <a:ext uri="{FF2B5EF4-FFF2-40B4-BE49-F238E27FC236}">
                <a16:creationId xmlns:a16="http://schemas.microsoft.com/office/drawing/2014/main" id="{79BB5BBC-A0D6-4F37-934A-96DC6FDC6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89" y="2584890"/>
            <a:ext cx="11444106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Sới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: </a:t>
            </a:r>
            <a:r>
              <a:rPr lang="en-US" sz="4000" dirty="0" err="1">
                <a:cs typeface="Times New Roman" pitchFamily="18" charset="0"/>
              </a:rPr>
              <a:t>khoảng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đất</a:t>
            </a:r>
            <a:r>
              <a:rPr lang="en-US" sz="4000" dirty="0">
                <a:cs typeface="Times New Roman" pitchFamily="18" charset="0"/>
              </a:rPr>
              <a:t> đ</a:t>
            </a:r>
            <a:r>
              <a:rPr lang="vi-VN" sz="4000" dirty="0">
                <a:cs typeface="Times New Roman" pitchFamily="18" charset="0"/>
              </a:rPr>
              <a:t>ư</a:t>
            </a:r>
            <a:r>
              <a:rPr lang="en-US" sz="4000" dirty="0" err="1">
                <a:cs typeface="Times New Roman" pitchFamily="18" charset="0"/>
              </a:rPr>
              <a:t>ợc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quy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định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cho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cuộc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đấu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vật</a:t>
            </a:r>
            <a:r>
              <a:rPr lang="en-US" sz="4000" dirty="0">
                <a:cs typeface="Times New Roman" pitchFamily="18" charset="0"/>
              </a:rPr>
              <a:t>.</a:t>
            </a:r>
            <a:endParaRPr lang="en-US" sz="40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6" name="Text Box 20">
            <a:extLst>
              <a:ext uri="{FF2B5EF4-FFF2-40B4-BE49-F238E27FC236}">
                <a16:creationId xmlns:a16="http://schemas.microsoft.com/office/drawing/2014/main" id="{3CFBF606-078A-4BB6-8FA7-9C7D12D29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753" y="3254188"/>
            <a:ext cx="11114644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Khôn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l</a:t>
            </a:r>
            <a:r>
              <a:rPr lang="vi-VN" sz="4000" b="1" dirty="0">
                <a:solidFill>
                  <a:srgbClr val="0000FF"/>
                </a:solidFill>
                <a:cs typeface="Times New Roman" pitchFamily="18" charset="0"/>
              </a:rPr>
              <a:t>ư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ờng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: </a:t>
            </a:r>
            <a:r>
              <a:rPr lang="en-US" sz="4000" dirty="0" err="1">
                <a:cs typeface="Times New Roman" pitchFamily="18" charset="0"/>
              </a:rPr>
              <a:t>không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thể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đoán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định</a:t>
            </a:r>
            <a:r>
              <a:rPr lang="en-US" sz="4000" dirty="0">
                <a:cs typeface="Times New Roman" pitchFamily="18" charset="0"/>
              </a:rPr>
              <a:t> tr</a:t>
            </a:r>
            <a:r>
              <a:rPr lang="vi-VN" sz="4000" dirty="0">
                <a:cs typeface="Times New Roman" pitchFamily="18" charset="0"/>
              </a:rPr>
              <a:t>ư</a:t>
            </a:r>
            <a:r>
              <a:rPr lang="en-US" sz="4000" dirty="0" err="1">
                <a:cs typeface="Times New Roman" pitchFamily="18" charset="0"/>
              </a:rPr>
              <a:t>ớc</a:t>
            </a:r>
            <a:r>
              <a:rPr lang="en-US" sz="4000" dirty="0">
                <a:cs typeface="Times New Roman" pitchFamily="18" charset="0"/>
              </a:rPr>
              <a:t>.</a:t>
            </a:r>
            <a:endParaRPr lang="en-US" sz="40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F96C4297-91F9-4EA1-909B-A3441652A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541" y="3867951"/>
            <a:ext cx="11114644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Keo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FF"/>
                </a:solidFill>
                <a:cs typeface="Times New Roman" pitchFamily="18" charset="0"/>
              </a:rPr>
              <a:t>: </a:t>
            </a:r>
            <a:r>
              <a:rPr lang="en-US" sz="4000" dirty="0" err="1">
                <a:cs typeface="Times New Roman" pitchFamily="18" charset="0"/>
              </a:rPr>
              <a:t>một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hiệp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đấu</a:t>
            </a:r>
            <a:r>
              <a:rPr lang="en-US" sz="4000" dirty="0">
                <a:cs typeface="Times New Roman" pitchFamily="18" charset="0"/>
              </a:rPr>
              <a:t> </a:t>
            </a:r>
            <a:r>
              <a:rPr lang="en-US" sz="4000" dirty="0" err="1">
                <a:cs typeface="Times New Roman" pitchFamily="18" charset="0"/>
              </a:rPr>
              <a:t>vật</a:t>
            </a:r>
            <a:r>
              <a:rPr lang="en-US" sz="4000" dirty="0">
                <a:cs typeface="Times New Roman" pitchFamily="18" charset="0"/>
              </a:rPr>
              <a:t>.</a:t>
            </a:r>
            <a:endParaRPr lang="en-US" sz="40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6E98B6-8711-4A20-975F-D95C699B1A52}"/>
              </a:ext>
            </a:extLst>
          </p:cNvPr>
          <p:cNvSpPr/>
          <p:nvPr/>
        </p:nvSpPr>
        <p:spPr>
          <a:xfrm>
            <a:off x="467209" y="4589291"/>
            <a:ext cx="2312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11"/>
          <p:cNvSpPr>
            <a:spLocks noChangeArrowheads="1" noChangeShapeType="1" noTextEdit="1"/>
          </p:cNvSpPr>
          <p:nvPr/>
        </p:nvSpPr>
        <p:spPr bwMode="auto">
          <a:xfrm>
            <a:off x="3338109" y="761778"/>
            <a:ext cx="4146448" cy="6813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Giải nghĩa từ:</a:t>
            </a:r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97916" y="4557658"/>
            <a:ext cx="109124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mảnh vải dài, hẹp, quấn che phần d</a:t>
            </a:r>
            <a:r>
              <a:rPr lang="vi-VN" sz="4000" smtClean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ới thân ng</a:t>
            </a:r>
            <a:r>
              <a:rPr lang="vi-VN" sz="4000" smtClean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ời.</a:t>
            </a:r>
            <a:endParaRPr lang="en-US" sz="4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0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9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959738-990E-42AE-BA4F-20A333E32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53836"/>
            <a:ext cx="7472219" cy="5604164"/>
          </a:xfrm>
          <a:prstGeom prst="rect">
            <a:avLst/>
          </a:prstGeom>
        </p:spPr>
      </p:pic>
      <p:sp>
        <p:nvSpPr>
          <p:cNvPr id="4" name="Text Box 20">
            <a:extLst>
              <a:ext uri="{FF2B5EF4-FFF2-40B4-BE49-F238E27FC236}">
                <a16:creationId xmlns:a16="http://schemas.microsoft.com/office/drawing/2014/main" id="{0533E0D0-F9E0-4200-8B47-98DF2D634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0477" y="2644171"/>
            <a:ext cx="4162871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Sới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cs typeface="Times New Roman" pitchFamily="18" charset="0"/>
              </a:rPr>
              <a:t>: </a:t>
            </a:r>
            <a:r>
              <a:rPr lang="en-US" sz="3200" dirty="0" err="1">
                <a:cs typeface="Times New Roman" pitchFamily="18" charset="0"/>
              </a:rPr>
              <a:t>khoảng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đất</a:t>
            </a:r>
            <a:r>
              <a:rPr lang="en-US" sz="3200" dirty="0">
                <a:cs typeface="Times New Roman" pitchFamily="18" charset="0"/>
              </a:rPr>
              <a:t> đ</a:t>
            </a:r>
            <a:r>
              <a:rPr lang="vi-VN" sz="3200" dirty="0">
                <a:cs typeface="Times New Roman" pitchFamily="18" charset="0"/>
              </a:rPr>
              <a:t>ư</a:t>
            </a:r>
            <a:r>
              <a:rPr lang="en-US" sz="3200" dirty="0" err="1">
                <a:cs typeface="Times New Roman" pitchFamily="18" charset="0"/>
              </a:rPr>
              <a:t>ợc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quy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định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cho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cuộc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đấu</a:t>
            </a:r>
            <a:r>
              <a:rPr lang="en-US" sz="3200" dirty="0">
                <a:cs typeface="Times New Roman" pitchFamily="18" charset="0"/>
              </a:rPr>
              <a:t> </a:t>
            </a:r>
            <a:r>
              <a:rPr lang="en-US" sz="3200" dirty="0" err="1">
                <a:cs typeface="Times New Roman" pitchFamily="18" charset="0"/>
              </a:rPr>
              <a:t>vật</a:t>
            </a:r>
            <a:r>
              <a:rPr lang="en-US" sz="3200" dirty="0">
                <a:cs typeface="Times New Roman" pitchFamily="18" charset="0"/>
              </a:rPr>
              <a:t>.</a:t>
            </a:r>
            <a:endParaRPr lang="en-US" sz="32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0E8169-397F-405F-9554-18490629A675}"/>
              </a:ext>
            </a:extLst>
          </p:cNvPr>
          <p:cNvSpPr/>
          <p:nvPr/>
        </p:nvSpPr>
        <p:spPr>
          <a:xfrm rot="256882">
            <a:off x="2024401" y="3601085"/>
            <a:ext cx="3950451" cy="16995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A8CFC0-84AC-4FCF-89DD-6A362A95AA81}"/>
              </a:ext>
            </a:extLst>
          </p:cNvPr>
          <p:cNvCxnSpPr>
            <a:cxnSpLocks/>
          </p:cNvCxnSpPr>
          <p:nvPr/>
        </p:nvCxnSpPr>
        <p:spPr>
          <a:xfrm flipH="1">
            <a:off x="5915891" y="3158836"/>
            <a:ext cx="1794587" cy="10549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23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>
            <a:extLst>
              <a:ext uri="{FF2B5EF4-FFF2-40B4-BE49-F238E27FC236}">
                <a16:creationId xmlns:a16="http://schemas.microsoft.com/office/drawing/2014/main" id="{A4EE7023-E622-4E92-B60F-5AC189296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874" y="6158004"/>
            <a:ext cx="9310255" cy="553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3000" b="1" dirty="0">
                <a:solidFill>
                  <a:srgbClr val="0000FF"/>
                </a:solidFill>
                <a:cs typeface="Times New Roman" pitchFamily="18" charset="0"/>
              </a:rPr>
              <a:t>- </a:t>
            </a:r>
            <a:r>
              <a:rPr lang="en-US" sz="3000" b="1" dirty="0" err="1">
                <a:solidFill>
                  <a:srgbClr val="0000FF"/>
                </a:solidFill>
                <a:cs typeface="Times New Roman" pitchFamily="18" charset="0"/>
              </a:rPr>
              <a:t>Khố</a:t>
            </a:r>
            <a:r>
              <a:rPr lang="en-US" sz="3000" b="1" dirty="0">
                <a:solidFill>
                  <a:srgbClr val="0000FF"/>
                </a:solidFill>
                <a:cs typeface="Times New Roman" pitchFamily="18" charset="0"/>
              </a:rPr>
              <a:t>: </a:t>
            </a:r>
            <a:r>
              <a:rPr lang="en-US" sz="3000" dirty="0" err="1">
                <a:cs typeface="Times New Roman" pitchFamily="18" charset="0"/>
              </a:rPr>
              <a:t>mảnh</a:t>
            </a:r>
            <a:r>
              <a:rPr lang="en-US" sz="3000" dirty="0">
                <a:cs typeface="Times New Roman" pitchFamily="18" charset="0"/>
              </a:rPr>
              <a:t> </a:t>
            </a:r>
            <a:r>
              <a:rPr lang="en-US" sz="3000" dirty="0" err="1">
                <a:cs typeface="Times New Roman" pitchFamily="18" charset="0"/>
              </a:rPr>
              <a:t>vải</a:t>
            </a:r>
            <a:r>
              <a:rPr lang="en-US" sz="3000" dirty="0">
                <a:cs typeface="Times New Roman" pitchFamily="18" charset="0"/>
              </a:rPr>
              <a:t> </a:t>
            </a:r>
            <a:r>
              <a:rPr lang="en-US" sz="3000" dirty="0" err="1">
                <a:cs typeface="Times New Roman" pitchFamily="18" charset="0"/>
              </a:rPr>
              <a:t>dài</a:t>
            </a:r>
            <a:r>
              <a:rPr lang="en-US" sz="3000" dirty="0">
                <a:cs typeface="Times New Roman" pitchFamily="18" charset="0"/>
              </a:rPr>
              <a:t>, </a:t>
            </a:r>
            <a:r>
              <a:rPr lang="en-US" sz="3000" dirty="0" err="1">
                <a:cs typeface="Times New Roman" pitchFamily="18" charset="0"/>
              </a:rPr>
              <a:t>hẹp</a:t>
            </a:r>
            <a:r>
              <a:rPr lang="en-US" sz="3000" dirty="0">
                <a:cs typeface="Times New Roman" pitchFamily="18" charset="0"/>
              </a:rPr>
              <a:t>, </a:t>
            </a:r>
            <a:r>
              <a:rPr lang="en-US" sz="3000" dirty="0" err="1">
                <a:cs typeface="Times New Roman" pitchFamily="18" charset="0"/>
              </a:rPr>
              <a:t>quấn</a:t>
            </a:r>
            <a:r>
              <a:rPr lang="en-US" sz="3000" dirty="0">
                <a:cs typeface="Times New Roman" pitchFamily="18" charset="0"/>
              </a:rPr>
              <a:t> </a:t>
            </a:r>
            <a:r>
              <a:rPr lang="en-US" sz="3000" dirty="0" err="1">
                <a:cs typeface="Times New Roman" pitchFamily="18" charset="0"/>
              </a:rPr>
              <a:t>che</a:t>
            </a:r>
            <a:r>
              <a:rPr lang="en-US" sz="3000" dirty="0">
                <a:cs typeface="Times New Roman" pitchFamily="18" charset="0"/>
              </a:rPr>
              <a:t> </a:t>
            </a:r>
            <a:r>
              <a:rPr lang="en-US" sz="3000" dirty="0" err="1">
                <a:cs typeface="Times New Roman" pitchFamily="18" charset="0"/>
              </a:rPr>
              <a:t>phần</a:t>
            </a:r>
            <a:r>
              <a:rPr lang="en-US" sz="3000" dirty="0">
                <a:cs typeface="Times New Roman" pitchFamily="18" charset="0"/>
              </a:rPr>
              <a:t> d</a:t>
            </a:r>
            <a:r>
              <a:rPr lang="vi-VN" sz="3000" dirty="0">
                <a:cs typeface="Times New Roman" pitchFamily="18" charset="0"/>
              </a:rPr>
              <a:t>ư</a:t>
            </a:r>
            <a:r>
              <a:rPr lang="en-US" sz="3000" dirty="0" err="1">
                <a:cs typeface="Times New Roman" pitchFamily="18" charset="0"/>
              </a:rPr>
              <a:t>ới</a:t>
            </a:r>
            <a:r>
              <a:rPr lang="en-US" sz="3000" dirty="0">
                <a:cs typeface="Times New Roman" pitchFamily="18" charset="0"/>
              </a:rPr>
              <a:t> </a:t>
            </a:r>
            <a:r>
              <a:rPr lang="en-US" sz="3000" dirty="0" err="1">
                <a:cs typeface="Times New Roman" pitchFamily="18" charset="0"/>
              </a:rPr>
              <a:t>thân</a:t>
            </a:r>
            <a:r>
              <a:rPr lang="en-US" sz="3000" dirty="0">
                <a:cs typeface="Times New Roman" pitchFamily="18" charset="0"/>
              </a:rPr>
              <a:t> ng</a:t>
            </a:r>
            <a:r>
              <a:rPr lang="vi-VN" sz="3000" dirty="0">
                <a:cs typeface="Times New Roman" pitchFamily="18" charset="0"/>
              </a:rPr>
              <a:t>ư</a:t>
            </a:r>
            <a:r>
              <a:rPr lang="en-US" sz="3000" dirty="0" err="1">
                <a:cs typeface="Times New Roman" pitchFamily="18" charset="0"/>
              </a:rPr>
              <a:t>ời</a:t>
            </a:r>
            <a:r>
              <a:rPr lang="en-US" sz="3000" dirty="0">
                <a:cs typeface="Times New Roman" pitchFamily="18" charset="0"/>
              </a:rPr>
              <a:t>.</a:t>
            </a:r>
            <a:endParaRPr lang="en-US" sz="3000" b="1" i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1CA9B-9844-46BF-BA67-CC8843726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1" y="1205002"/>
            <a:ext cx="2941639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BC945-2C7B-4084-8FBA-5B59EB6B4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9" y="1205001"/>
            <a:ext cx="2438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2291DA-9CC6-465D-A7FC-02C2486DE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456" y="1205001"/>
            <a:ext cx="6687643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657412" y="2608728"/>
            <a:ext cx="10668000" cy="13402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TÌM HIỂU BÀI</a:t>
            </a:r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285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373914" y="698480"/>
            <a:ext cx="116078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4000" b="1" u="sng" dirty="0" err="1">
                <a:solidFill>
                  <a:srgbClr val="FF0000"/>
                </a:solidFill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cs typeface="Times New Roman" pitchFamily="18" charset="0"/>
              </a:rPr>
              <a:t> 1</a:t>
            </a:r>
            <a:r>
              <a:rPr lang="en-US" sz="4000" b="1" u="sng" dirty="0">
                <a:solidFill>
                  <a:srgbClr val="800000"/>
                </a:solidFill>
                <a:cs typeface="Times New Roman" pitchFamily="18" charset="0"/>
              </a:rPr>
              <a:t>: </a:t>
            </a:r>
            <a:r>
              <a:rPr lang="en-US" sz="4000" b="1" i="1" dirty="0" err="1">
                <a:solidFill>
                  <a:srgbClr val="800000"/>
                </a:solidFill>
                <a:cs typeface="Times New Roman" pitchFamily="18" charset="0"/>
              </a:rPr>
              <a:t>Tìm</a:t>
            </a:r>
            <a:r>
              <a:rPr lang="en-US" sz="4000" b="1" i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00"/>
                </a:solidFill>
                <a:cs typeface="Times New Roman" pitchFamily="18" charset="0"/>
              </a:rPr>
              <a:t>những</a:t>
            </a:r>
            <a:r>
              <a:rPr lang="en-US" sz="4000" b="1" i="1" dirty="0">
                <a:solidFill>
                  <a:srgbClr val="800000"/>
                </a:solidFill>
                <a:cs typeface="Times New Roman" pitchFamily="18" charset="0"/>
              </a:rPr>
              <a:t> chi </a:t>
            </a:r>
            <a:r>
              <a:rPr lang="en-US" sz="4000" b="1" i="1" dirty="0" err="1">
                <a:solidFill>
                  <a:srgbClr val="800000"/>
                </a:solidFill>
                <a:cs typeface="Times New Roman" pitchFamily="18" charset="0"/>
              </a:rPr>
              <a:t>tiết</a:t>
            </a:r>
            <a:r>
              <a:rPr lang="en-US" sz="4000" b="1" i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00"/>
                </a:solidFill>
                <a:cs typeface="Times New Roman" pitchFamily="18" charset="0"/>
              </a:rPr>
              <a:t>miêu</a:t>
            </a:r>
            <a:r>
              <a:rPr lang="en-US" sz="4000" b="1" i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00"/>
                </a:solidFill>
                <a:cs typeface="Times New Roman" pitchFamily="18" charset="0"/>
              </a:rPr>
              <a:t>tả</a:t>
            </a:r>
            <a:r>
              <a:rPr lang="en-US" sz="4000" b="1" i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00"/>
                </a:solidFill>
                <a:cs typeface="Times New Roman" pitchFamily="18" charset="0"/>
              </a:rPr>
              <a:t>cảnh</a:t>
            </a:r>
            <a:r>
              <a:rPr lang="en-US" sz="4000" b="1" i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00"/>
                </a:solidFill>
                <a:cs typeface="Times New Roman" pitchFamily="18" charset="0"/>
              </a:rPr>
              <a:t>tượng</a:t>
            </a:r>
            <a:r>
              <a:rPr lang="en-US" sz="4000" b="1" i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00"/>
                </a:solidFill>
                <a:cs typeface="Times New Roman" pitchFamily="18" charset="0"/>
              </a:rPr>
              <a:t>sôi</a:t>
            </a:r>
            <a:r>
              <a:rPr lang="en-US" sz="4000" b="1" i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00"/>
                </a:solidFill>
                <a:cs typeface="Times New Roman" pitchFamily="18" charset="0"/>
              </a:rPr>
              <a:t>động</a:t>
            </a:r>
            <a:r>
              <a:rPr lang="en-US" sz="4000" b="1" i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00"/>
                </a:solidFill>
                <a:cs typeface="Times New Roman" pitchFamily="18" charset="0"/>
              </a:rPr>
              <a:t>của</a:t>
            </a:r>
            <a:r>
              <a:rPr lang="en-US" sz="4000" b="1" i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00"/>
                </a:solidFill>
                <a:cs typeface="Times New Roman" pitchFamily="18" charset="0"/>
              </a:rPr>
              <a:t>hội</a:t>
            </a:r>
            <a:r>
              <a:rPr lang="en-US" sz="4000" b="1" i="1" dirty="0">
                <a:solidFill>
                  <a:srgbClr val="800000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800000"/>
                </a:solidFill>
                <a:cs typeface="Times New Roman" pitchFamily="18" charset="0"/>
              </a:rPr>
              <a:t>vật</a:t>
            </a:r>
            <a:r>
              <a:rPr lang="en-US" sz="4000" b="1" i="1" dirty="0">
                <a:solidFill>
                  <a:srgbClr val="80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584200" y="2277035"/>
            <a:ext cx="11607800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dồn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415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>
            <a:extLst>
              <a:ext uri="{FF2B5EF4-FFF2-40B4-BE49-F238E27FC236}">
                <a16:creationId xmlns:a16="http://schemas.microsoft.com/office/drawing/2014/main" id="{099B6E85-9E18-46B0-AC3C-A5FE81E47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23805"/>
            <a:ext cx="8597402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2: </a:t>
            </a:r>
            <a:r>
              <a:rPr lang="en-US" sz="3600" b="1" i="1" dirty="0" err="1">
                <a:cs typeface="Times New Roman" pitchFamily="18" charset="0"/>
              </a:rPr>
              <a:t>Cách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đánh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của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ông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Cản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Ngũ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và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Quắm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Đen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có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gì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khác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nhau</a:t>
            </a:r>
            <a:r>
              <a:rPr lang="en-US" sz="3600" b="1" i="1" dirty="0">
                <a:cs typeface="Times New Roman" pitchFamily="18" charset="0"/>
              </a:rPr>
              <a:t>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E731837-A78D-4D74-A000-89BA45A513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219449"/>
              </p:ext>
            </p:extLst>
          </p:nvPr>
        </p:nvGraphicFramePr>
        <p:xfrm>
          <a:off x="444866" y="2133599"/>
          <a:ext cx="8407732" cy="45661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35913">
                  <a:extLst>
                    <a:ext uri="{9D8B030D-6E8A-4147-A177-3AD203B41FA5}">
                      <a16:colId xmlns:a16="http://schemas.microsoft.com/office/drawing/2014/main" val="4155674285"/>
                    </a:ext>
                  </a:extLst>
                </a:gridCol>
                <a:gridCol w="4271819">
                  <a:extLst>
                    <a:ext uri="{9D8B030D-6E8A-4147-A177-3AD203B41FA5}">
                      <a16:colId xmlns:a16="http://schemas.microsoft.com/office/drawing/2014/main" val="1570986817"/>
                    </a:ext>
                  </a:extLst>
                </a:gridCol>
              </a:tblGrid>
              <a:tr h="119265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Quắm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3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32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200" b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Ngũ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8586805"/>
                  </a:ext>
                </a:extLst>
              </a:tr>
              <a:tr h="3373511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nhẹn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dồn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dập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ráo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riết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Vờn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dứ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</a:t>
                      </a:r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ới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thoắt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thoắt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</a:t>
                      </a:r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ngớ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chạp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Hai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dang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xoay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xoay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</a:t>
                      </a:r>
                      <a:r>
                        <a:rPr lang="vi-VN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chán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748119"/>
                  </a:ext>
                </a:extLst>
              </a:tr>
            </a:tbl>
          </a:graphicData>
        </a:graphic>
      </p:graphicFrame>
      <p:pic>
        <p:nvPicPr>
          <p:cNvPr id="12290" name="Picture 2" descr="Fighting, japan, obesity, sport, sumo, wrestling icon">
            <a:extLst>
              <a:ext uri="{FF2B5EF4-FFF2-40B4-BE49-F238E27FC236}">
                <a16:creationId xmlns:a16="http://schemas.microsoft.com/office/drawing/2014/main" id="{06D5277D-E54B-47F7-B275-53A443B02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746" y="775855"/>
            <a:ext cx="4457076" cy="587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>
            <a:extLst>
              <a:ext uri="{FF2B5EF4-FFF2-40B4-BE49-F238E27FC236}">
                <a16:creationId xmlns:a16="http://schemas.microsoft.com/office/drawing/2014/main" id="{71D6E914-4534-42BA-82DC-626BB66A5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3508" y="573397"/>
            <a:ext cx="6734374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- Khi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người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xem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thấy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keo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vật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có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vẻ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chán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ngắt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thì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chuyện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gì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bất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ngờ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cs typeface="Times New Roman" pitchFamily="18" charset="0"/>
              </a:rPr>
              <a:t>xảy</a:t>
            </a:r>
            <a:r>
              <a:rPr lang="en-US" sz="4000" b="1" i="1" dirty="0">
                <a:solidFill>
                  <a:srgbClr val="0000FF"/>
                </a:solidFill>
                <a:cs typeface="Times New Roman" pitchFamily="18" charset="0"/>
              </a:rPr>
              <a:t> ra?</a:t>
            </a:r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03C93853-C99B-48EE-AC02-47B12317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894" y="3124609"/>
            <a:ext cx="6421199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hụt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chúi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0" y="161365"/>
            <a:ext cx="5150223" cy="6521824"/>
            <a:chOff x="432" y="240"/>
            <a:chExt cx="5088" cy="3981"/>
          </a:xfrm>
        </p:grpSpPr>
        <p:pic>
          <p:nvPicPr>
            <p:cNvPr id="7" name="Picture 11" descr="CIMG0484"/>
            <p:cNvPicPr>
              <a:picLocks noChangeAspect="1" noChangeArrowheads="1"/>
            </p:cNvPicPr>
            <p:nvPr/>
          </p:nvPicPr>
          <p:blipFill>
            <a:blip r:embed="rId2">
              <a:lum bright="6000" contrast="24000"/>
            </a:blip>
            <a:srcRect t="1192" r="5287"/>
            <a:stretch>
              <a:fillRect/>
            </a:stretch>
          </p:blipFill>
          <p:spPr bwMode="auto">
            <a:xfrm>
              <a:off x="432" y="240"/>
              <a:ext cx="5088" cy="3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CIMG0484"/>
            <p:cNvPicPr>
              <a:picLocks noChangeAspect="1" noChangeArrowheads="1"/>
            </p:cNvPicPr>
            <p:nvPr/>
          </p:nvPicPr>
          <p:blipFill>
            <a:blip r:embed="rId2">
              <a:lum bright="6000" contrast="-6000"/>
            </a:blip>
            <a:srcRect l="6255" t="30975" r="88385" b="61876"/>
            <a:stretch>
              <a:fillRect/>
            </a:stretch>
          </p:blipFill>
          <p:spPr bwMode="auto">
            <a:xfrm>
              <a:off x="1920" y="768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CIMG0484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</a:blip>
            <a:srcRect l="6255" t="30975" r="88385" b="61876"/>
            <a:stretch>
              <a:fillRect/>
            </a:stretch>
          </p:blipFill>
          <p:spPr bwMode="auto">
            <a:xfrm>
              <a:off x="1392" y="672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4" descr="CIMG0484"/>
            <p:cNvPicPr>
              <a:picLocks noChangeAspect="1" noChangeArrowheads="1"/>
            </p:cNvPicPr>
            <p:nvPr/>
          </p:nvPicPr>
          <p:blipFill>
            <a:blip r:embed="rId2">
              <a:lum bright="12000" contrast="12000"/>
            </a:blip>
            <a:srcRect l="6255" t="30975" r="88385" b="61876"/>
            <a:stretch>
              <a:fillRect/>
            </a:stretch>
          </p:blipFill>
          <p:spPr bwMode="auto">
            <a:xfrm>
              <a:off x="3072" y="864"/>
              <a:ext cx="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663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2F8BF-FC9D-42ED-A3DA-4C5326A33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669" y="391886"/>
            <a:ext cx="6301219" cy="6283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A51C19-AAE9-46E7-B5E0-9758B9A42046}"/>
              </a:ext>
            </a:extLst>
          </p:cNvPr>
          <p:cNvSpPr txBox="1"/>
          <p:nvPr/>
        </p:nvSpPr>
        <p:spPr>
          <a:xfrm>
            <a:off x="823688" y="0"/>
            <a:ext cx="3624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17" descr="FLOWERS5">
            <a:extLst>
              <a:ext uri="{FF2B5EF4-FFF2-40B4-BE49-F238E27FC236}">
                <a16:creationId xmlns:a16="http://schemas.microsoft.com/office/drawing/2014/main" id="{88976ECC-3411-47AB-91A4-0A950BF7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31" y="5468217"/>
            <a:ext cx="1018008" cy="138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8ED63EAD-FA5C-4666-87CE-F940FF4D4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55" y="584775"/>
            <a:ext cx="5424097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25,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ta. Th</a:t>
            </a:r>
            <a:r>
              <a:rPr lang="vi-VN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17" descr="FLOWERS5">
            <a:extLst>
              <a:ext uri="{FF2B5EF4-FFF2-40B4-BE49-F238E27FC236}">
                <a16:creationId xmlns:a16="http://schemas.microsoft.com/office/drawing/2014/main" id="{4AD14AC4-FAE5-470C-9C95-55202DCD0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97" y="5481606"/>
            <a:ext cx="1018008" cy="138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FLOWERS5">
            <a:extLst>
              <a:ext uri="{FF2B5EF4-FFF2-40B4-BE49-F238E27FC236}">
                <a16:creationId xmlns:a16="http://schemas.microsoft.com/office/drawing/2014/main" id="{D901D05D-F6E2-4C23-A38A-4E00A43E7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399" y="5481605"/>
            <a:ext cx="1018008" cy="138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FLOWERS5">
            <a:extLst>
              <a:ext uri="{FF2B5EF4-FFF2-40B4-BE49-F238E27FC236}">
                <a16:creationId xmlns:a16="http://schemas.microsoft.com/office/drawing/2014/main" id="{3D3A96F4-3E8F-4C5C-8ABC-057CAD674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37" y="5468216"/>
            <a:ext cx="1018008" cy="138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FLOWERS5">
            <a:extLst>
              <a:ext uri="{FF2B5EF4-FFF2-40B4-BE49-F238E27FC236}">
                <a16:creationId xmlns:a16="http://schemas.microsoft.com/office/drawing/2014/main" id="{DF1D5700-89A3-4210-B726-F17C75C1F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803" y="5392018"/>
            <a:ext cx="1018008" cy="138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22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3BCCB179-77A3-4C9F-B7F7-7525C68BD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321" y="1040608"/>
            <a:ext cx="2381251" cy="400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0">
            <a:extLst>
              <a:ext uri="{FF2B5EF4-FFF2-40B4-BE49-F238E27FC236}">
                <a16:creationId xmlns:a16="http://schemas.microsoft.com/office/drawing/2014/main" id="{7F3173C6-FB27-41AD-A3D7-205832A72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06" y="1206992"/>
            <a:ext cx="7110076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3: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Việc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ông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Cản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Ngũ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bước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hụt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và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hành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động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của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Quắm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Đen</a:t>
            </a:r>
            <a:r>
              <a:rPr lang="en-US" sz="3600" b="1" i="1" dirty="0">
                <a:cs typeface="Times New Roman" pitchFamily="18" charset="0"/>
              </a:rPr>
              <a:t>?</a:t>
            </a:r>
          </a:p>
        </p:txBody>
      </p:sp>
      <p:sp>
        <p:nvSpPr>
          <p:cNvPr id="8" name="Text Box 26">
            <a:extLst>
              <a:ext uri="{FF2B5EF4-FFF2-40B4-BE49-F238E27FC236}">
                <a16:creationId xmlns:a16="http://schemas.microsoft.com/office/drawing/2014/main" id="{DAEC7728-7D6D-4760-BCBB-A01C2680A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748" y="2573705"/>
            <a:ext cx="7046258" cy="39703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Quắm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luồn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 Tình huống keo vật không còn chán ngắt như trước nữa. Người xem phấn chấn reo ồ lên, tin chắc ông Cản Ngũ nhất định sẽ ngã và thua cuộc.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ow to Draw Sumo Wrestling - YouTube">
            <a:extLst>
              <a:ext uri="{FF2B5EF4-FFF2-40B4-BE49-F238E27FC236}">
                <a16:creationId xmlns:a16="http://schemas.microsoft.com/office/drawing/2014/main" id="{007CBBD4-6859-4C82-ACA1-7F2EEAD8B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77" y="268941"/>
            <a:ext cx="4329952" cy="638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4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>
            <a:extLst>
              <a:ext uri="{FF2B5EF4-FFF2-40B4-BE49-F238E27FC236}">
                <a16:creationId xmlns:a16="http://schemas.microsoft.com/office/drawing/2014/main" id="{E52C2FB1-DDC9-4159-830C-9ED0D93E8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819" y="856336"/>
            <a:ext cx="795429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en-US" sz="3600" b="1" dirty="0">
                <a:solidFill>
                  <a:srgbClr val="5D2884"/>
                </a:solidFill>
                <a:cs typeface="Times New Roman" pitchFamily="18" charset="0"/>
              </a:rPr>
              <a:t>- </a:t>
            </a:r>
            <a:r>
              <a:rPr lang="en-US" sz="3600" b="1" i="1" dirty="0" err="1">
                <a:cs typeface="Times New Roman" pitchFamily="18" charset="0"/>
              </a:rPr>
              <a:t>Ông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Cản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Ngũ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đã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bất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ngờ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chiến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thắng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Quắm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Đen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như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thế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nào</a:t>
            </a:r>
            <a:r>
              <a:rPr lang="en-US" sz="3600" b="1" i="1" dirty="0">
                <a:cs typeface="Times New Roman" pitchFamily="18" charset="0"/>
              </a:rPr>
              <a:t>?</a:t>
            </a:r>
          </a:p>
        </p:txBody>
      </p:sp>
      <p:sp>
        <p:nvSpPr>
          <p:cNvPr id="5" name="Text Box 26">
            <a:extLst>
              <a:ext uri="{FF2B5EF4-FFF2-40B4-BE49-F238E27FC236}">
                <a16:creationId xmlns:a16="http://schemas.microsoft.com/office/drawing/2014/main" id="{FE31E3C0-15F4-4968-9CE4-A95921E17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439" y="2127607"/>
            <a:ext cx="768754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just"/>
            <a:r>
              <a:rPr lang="en-US" sz="3600" b="1" dirty="0" err="1">
                <a:cs typeface="Times New Roman" pitchFamily="18" charset="0"/>
              </a:rPr>
              <a:t>Quắm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Đen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gò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lưng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vẫn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không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sao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bê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nổi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chân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ông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Cản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Ngũ</a:t>
            </a:r>
            <a:r>
              <a:rPr lang="en-US" sz="3600" b="1" dirty="0">
                <a:cs typeface="Times New Roman" pitchFamily="18" charset="0"/>
              </a:rPr>
              <a:t>. </a:t>
            </a:r>
            <a:r>
              <a:rPr lang="en-US" sz="3600" b="1" dirty="0" err="1">
                <a:cs typeface="Times New Roman" pitchFamily="18" charset="0"/>
              </a:rPr>
              <a:t>Ông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nghiêng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mình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nhìn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Quắm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Đen</a:t>
            </a:r>
            <a:r>
              <a:rPr lang="en-US" sz="3600" b="1" dirty="0">
                <a:cs typeface="Times New Roman" pitchFamily="18" charset="0"/>
              </a:rPr>
              <a:t>. </a:t>
            </a:r>
            <a:r>
              <a:rPr lang="en-US" sz="3600" b="1" dirty="0" err="1">
                <a:cs typeface="Times New Roman" pitchFamily="18" charset="0"/>
              </a:rPr>
              <a:t>Lúc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lâu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ông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mới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thò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tay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nắm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khố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anh</a:t>
            </a:r>
            <a:r>
              <a:rPr lang="en-US" sz="3600" b="1" dirty="0">
                <a:cs typeface="Times New Roman" pitchFamily="18" charset="0"/>
              </a:rPr>
              <a:t> ta, </a:t>
            </a:r>
            <a:r>
              <a:rPr lang="en-US" sz="3600" b="1" dirty="0" err="1">
                <a:cs typeface="Times New Roman" pitchFamily="18" charset="0"/>
              </a:rPr>
              <a:t>nhấc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bổng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lên</a:t>
            </a:r>
            <a:r>
              <a:rPr lang="en-US" sz="3600" b="1" dirty="0">
                <a:cs typeface="Times New Roman" pitchFamily="18" charset="0"/>
              </a:rPr>
              <a:t>, </a:t>
            </a:r>
            <a:r>
              <a:rPr lang="en-US" sz="3600" b="1" dirty="0" err="1">
                <a:cs typeface="Times New Roman" pitchFamily="18" charset="0"/>
              </a:rPr>
              <a:t>nhẹ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như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giơ</a:t>
            </a:r>
            <a:r>
              <a:rPr lang="en-US" sz="3600" b="1" dirty="0">
                <a:cs typeface="Times New Roman" pitchFamily="18" charset="0"/>
              </a:rPr>
              <a:t> con </a:t>
            </a:r>
            <a:r>
              <a:rPr lang="en-US" sz="3600" b="1" dirty="0" err="1">
                <a:cs typeface="Times New Roman" pitchFamily="18" charset="0"/>
              </a:rPr>
              <a:t>ếch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có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buộc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sợi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rơm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ngang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600" b="1" dirty="0" err="1">
                <a:cs typeface="Times New Roman" pitchFamily="18" charset="0"/>
              </a:rPr>
              <a:t>bụng</a:t>
            </a:r>
            <a:r>
              <a:rPr lang="en-US" sz="3600" b="1" dirty="0">
                <a:cs typeface="Times New Roman" pitchFamily="18" charset="0"/>
              </a:rPr>
              <a:t>.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6F99E49-9E3D-4D53-A953-A9D929D48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321" y="1040608"/>
            <a:ext cx="2381251" cy="4001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D49DB7-2BB5-4EC2-985A-97C10BD64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964" y="430306"/>
            <a:ext cx="3636999" cy="628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8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>
            <a:extLst>
              <a:ext uri="{FF2B5EF4-FFF2-40B4-BE49-F238E27FC236}">
                <a16:creationId xmlns:a16="http://schemas.microsoft.com/office/drawing/2014/main" id="{E38F2A20-FFB7-456E-8E05-2BC25FDC8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944" y="637827"/>
            <a:ext cx="67622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4:</a:t>
            </a:r>
            <a:r>
              <a:rPr lang="en-US" sz="3600" b="1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3600" b="1" i="1" dirty="0">
                <a:cs typeface="Times New Roman" pitchFamily="18" charset="0"/>
              </a:rPr>
              <a:t>Theo </a:t>
            </a:r>
            <a:r>
              <a:rPr lang="en-US" sz="3600" b="1" i="1" dirty="0" err="1">
                <a:cs typeface="Times New Roman" pitchFamily="18" charset="0"/>
              </a:rPr>
              <a:t>em</a:t>
            </a:r>
            <a:r>
              <a:rPr lang="en-US" sz="3600" b="1" i="1" dirty="0">
                <a:cs typeface="Times New Roman" pitchFamily="18" charset="0"/>
              </a:rPr>
              <a:t>, </a:t>
            </a:r>
            <a:r>
              <a:rPr lang="en-US" sz="3600" b="1" i="1" dirty="0" err="1">
                <a:cs typeface="Times New Roman" pitchFamily="18" charset="0"/>
              </a:rPr>
              <a:t>vì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sao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ông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Cản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Ngũ</a:t>
            </a:r>
            <a:r>
              <a:rPr lang="en-US" sz="3600" b="1" i="1" dirty="0">
                <a:cs typeface="Times New Roman" pitchFamily="18" charset="0"/>
              </a:rPr>
              <a:t> </a:t>
            </a:r>
            <a:r>
              <a:rPr lang="en-US" sz="3600" b="1" i="1" dirty="0" err="1">
                <a:cs typeface="Times New Roman" pitchFamily="18" charset="0"/>
              </a:rPr>
              <a:t>thắng</a:t>
            </a:r>
            <a:r>
              <a:rPr lang="en-US" sz="3600" b="1" i="1" dirty="0">
                <a:cs typeface="Times New Roman" pitchFamily="18" charset="0"/>
              </a:rPr>
              <a:t>?</a:t>
            </a:r>
          </a:p>
        </p:txBody>
      </p:sp>
      <p:sp>
        <p:nvSpPr>
          <p:cNvPr id="3" name="Text Box 26">
            <a:extLst>
              <a:ext uri="{FF2B5EF4-FFF2-40B4-BE49-F238E27FC236}">
                <a16:creationId xmlns:a16="http://schemas.microsoft.com/office/drawing/2014/main" id="{E9B70247-1BA1-4EAC-B3EF-BCF0B5603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944" y="1894966"/>
            <a:ext cx="5900102" cy="39703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Quắm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điềm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đạm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mưu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4" descr="Sumo wrestling Graphics and Animated Gifs - Clip Art Library">
            <a:extLst>
              <a:ext uri="{FF2B5EF4-FFF2-40B4-BE49-F238E27FC236}">
                <a16:creationId xmlns:a16="http://schemas.microsoft.com/office/drawing/2014/main" id="{EB8A2D8E-7D2E-4590-81DE-5F1BCD19A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94" y="202474"/>
            <a:ext cx="5121304" cy="645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37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WordArt 5"/>
          <p:cNvSpPr>
            <a:spLocks noChangeArrowheads="1" noChangeShapeType="1" noTextEdit="1"/>
          </p:cNvSpPr>
          <p:nvPr/>
        </p:nvSpPr>
        <p:spPr bwMode="auto">
          <a:xfrm>
            <a:off x="3149600" y="228600"/>
            <a:ext cx="4978400" cy="1219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4324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/>
                <a:cs typeface="Times New Roman"/>
              </a:rPr>
              <a:t>Nội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/>
                <a:cs typeface="Times New Roman"/>
              </a:rPr>
              <a:t> dung 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406485" y="1772195"/>
            <a:ext cx="10972800" cy="3046988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vi-VN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4800" b="1" dirty="0" smtClean="0">
                <a:solidFill>
                  <a:schemeClr val="bg1"/>
                </a:solidFill>
                <a:latin typeface="Times New Roman" pitchFamily="18" charset="0"/>
                <a:ea typeface="微软简中圆" charset="0"/>
                <a:cs typeface="Times New Roman" pitchFamily="18" charset="0"/>
              </a:rPr>
              <a:t>xốc nổi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 animBg="1"/>
      <p:bldP spid="4199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WordArt 6"/>
          <p:cNvSpPr>
            <a:spLocks noChangeArrowheads="1" noChangeShapeType="1" noTextEdit="1"/>
          </p:cNvSpPr>
          <p:nvPr/>
        </p:nvSpPr>
        <p:spPr bwMode="auto">
          <a:xfrm>
            <a:off x="2292440" y="649801"/>
            <a:ext cx="7225048" cy="27133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288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LUYỆN ĐỌC LẠI</a:t>
            </a: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3979572" y="3794487"/>
            <a:ext cx="4829577" cy="27133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288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Đoạn 4</a:t>
            </a:r>
          </a:p>
        </p:txBody>
      </p:sp>
    </p:spTree>
    <p:extLst>
      <p:ext uri="{BB962C8B-B14F-4D97-AF65-F5344CB8AC3E}">
        <p14:creationId xmlns:p14="http://schemas.microsoft.com/office/powerpoint/2010/main" val="421554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09615" y="1573306"/>
            <a:ext cx="6724350" cy="1617521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u="sng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KỂ CHUYỆN</a:t>
            </a:r>
          </a:p>
        </p:txBody>
      </p:sp>
    </p:spTree>
    <p:extLst>
      <p:ext uri="{BB962C8B-B14F-4D97-AF65-F5344CB8AC3E}">
        <p14:creationId xmlns:p14="http://schemas.microsoft.com/office/powerpoint/2010/main" val="38377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1782" y="0"/>
            <a:ext cx="1148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200" y="1440880"/>
            <a:ext cx="1148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763" y="2282328"/>
            <a:ext cx="1148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680" y="3222803"/>
            <a:ext cx="1198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hụt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Quắm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0094" y="4719923"/>
            <a:ext cx="1148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bế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Quắm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6988" y="5697071"/>
            <a:ext cx="1148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344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" y="212502"/>
            <a:ext cx="3202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600" y="1420505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199" y="2562663"/>
            <a:ext cx="33871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Quắm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9753" y="4023012"/>
            <a:ext cx="3212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Quắm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513" y="5355379"/>
            <a:ext cx="314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3813" y="212502"/>
            <a:ext cx="8387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chen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lấn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0365" y="1282005"/>
            <a:ext cx="8401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Quắm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thoắt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thoắt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ngớ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chạp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21745" y="2747328"/>
            <a:ext cx="8157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Quắm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luồn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reo ồ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21745" y="4014679"/>
            <a:ext cx="8480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Quắm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loay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1745" y="5216879"/>
            <a:ext cx="826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Quắm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nhễ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Quắm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bổng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329454" y="3408829"/>
            <a:ext cx="6521823" cy="26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4812" y="174812"/>
            <a:ext cx="11819964" cy="40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4129" y="6633882"/>
            <a:ext cx="11819964" cy="40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6200000" flipH="1">
            <a:off x="-3189192" y="3381934"/>
            <a:ext cx="6521823" cy="26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8711455" y="3453652"/>
            <a:ext cx="6521823" cy="2689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0682" y="1201270"/>
            <a:ext cx="11819964" cy="40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682" y="2653553"/>
            <a:ext cx="11819964" cy="40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4129" y="3984812"/>
            <a:ext cx="11819964" cy="40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21023" y="5181600"/>
            <a:ext cx="11819964" cy="403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54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1475057"/>
            <a:ext cx="8686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kern="0" smtClean="0">
                <a:solidFill>
                  <a:srgbClr val="FF0000"/>
                </a:solidFill>
                <a:latin typeface="UTM Cookies"/>
              </a:rPr>
              <a:t>VẬN </a:t>
            </a:r>
            <a:r>
              <a:rPr lang="en-US" sz="4800" kern="0" dirty="0">
                <a:solidFill>
                  <a:srgbClr val="FF0000"/>
                </a:solidFill>
                <a:latin typeface="UTM Cookies"/>
              </a:rPr>
              <a:t>DỤNG, TRẢI NGHIỆM</a:t>
            </a:r>
          </a:p>
        </p:txBody>
      </p:sp>
      <p:sp>
        <p:nvSpPr>
          <p:cNvPr id="3" name="Rectangle 2"/>
          <p:cNvSpPr/>
          <p:nvPr/>
        </p:nvSpPr>
        <p:spPr>
          <a:xfrm>
            <a:off x="2525584" y="2648118"/>
            <a:ext cx="842410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0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67780" y="1109964"/>
            <a:ext cx="11724217" cy="1507793"/>
            <a:chOff x="548482" y="444295"/>
            <a:chExt cx="8794290" cy="353518"/>
          </a:xfrm>
        </p:grpSpPr>
        <p:sp>
          <p:nvSpPr>
            <p:cNvPr id="5" name="TextBox 4"/>
            <p:cNvSpPr txBox="1"/>
            <p:nvPr/>
          </p:nvSpPr>
          <p:spPr bwMode="auto">
            <a:xfrm>
              <a:off x="1981339" y="617410"/>
              <a:ext cx="5416498" cy="180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vi-VN" sz="4400" dirty="0"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4400" dirty="0">
                  <a:latin typeface="Times New Roman" pitchFamily="18" charset="0"/>
                  <a:cs typeface="Times New Roman" pitchFamily="18" charset="0"/>
                </a:rPr>
                <a:t>	    </a:t>
              </a:r>
              <a:r>
                <a:rPr lang="vi-VN" sz="4400" u="sng" dirty="0" smtClean="0">
                  <a:latin typeface="Times New Roman" pitchFamily="18" charset="0"/>
                  <a:cs typeface="Times New Roman" pitchFamily="18" charset="0"/>
                </a:rPr>
                <a:t>Tập đọc - Kể chuyện</a:t>
              </a:r>
              <a:endParaRPr lang="en-US" sz="4400" u="sng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8482" y="444295"/>
              <a:ext cx="8794290" cy="1805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4400" dirty="0" err="1"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sz="4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dirty="0" err="1" smtClean="0"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4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dirty="0" err="1"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4400" dirty="0">
                  <a:latin typeface="Times New Roman" pitchFamily="18" charset="0"/>
                  <a:cs typeface="Times New Roman" pitchFamily="18" charset="0"/>
                </a:rPr>
                <a:t> 7</a:t>
              </a:r>
              <a:r>
                <a:rPr lang="en-US" sz="4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dirty="0" err="1"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4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dirty="0" smtClean="0"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en-US" sz="4400" dirty="0" err="1"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4400" dirty="0">
                  <a:latin typeface="Times New Roman" pitchFamily="18" charset="0"/>
                  <a:cs typeface="Times New Roman" pitchFamily="18" charset="0"/>
                </a:rPr>
                <a:t> 202</a:t>
              </a:r>
              <a:r>
                <a:rPr lang="vi-VN" sz="4400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4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099" name="Picture 7" descr="animatio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8968" y="592138"/>
            <a:ext cx="3560233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 bwMode="auto">
          <a:xfrm>
            <a:off x="3507502" y="2791398"/>
            <a:ext cx="5644775" cy="824754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vi-VN" sz="8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 VẬT</a:t>
            </a:r>
            <a:endParaRPr lang="en-US" sz="8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3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223001" y="3471863"/>
            <a:ext cx="5829300" cy="3352800"/>
          </a:xfrm>
          <a:prstGeom prst="rect">
            <a:avLst/>
          </a:prstGeom>
          <a:solidFill>
            <a:schemeClr val="accent1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/>
          </a:p>
        </p:txBody>
      </p:sp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3513"/>
            <a:ext cx="12192000" cy="702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608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2192000" cy="702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62A4D-28EA-43F5-8BDA-99A1405D0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563"/>
            <a:ext cx="6096000" cy="4708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C933E1-AB97-441A-AD03-AA452AA19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66561"/>
            <a:ext cx="6096000" cy="4708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58D461-9C46-416B-875C-339E27CA94E5}"/>
              </a:ext>
            </a:extLst>
          </p:cNvPr>
          <p:cNvSpPr txBox="1"/>
          <p:nvPr/>
        </p:nvSpPr>
        <p:spPr>
          <a:xfrm>
            <a:off x="3468915" y="6035221"/>
            <a:ext cx="525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06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364AE-0342-4A0E-8CC1-B3E1ABA25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4362"/>
            <a:ext cx="6096000" cy="45692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77504C-0DF8-4285-9D25-135464E48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44360"/>
            <a:ext cx="6096000" cy="4569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58F2B7-8989-49D8-9C14-C7457A94DA66}"/>
              </a:ext>
            </a:extLst>
          </p:cNvPr>
          <p:cNvSpPr txBox="1"/>
          <p:nvPr/>
        </p:nvSpPr>
        <p:spPr>
          <a:xfrm>
            <a:off x="2815773" y="5991678"/>
            <a:ext cx="6560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452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EEEDFA-C60F-4077-8044-E5C9DB286A24}"/>
              </a:ext>
            </a:extLst>
          </p:cNvPr>
          <p:cNvSpPr txBox="1"/>
          <p:nvPr/>
        </p:nvSpPr>
        <p:spPr>
          <a:xfrm>
            <a:off x="3468915" y="6035221"/>
            <a:ext cx="525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64FB0-0834-43E5-B5FD-3E1ABD0A3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97165"/>
            <a:ext cx="6096000" cy="5138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9236F-3197-4505-95F2-D23BB4827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97165"/>
            <a:ext cx="6096000" cy="5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6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Box 1"/>
          <p:cNvSpPr txBox="1">
            <a:spLocks noChangeArrowheads="1"/>
          </p:cNvSpPr>
          <p:nvPr/>
        </p:nvSpPr>
        <p:spPr bwMode="auto">
          <a:xfrm>
            <a:off x="2514600" y="1385047"/>
            <a:ext cx="77186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TỐT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21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116053" y="164146"/>
            <a:ext cx="589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Hội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vật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59738-990E-42AE-BA4F-20A333E32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" y="920102"/>
            <a:ext cx="11706895" cy="59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500658" y="2088776"/>
            <a:ext cx="10668000" cy="13402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HOẠT ĐỘNG LUYỆN ĐỌC</a:t>
            </a:r>
            <a:endParaRPr lang="en-US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840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262049-E831-4355-ADEB-2A0F9B485B6F}"/>
              </a:ext>
            </a:extLst>
          </p:cNvPr>
          <p:cNvGrpSpPr/>
          <p:nvPr/>
        </p:nvGrpSpPr>
        <p:grpSpPr>
          <a:xfrm>
            <a:off x="1005840" y="672353"/>
            <a:ext cx="10358846" cy="6051177"/>
            <a:chOff x="1734455" y="1039587"/>
            <a:chExt cx="8723088" cy="58184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C38D1B-161C-4287-90F4-2BD8169416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0" t="65758" r="4127" b="9436"/>
            <a:stretch/>
          </p:blipFill>
          <p:spPr bwMode="auto">
            <a:xfrm>
              <a:off x="1734455" y="1039587"/>
              <a:ext cx="8723087" cy="2559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70FF8C-A7D1-4C1B-B934-A5D6A5CE15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8" t="8906" r="7044" b="40420"/>
            <a:stretch/>
          </p:blipFill>
          <p:spPr bwMode="auto">
            <a:xfrm>
              <a:off x="1734457" y="3429000"/>
              <a:ext cx="8723086" cy="342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WordArt 11"/>
          <p:cNvSpPr>
            <a:spLocks noChangeArrowheads="1" noChangeShapeType="1" noTextEdit="1"/>
          </p:cNvSpPr>
          <p:nvPr/>
        </p:nvSpPr>
        <p:spPr bwMode="auto">
          <a:xfrm>
            <a:off x="4771828" y="179295"/>
            <a:ext cx="2153023" cy="4930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b="1" kern="1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Hội vật</a:t>
            </a:r>
            <a:endParaRPr lang="en-US" b="1" kern="1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588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6C8F0C-E80B-4D53-BE67-1DA80811624C}"/>
              </a:ext>
            </a:extLst>
          </p:cNvPr>
          <p:cNvSpPr/>
          <p:nvPr/>
        </p:nvSpPr>
        <p:spPr>
          <a:xfrm>
            <a:off x="5528492" y="129092"/>
            <a:ext cx="642402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Lân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1920 - 2007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tên thật là 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Văn Tài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là một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Ông được biết đến với các tác phẩm văn học như Vợ nhặt, Làng. Ông quê ở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huyện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(nay thuộc phường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thị xã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tỉnh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hoàn cảnh gia đình khó khăn, ông chỉ được học hết bậc tiểu học rồi phải đi làm. Kim Lân bắt đầu viết truyện ngắn từ năm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1941.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E4D48C-F00D-48E4-A1CE-ABA182DABB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716" y="334851"/>
            <a:ext cx="4985349" cy="639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9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262049-E831-4355-ADEB-2A0F9B485B6F}"/>
              </a:ext>
            </a:extLst>
          </p:cNvPr>
          <p:cNvGrpSpPr/>
          <p:nvPr/>
        </p:nvGrpSpPr>
        <p:grpSpPr>
          <a:xfrm>
            <a:off x="257129" y="1057026"/>
            <a:ext cx="11699156" cy="5818413"/>
            <a:chOff x="1734456" y="1039587"/>
            <a:chExt cx="8578472" cy="58184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C38D1B-161C-4287-90F4-2BD8169416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0" t="65758" r="4127" b="9436"/>
            <a:stretch/>
          </p:blipFill>
          <p:spPr bwMode="auto">
            <a:xfrm>
              <a:off x="1734456" y="1039587"/>
              <a:ext cx="8578472" cy="2559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70FF8C-A7D1-4C1B-B934-A5D6A5CE15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8" t="8906" r="7044" b="40420"/>
            <a:stretch/>
          </p:blipFill>
          <p:spPr bwMode="auto">
            <a:xfrm>
              <a:off x="1734458" y="3429000"/>
              <a:ext cx="8568610" cy="342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Double Bracket 4">
            <a:extLst>
              <a:ext uri="{FF2B5EF4-FFF2-40B4-BE49-F238E27FC236}">
                <a16:creationId xmlns:a16="http://schemas.microsoft.com/office/drawing/2014/main" id="{73485F64-7DDA-470C-A9AD-C2A151F3258C}"/>
              </a:ext>
            </a:extLst>
          </p:cNvPr>
          <p:cNvSpPr/>
          <p:nvPr/>
        </p:nvSpPr>
        <p:spPr>
          <a:xfrm>
            <a:off x="177786" y="1057026"/>
            <a:ext cx="11843887" cy="1066800"/>
          </a:xfrm>
          <a:prstGeom prst="bracketPair">
            <a:avLst/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</a:endParaRPr>
          </a:p>
        </p:txBody>
      </p:sp>
      <p:sp>
        <p:nvSpPr>
          <p:cNvPr id="6" name="Double Bracket 5">
            <a:extLst>
              <a:ext uri="{FF2B5EF4-FFF2-40B4-BE49-F238E27FC236}">
                <a16:creationId xmlns:a16="http://schemas.microsoft.com/office/drawing/2014/main" id="{E7A0F5E3-65A7-4DFB-9ABD-B1089800BEB9}"/>
              </a:ext>
            </a:extLst>
          </p:cNvPr>
          <p:cNvSpPr/>
          <p:nvPr/>
        </p:nvSpPr>
        <p:spPr>
          <a:xfrm>
            <a:off x="177786" y="2236354"/>
            <a:ext cx="11843885" cy="1192646"/>
          </a:xfrm>
          <a:prstGeom prst="bracketPair">
            <a:avLst/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</a:endParaRPr>
          </a:p>
        </p:txBody>
      </p:sp>
      <p:sp>
        <p:nvSpPr>
          <p:cNvPr id="7" name="Double Bracket 6">
            <a:extLst>
              <a:ext uri="{FF2B5EF4-FFF2-40B4-BE49-F238E27FC236}">
                <a16:creationId xmlns:a16="http://schemas.microsoft.com/office/drawing/2014/main" id="{7534520A-B56D-4E60-AA3D-839C7EB4F99D}"/>
              </a:ext>
            </a:extLst>
          </p:cNvPr>
          <p:cNvSpPr/>
          <p:nvPr/>
        </p:nvSpPr>
        <p:spPr>
          <a:xfrm>
            <a:off x="161365" y="3497988"/>
            <a:ext cx="11862805" cy="971711"/>
          </a:xfrm>
          <a:prstGeom prst="bracketPair">
            <a:avLst/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</a:endParaRPr>
          </a:p>
        </p:txBody>
      </p:sp>
      <p:sp>
        <p:nvSpPr>
          <p:cNvPr id="8" name="Double Bracket 7">
            <a:extLst>
              <a:ext uri="{FF2B5EF4-FFF2-40B4-BE49-F238E27FC236}">
                <a16:creationId xmlns:a16="http://schemas.microsoft.com/office/drawing/2014/main" id="{E03D3F30-D570-400B-923E-674671AC6AA5}"/>
              </a:ext>
            </a:extLst>
          </p:cNvPr>
          <p:cNvSpPr/>
          <p:nvPr/>
        </p:nvSpPr>
        <p:spPr>
          <a:xfrm>
            <a:off x="175305" y="4578106"/>
            <a:ext cx="11862805" cy="971711"/>
          </a:xfrm>
          <a:prstGeom prst="bracketPair">
            <a:avLst/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</a:endParaRPr>
          </a:p>
        </p:txBody>
      </p:sp>
      <p:sp>
        <p:nvSpPr>
          <p:cNvPr id="9" name="Double Bracket 8">
            <a:extLst>
              <a:ext uri="{FF2B5EF4-FFF2-40B4-BE49-F238E27FC236}">
                <a16:creationId xmlns:a16="http://schemas.microsoft.com/office/drawing/2014/main" id="{97FFCC9B-6D13-4DAD-BDD0-EDED7279744F}"/>
              </a:ext>
            </a:extLst>
          </p:cNvPr>
          <p:cNvSpPr/>
          <p:nvPr/>
        </p:nvSpPr>
        <p:spPr>
          <a:xfrm>
            <a:off x="175305" y="5593358"/>
            <a:ext cx="11862805" cy="971712"/>
          </a:xfrm>
          <a:prstGeom prst="bracketPair">
            <a:avLst/>
          </a:prstGeom>
          <a:noFill/>
          <a:ln w="28575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/>
              <a:cs typeface="+mn-cs"/>
            </a:endParaRPr>
          </a:p>
        </p:txBody>
      </p:sp>
      <p:sp>
        <p:nvSpPr>
          <p:cNvPr id="10" name="WordArt 11"/>
          <p:cNvSpPr>
            <a:spLocks noChangeArrowheads="1" noChangeShapeType="1" noTextEdit="1"/>
          </p:cNvSpPr>
          <p:nvPr/>
        </p:nvSpPr>
        <p:spPr bwMode="auto">
          <a:xfrm>
            <a:off x="4292541" y="184207"/>
            <a:ext cx="2153023" cy="6813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0" cap="none" spc="0" normalizeH="0" baseline="0" noProof="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Hội vật</a:t>
            </a:r>
            <a:endParaRPr kumimoji="0" lang="en-US" sz="1800" b="1" i="0" u="none" strike="noStrike" kern="10" cap="none" spc="0" normalizeH="0" baseline="0" noProof="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6837510" y="0"/>
            <a:ext cx="5559141" cy="944498"/>
          </a:xfrm>
          <a:prstGeom prst="cloudCallout">
            <a:avLst>
              <a:gd name="adj1" fmla="val -53993"/>
              <a:gd name="adj2" fmla="val 332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được chia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 mấy đoạn?</a:t>
            </a:r>
            <a:endParaRPr kumimoji="0" lang="vi-VN" sz="32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7140389" y="-88760"/>
            <a:ext cx="5051611" cy="1120012"/>
          </a:xfrm>
          <a:prstGeom prst="cloudCallout">
            <a:avLst>
              <a:gd name="adj1" fmla="val -55438"/>
              <a:gd name="adj2" fmla="val 4302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 nối tiếp đoạn</a:t>
            </a:r>
            <a:endParaRPr kumimoji="0" lang="vi-VN" sz="32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591671" y="981635"/>
            <a:ext cx="11349317" cy="5262979"/>
          </a:xfrm>
          <a:prstGeom prst="rect">
            <a:avLst/>
          </a:prstGeom>
          <a:ln w="7620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571500" indent="-571500" algn="just" eaLnBrk="1" hangingPunct="1">
              <a:buFont typeface="Wingdings" panose="05000000000000000000" pitchFamily="2" charset="2"/>
              <a:buChar char="Ø"/>
            </a:pPr>
            <a:r>
              <a:rPr lang="en-US" altLang="en-US" sz="4800" dirty="0" err="1">
                <a:cs typeface="Times New Roman" panose="02020603050405020304" pitchFamily="18" charset="0"/>
              </a:rPr>
              <a:t>Đoạn</a:t>
            </a:r>
            <a:r>
              <a:rPr lang="en-US" altLang="en-US" sz="4800" dirty="0">
                <a:cs typeface="Times New Roman" panose="02020603050405020304" pitchFamily="18" charset="0"/>
              </a:rPr>
              <a:t> 1: </a:t>
            </a:r>
            <a:r>
              <a:rPr lang="en-US" altLang="en-US" sz="4800" dirty="0" err="1">
                <a:cs typeface="Times New Roman" panose="02020603050405020304" pitchFamily="18" charset="0"/>
              </a:rPr>
              <a:t>Đọc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với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giọng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kể</a:t>
            </a:r>
            <a:r>
              <a:rPr lang="en-US" altLang="en-US" sz="4800" dirty="0">
                <a:cs typeface="Times New Roman" panose="02020603050405020304" pitchFamily="18" charset="0"/>
              </a:rPr>
              <a:t>.</a:t>
            </a:r>
          </a:p>
          <a:p>
            <a:pPr marL="60325" indent="509588" algn="just" eaLnBrk="1" hangingPunct="1">
              <a:buFont typeface="Wingdings" panose="05000000000000000000" pitchFamily="2" charset="2"/>
              <a:buChar char="Ø"/>
            </a:pPr>
            <a:r>
              <a:rPr lang="en-US" altLang="en-US" sz="4800" dirty="0" err="1">
                <a:cs typeface="Times New Roman" panose="02020603050405020304" pitchFamily="18" charset="0"/>
              </a:rPr>
              <a:t>Đoạn</a:t>
            </a:r>
            <a:r>
              <a:rPr lang="en-US" altLang="en-US" sz="4800" dirty="0">
                <a:cs typeface="Times New Roman" panose="02020603050405020304" pitchFamily="18" charset="0"/>
              </a:rPr>
              <a:t> 2: 2 </a:t>
            </a:r>
            <a:r>
              <a:rPr lang="en-US" altLang="en-US" sz="4800" dirty="0" err="1">
                <a:cs typeface="Times New Roman" panose="02020603050405020304" pitchFamily="18" charset="0"/>
              </a:rPr>
              <a:t>câu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đầu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đọc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giọng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hơi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nhanh</a:t>
            </a:r>
            <a:r>
              <a:rPr lang="en-US" altLang="en-US" sz="4800" dirty="0">
                <a:cs typeface="Times New Roman" panose="02020603050405020304" pitchFamily="18" charset="0"/>
              </a:rPr>
              <a:t>. </a:t>
            </a:r>
            <a:endParaRPr lang="en-US" altLang="en-US" sz="4800" dirty="0" smtClean="0">
              <a:cs typeface="Times New Roman" panose="02020603050405020304" pitchFamily="18" charset="0"/>
            </a:endParaRPr>
          </a:p>
          <a:p>
            <a:pPr marL="60325" algn="just" eaLnBrk="1" hangingPunct="1"/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smtClean="0">
                <a:cs typeface="Times New Roman" panose="02020603050405020304" pitchFamily="18" charset="0"/>
              </a:rPr>
              <a:t>  3 </a:t>
            </a:r>
            <a:r>
              <a:rPr lang="en-US" altLang="en-US" sz="4800" dirty="0" err="1">
                <a:cs typeface="Times New Roman" panose="02020603050405020304" pitchFamily="18" charset="0"/>
              </a:rPr>
              <a:t>câu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tiếp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theo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đọc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chậm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và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nhấn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mạnh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các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từ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chỉ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vẻ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lớ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ngớ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chậm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chạp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của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ông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Cản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Ngũ</a:t>
            </a:r>
            <a:r>
              <a:rPr lang="en-US" altLang="en-US" sz="4800" dirty="0">
                <a:cs typeface="Times New Roman" panose="02020603050405020304" pitchFamily="18" charset="0"/>
              </a:rPr>
              <a:t>.  </a:t>
            </a:r>
          </a:p>
          <a:p>
            <a:pPr marL="571500" indent="-571500" algn="just" eaLnBrk="1" hangingPunct="1">
              <a:buFont typeface="Wingdings" panose="05000000000000000000" pitchFamily="2" charset="2"/>
              <a:buChar char="Ø"/>
            </a:pPr>
            <a:r>
              <a:rPr lang="en-US" altLang="en-US" sz="4800" dirty="0" err="1">
                <a:cs typeface="Times New Roman" panose="02020603050405020304" pitchFamily="18" charset="0"/>
              </a:rPr>
              <a:t>Đoạn</a:t>
            </a:r>
            <a:r>
              <a:rPr lang="en-US" altLang="en-US" sz="4800" dirty="0">
                <a:cs typeface="Times New Roman" panose="02020603050405020304" pitchFamily="18" charset="0"/>
              </a:rPr>
              <a:t> 3,4: </a:t>
            </a:r>
            <a:r>
              <a:rPr lang="en-US" altLang="en-US" sz="4800" dirty="0" err="1">
                <a:cs typeface="Times New Roman" panose="02020603050405020304" pitchFamily="18" charset="0"/>
              </a:rPr>
              <a:t>Giọng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đọc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sôi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nổi</a:t>
            </a:r>
            <a:r>
              <a:rPr lang="en-US" altLang="en-US" sz="4800" dirty="0">
                <a:cs typeface="Times New Roman" panose="02020603050405020304" pitchFamily="18" charset="0"/>
              </a:rPr>
              <a:t>, </a:t>
            </a:r>
            <a:r>
              <a:rPr lang="en-US" altLang="en-US" sz="4800" dirty="0" err="1">
                <a:cs typeface="Times New Roman" panose="02020603050405020304" pitchFamily="18" charset="0"/>
              </a:rPr>
              <a:t>hồi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hộp</a:t>
            </a:r>
            <a:r>
              <a:rPr lang="en-US" altLang="en-US" sz="4800" dirty="0">
                <a:cs typeface="Times New Roman" panose="02020603050405020304" pitchFamily="18" charset="0"/>
              </a:rPr>
              <a:t>.</a:t>
            </a:r>
          </a:p>
          <a:p>
            <a:pPr marL="571500" indent="-571500" algn="just" eaLnBrk="1" hangingPunct="1">
              <a:buFont typeface="Wingdings" panose="05000000000000000000" pitchFamily="2" charset="2"/>
              <a:buChar char="Ø"/>
            </a:pPr>
            <a:r>
              <a:rPr lang="en-US" altLang="en-US" sz="4800" dirty="0" err="1">
                <a:cs typeface="Times New Roman" panose="02020603050405020304" pitchFamily="18" charset="0"/>
              </a:rPr>
              <a:t>Đoạn</a:t>
            </a:r>
            <a:r>
              <a:rPr lang="en-US" altLang="en-US" sz="4800" dirty="0">
                <a:cs typeface="Times New Roman" panose="02020603050405020304" pitchFamily="18" charset="0"/>
              </a:rPr>
              <a:t> 5: </a:t>
            </a:r>
            <a:r>
              <a:rPr lang="en-US" altLang="en-US" sz="4800" dirty="0" err="1">
                <a:cs typeface="Times New Roman" panose="02020603050405020304" pitchFamily="18" charset="0"/>
              </a:rPr>
              <a:t>Giọng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nhẹ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nhàng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thoải</a:t>
            </a:r>
            <a:r>
              <a:rPr lang="en-US" altLang="en-US" sz="4800" dirty="0"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cs typeface="Times New Roman" panose="02020603050405020304" pitchFamily="18" charset="0"/>
              </a:rPr>
              <a:t>mái</a:t>
            </a:r>
            <a:r>
              <a:rPr lang="en-US" altLang="en-US" sz="4800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444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1223</TotalTime>
  <Words>1120</Words>
  <Application>Microsoft Office PowerPoint</Application>
  <PresentationFormat>Widescreen</PresentationFormat>
  <Paragraphs>92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SimSun</vt:lpstr>
      <vt:lpstr>Arial</vt:lpstr>
      <vt:lpstr>Calibri</vt:lpstr>
      <vt:lpstr>Calibri Light</vt:lpstr>
      <vt:lpstr>Times New Roman</vt:lpstr>
      <vt:lpstr>UTM Cookies</vt:lpstr>
      <vt:lpstr>Wingdings</vt:lpstr>
      <vt:lpstr>微软简中圆</vt:lpstr>
      <vt:lpstr>Office Theme</vt:lpstr>
      <vt:lpstr>1_Office Theme</vt:lpstr>
      <vt:lpstr>4_Office Theme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 tran</dc:creator>
  <cp:lastModifiedBy>Admin</cp:lastModifiedBy>
  <cp:revision>385</cp:revision>
  <dcterms:created xsi:type="dcterms:W3CDTF">2021-10-05T07:18:45Z</dcterms:created>
  <dcterms:modified xsi:type="dcterms:W3CDTF">2022-03-06T16:33:14Z</dcterms:modified>
</cp:coreProperties>
</file>