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ppt/media/audio3.wav" ContentType="audio/wav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518" r:id="rId2"/>
    <p:sldId id="291" r:id="rId3"/>
    <p:sldId id="316" r:id="rId4"/>
    <p:sldId id="379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380" r:id="rId13"/>
    <p:sldId id="378" r:id="rId14"/>
    <p:sldId id="302" r:id="rId15"/>
    <p:sldId id="381" r:id="rId16"/>
    <p:sldId id="300" r:id="rId17"/>
    <p:sldId id="382" r:id="rId18"/>
    <p:sldId id="303" r:id="rId19"/>
    <p:sldId id="301" r:id="rId20"/>
    <p:sldId id="38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424" r:id="rId29"/>
    <p:sldId id="320" r:id="rId30"/>
    <p:sldId id="423" r:id="rId31"/>
    <p:sldId id="314" r:id="rId32"/>
    <p:sldId id="311" r:id="rId33"/>
    <p:sldId id="312" r:id="rId34"/>
    <p:sldId id="519" r:id="rId3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0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D4CB4-5757-4DA6-B063-1C743B9B23AC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C29A0-E5BD-4BDB-9150-7EE180118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48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>
            <a:extLst>
              <a:ext uri="{FF2B5EF4-FFF2-40B4-BE49-F238E27FC236}">
                <a16:creationId xmlns:a16="http://schemas.microsoft.com/office/drawing/2014/main" id="{B43BFE91-DF42-4F11-ABFE-8DB6D83A05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>
            <a:extLst>
              <a:ext uri="{FF2B5EF4-FFF2-40B4-BE49-F238E27FC236}">
                <a16:creationId xmlns:a16="http://schemas.microsoft.com/office/drawing/2014/main" id="{7737AE71-C0F3-4C7F-A802-8629D4A321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6388" name="灯片编号占位符 3">
            <a:extLst>
              <a:ext uri="{FF2B5EF4-FFF2-40B4-BE49-F238E27FC236}">
                <a16:creationId xmlns:a16="http://schemas.microsoft.com/office/drawing/2014/main" id="{BB88D924-975D-4A79-9CDC-4178A2B031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917CB99B-6F88-4066-ACC1-75582D6C6C8B}" type="slidenum">
              <a:rPr lang="zh-CN" altLang="en-US" b="1">
                <a:latin typeface=".VnTime" panose="020B7200000000000000" pitchFamily="34" charset="0"/>
              </a:rPr>
              <a:pPr>
                <a:buFont typeface="Arial" panose="020B0604020202020204" pitchFamily="34" charset="0"/>
                <a:buNone/>
              </a:pPr>
              <a:t>1</a:t>
            </a:fld>
            <a:endParaRPr lang="zh-CN" altLang="en-US" b="1">
              <a:latin typeface=".VnTime" panose="020B7200000000000000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C4864-C316-4888-9569-41A2BF379E3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73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F4291-B88D-4B9A-9DD4-AAF6289CF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31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7F8D-0144-408C-8B9A-CD72943D5143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1.wav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www.saharavn.com/resources/uploads/sp_large_444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www.saharavn.com/resources/uploads/sp_large_444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2.xml"/><Relationship Id="rId4" Type="http://schemas.openxmlformats.org/officeDocument/2006/relationships/image" Target="../Downloads/http:/www.saharavn.com/resources/uploads/sp_large_444.jp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Silk\Documents\Downloads\T&#7921;%20nhi&#234;n%20v&#224;%20x&#227;%20h&#7897;i%20l&#7899;p%203%20(online-video-cutter.com).mp4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Silk\Documents\Downloads\Tr&#225;i%20&#272;&#7845;t%20N&#224;y%20L&#224;%20C&#7911;a%20Ch&#250;ng%20M&#236;nh%20-%20CLB%20Taca%20Emca%20%5b%20Trung%20Thu%20H&#7891;ng%20%5d%20(mp3cut.net)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dubuque精美钢琴曲">
            <a:hlinkClick r:id="" action="ppaction://media"/>
            <a:extLst>
              <a:ext uri="{FF2B5EF4-FFF2-40B4-BE49-F238E27FC236}">
                <a16:creationId xmlns:a16="http://schemas.microsoft.com/office/drawing/2014/main" id="{AB328882-7763-42B5-9F64-D5214DC1E0ED}"/>
              </a:ext>
            </a:extLst>
          </p:cNvPr>
          <p:cNvPicPr>
            <a:picLocks noChangeAspect="1" noChangeArrowheads="1"/>
          </p:cNvPicPr>
          <p:nvPr>
            <a:wavAudioFile r:embed="rId1" name="applause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-785813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C3111DA-2C58-43D6-B38F-F5F671FD1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88C0F74-EAC6-4B53-9E45-B96E0B4A6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3538538"/>
            <a:ext cx="1793875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39BA7AA-B6A8-4899-8919-6E7577A9A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55575"/>
            <a:ext cx="1784350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6E1B1CC-027E-4409-BEA1-B83567F28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3" y="3305175"/>
            <a:ext cx="2024062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B2D734F-4980-4076-BA47-3C1CFA96B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685800"/>
            <a:ext cx="95408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5">
            <a:extLst>
              <a:ext uri="{FF2B5EF4-FFF2-40B4-BE49-F238E27FC236}">
                <a16:creationId xmlns:a16="http://schemas.microsoft.com/office/drawing/2014/main" id="{AF0AB4D6-478E-4044-A13C-9A1816578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702" y="473589"/>
            <a:ext cx="4342985" cy="40395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2025" dirty="0">
                <a:solidFill>
                  <a:srgbClr val="61B716"/>
                </a:solidFill>
                <a:latin typeface="Times New Roman" panose="02020603050405020304" pitchFamily="18" charset="0"/>
                <a:ea typeface="造字工房童心（非商用）常规体"/>
                <a:cs typeface="Times New Roman" panose="02020603050405020304" pitchFamily="18" charset="0"/>
              </a:rPr>
              <a:t>TRƯỜNG TIỂU HỌC GIANG BIÊN</a:t>
            </a:r>
            <a:endParaRPr lang="zh-CN" altLang="en-US" sz="2025" dirty="0">
              <a:solidFill>
                <a:srgbClr val="FD7E7D"/>
              </a:solidFill>
              <a:latin typeface="Times New Roman" panose="02020603050405020304" pitchFamily="18" charset="0"/>
              <a:ea typeface="造字工房童心（非商用）常规体"/>
              <a:cs typeface="Times New Roman" panose="02020603050405020304" pitchFamily="18" charset="0"/>
            </a:endParaRPr>
          </a:p>
        </p:txBody>
      </p:sp>
      <p:sp>
        <p:nvSpPr>
          <p:cNvPr id="9" name="文本框 5">
            <a:extLst>
              <a:ext uri="{FF2B5EF4-FFF2-40B4-BE49-F238E27FC236}">
                <a16:creationId xmlns:a16="http://schemas.microsoft.com/office/drawing/2014/main" id="{3AC7D412-7C7B-4F0F-B7D1-1EB2E4DB0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08" y="1158152"/>
            <a:ext cx="8578566" cy="211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造字工房童心（非商用）常规体"/>
                <a:cs typeface="Times New Roman" panose="02020603050405020304" pitchFamily="18" charset="0"/>
              </a:rPr>
              <a:t>TỰ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ea typeface="造字工房童心（非商用）常规体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造字工房童心（非商用）常规体"/>
                <a:cs typeface="Times New Roman" panose="02020603050405020304" pitchFamily="18" charset="0"/>
              </a:rPr>
              <a:t>NHIÊN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ea typeface="造字工房童心（非商用）常规体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造字工房童心（非商用）常规体"/>
                <a:cs typeface="Times New Roman" panose="02020603050405020304" pitchFamily="18" charset="0"/>
              </a:rPr>
              <a:t>VÀ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ea typeface="造字工房童心（非商用）常规体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造字工房童心（非商用）常规体"/>
                <a:cs typeface="Times New Roman" panose="02020603050405020304" pitchFamily="18" charset="0"/>
              </a:rPr>
              <a:t>XÃ</a:t>
            </a:r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ea typeface="造字工房童心（非商用）常规体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造字工房童心（非商用）常规体"/>
                <a:cs typeface="Times New Roman" panose="02020603050405020304" pitchFamily="18" charset="0"/>
              </a:rPr>
              <a:t>HỘI</a:t>
            </a:r>
            <a:endParaRPr lang="en-US" altLang="zh-CN" sz="4000" dirty="0">
              <a:solidFill>
                <a:srgbClr val="0070C0"/>
              </a:solidFill>
              <a:latin typeface="Times New Roman" panose="02020603050405020304" pitchFamily="18" charset="0"/>
              <a:ea typeface="造字工房童心（非商用）常规体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造字工房童心（非商用）常规体"/>
                <a:cs typeface="Times New Roman" panose="02020603050405020304" pitchFamily="18" charset="0"/>
              </a:rPr>
              <a:t>TRÁI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造字工房童心（非商用）常规体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造字工房童心（非商用）常规体"/>
                <a:cs typeface="Times New Roman" panose="02020603050405020304" pitchFamily="18" charset="0"/>
              </a:rPr>
              <a:t>ĐẤT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造字工房童心（非商用）常规体"/>
                <a:cs typeface="Times New Roman" panose="02020603050405020304" pitchFamily="18" charset="0"/>
              </a:rPr>
              <a:t> –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造字工房童心（非商用）常规体"/>
                <a:cs typeface="Times New Roman" panose="02020603050405020304" pitchFamily="18" charset="0"/>
              </a:rPr>
              <a:t>QUẢ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造字工房童心（非商用）常规体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造字工房童心（非商用）常规体"/>
                <a:cs typeface="Times New Roman" panose="02020603050405020304" pitchFamily="18" charset="0"/>
              </a:rPr>
              <a:t>ĐỊA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造字工房童心（非商用）常规体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造字工房童心（非商用）常规体"/>
                <a:cs typeface="Times New Roman" panose="02020603050405020304" pitchFamily="18" charset="0"/>
              </a:rPr>
              <a:t>CẦU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造字工房童心（非商用）常规体"/>
              <a:cs typeface="Times New Roman" panose="02020603050405020304" pitchFamily="18" charset="0"/>
            </a:endParaRPr>
          </a:p>
        </p:txBody>
      </p:sp>
      <p:sp>
        <p:nvSpPr>
          <p:cNvPr id="11" name="文本框 5">
            <a:extLst>
              <a:ext uri="{FF2B5EF4-FFF2-40B4-BE49-F238E27FC236}">
                <a16:creationId xmlns:a16="http://schemas.microsoft.com/office/drawing/2014/main" id="{7CCB1ED5-EE74-4E43-ADE3-A445CADCE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8613" y="4310063"/>
            <a:ext cx="958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900" b="1">
                <a:solidFill>
                  <a:srgbClr val="61B716"/>
                </a:solidFill>
                <a:latin typeface="UTM Edwardian"/>
                <a:ea typeface="造字工房童心（非商用）常规体"/>
                <a:cs typeface="Times New Roman" panose="02020603050405020304" pitchFamily="18" charset="0"/>
              </a:rPr>
              <a:t>kieuoanh.july</a:t>
            </a:r>
            <a:endParaRPr lang="zh-CN" altLang="en-US" sz="900" b="1">
              <a:solidFill>
                <a:srgbClr val="FD7E7D"/>
              </a:solidFill>
              <a:latin typeface="UTM Edwardian"/>
              <a:ea typeface="造字工房童心（非商用）常规体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8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</p:childTnLst>
        </p:cTn>
      </p:par>
    </p:tnLst>
    <p:bldLst>
      <p:bldP spid="13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" y="133350"/>
            <a:ext cx="8839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143000"/>
            <a:ext cx="41910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248093" y="1590675"/>
            <a:ext cx="4343400" cy="2514600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EDE68F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/>
            <a:endParaRPr lang="en-US" sz="44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47800" y="4476750"/>
            <a:ext cx="69865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0"/>
            <a:ext cx="7467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http://www.saharavn.com/resources/uploads/sp_large_444.jpg"/>
          <p:cNvPicPr>
            <a:picLocks noChangeAspect="1" noChangeArrowheads="1"/>
          </p:cNvPicPr>
          <p:nvPr/>
        </p:nvPicPr>
        <p:blipFill>
          <a:blip r:embed="rId2" r:link="rId3"/>
          <a:srcRect b="3846"/>
          <a:stretch>
            <a:fillRect/>
          </a:stretch>
        </p:blipFill>
        <p:spPr bwMode="auto">
          <a:xfrm>
            <a:off x="5945372" y="755869"/>
            <a:ext cx="3048000" cy="384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04800" y="47982"/>
            <a:ext cx="480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Thảo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vi-VN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76200" y="755868"/>
            <a:ext cx="5715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</a:rPr>
              <a:t>1. Quan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</a:rPr>
              <a:t>sát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</a:rPr>
              <a:t>SGK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</a:rPr>
              <a:t> (tr.112)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</a:rPr>
              <a:t>chỉ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</a:rPr>
              <a:t>trên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</a:rPr>
              <a:t>quả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</a:rPr>
              <a:t>địa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</a:rPr>
              <a:t>cầu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</a:rPr>
              <a:t>xích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</a:rPr>
              <a:t>đạo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</a:rPr>
              <a:t>,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2400" y="2863155"/>
            <a:ext cx="5791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Đặt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quả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địa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cầu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trên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bàn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6200" y="4119087"/>
            <a:ext cx="5791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11440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lowlin2.gif (13943 bytes)">
            <a:extLst>
              <a:ext uri="{FF2B5EF4-FFF2-40B4-BE49-F238E27FC236}">
                <a16:creationId xmlns:a16="http://schemas.microsoft.com/office/drawing/2014/main" id="{0F8D4990-9B82-4B59-A163-78EFD3741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686300"/>
            <a:ext cx="508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sp_large_444">
            <a:extLst>
              <a:ext uri="{FF2B5EF4-FFF2-40B4-BE49-F238E27FC236}">
                <a16:creationId xmlns:a16="http://schemas.microsoft.com/office/drawing/2014/main" id="{78EAE2B6-5787-4F3C-AA30-A14116215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300163"/>
            <a:ext cx="3086100" cy="340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Line 11">
            <a:extLst>
              <a:ext uri="{FF2B5EF4-FFF2-40B4-BE49-F238E27FC236}">
                <a16:creationId xmlns:a16="http://schemas.microsoft.com/office/drawing/2014/main" id="{CBCA49C8-CE60-41CE-84F3-36A5F44D79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2019" y="1460898"/>
            <a:ext cx="1310879" cy="2253853"/>
          </a:xfrm>
          <a:prstGeom prst="line">
            <a:avLst/>
          </a:prstGeom>
          <a:noFill/>
          <a:ln w="25400">
            <a:solidFill>
              <a:srgbClr val="0000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9225" name="Arc 16">
            <a:extLst>
              <a:ext uri="{FF2B5EF4-FFF2-40B4-BE49-F238E27FC236}">
                <a16:creationId xmlns:a16="http://schemas.microsoft.com/office/drawing/2014/main" id="{6385E7CE-1A65-47EE-9EEC-2378BD332223}"/>
              </a:ext>
            </a:extLst>
          </p:cNvPr>
          <p:cNvSpPr>
            <a:spLocks/>
          </p:cNvSpPr>
          <p:nvPr/>
        </p:nvSpPr>
        <p:spPr bwMode="auto">
          <a:xfrm rot="11354241">
            <a:off x="4188619" y="1841898"/>
            <a:ext cx="2468166" cy="882253"/>
          </a:xfrm>
          <a:custGeom>
            <a:avLst/>
            <a:gdLst>
              <a:gd name="T0" fmla="*/ 0 w 17334"/>
              <a:gd name="T1" fmla="*/ 1634 h 21600"/>
              <a:gd name="T2" fmla="*/ 3290888 w 17334"/>
              <a:gd name="T3" fmla="*/ 398539 h 21600"/>
              <a:gd name="T4" fmla="*/ 214532 w 17334"/>
              <a:gd name="T5" fmla="*/ 117633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334" h="21600" fill="none" extrusionOk="0">
                <a:moveTo>
                  <a:pt x="-1" y="29"/>
                </a:moveTo>
                <a:cubicBezTo>
                  <a:pt x="376" y="9"/>
                  <a:pt x="753" y="-1"/>
                  <a:pt x="1130" y="0"/>
                </a:cubicBezTo>
                <a:cubicBezTo>
                  <a:pt x="7331" y="0"/>
                  <a:pt x="13233" y="2665"/>
                  <a:pt x="17334" y="7317"/>
                </a:cubicBezTo>
              </a:path>
              <a:path w="17334" h="21600" stroke="0" extrusionOk="0">
                <a:moveTo>
                  <a:pt x="-1" y="29"/>
                </a:moveTo>
                <a:cubicBezTo>
                  <a:pt x="376" y="9"/>
                  <a:pt x="753" y="-1"/>
                  <a:pt x="1130" y="0"/>
                </a:cubicBezTo>
                <a:cubicBezTo>
                  <a:pt x="7331" y="0"/>
                  <a:pt x="13233" y="2665"/>
                  <a:pt x="17334" y="7317"/>
                </a:cubicBezTo>
                <a:lnTo>
                  <a:pt x="1130" y="21600"/>
                </a:lnTo>
                <a:lnTo>
                  <a:pt x="-1" y="29"/>
                </a:lnTo>
                <a:close/>
              </a:path>
            </a:pathLst>
          </a:custGeom>
          <a:noFill/>
          <a:ln w="15875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02772" name="Text Box 20">
            <a:extLst>
              <a:ext uri="{FF2B5EF4-FFF2-40B4-BE49-F238E27FC236}">
                <a16:creationId xmlns:a16="http://schemas.microsoft.com/office/drawing/2014/main" id="{C7FD62EA-D515-49B6-8F62-28EC2D52F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8756" y="950728"/>
            <a:ext cx="1085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33CC"/>
                </a:solidFill>
                <a:latin typeface=".VnAvant" panose="020B7200000000000000" pitchFamily="34" charset="0"/>
              </a:rPr>
              <a:t>Trôc</a:t>
            </a:r>
            <a:endParaRPr lang="en-US" altLang="en-US" sz="2400" b="1" dirty="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  <p:sp>
        <p:nvSpPr>
          <p:cNvPr id="9227" name="Line 21">
            <a:extLst>
              <a:ext uri="{FF2B5EF4-FFF2-40B4-BE49-F238E27FC236}">
                <a16:creationId xmlns:a16="http://schemas.microsoft.com/office/drawing/2014/main" id="{87618109-235A-4AEB-9CBB-2AC4C8722A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3600" y="1428750"/>
            <a:ext cx="1143000" cy="17145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9228" name="Line 26">
            <a:extLst>
              <a:ext uri="{FF2B5EF4-FFF2-40B4-BE49-F238E27FC236}">
                <a16:creationId xmlns:a16="http://schemas.microsoft.com/office/drawing/2014/main" id="{CBCDEAB7-A2D4-4578-B04E-0465C6552C3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1428750"/>
            <a:ext cx="571500" cy="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9229" name="Line 27">
            <a:extLst>
              <a:ext uri="{FF2B5EF4-FFF2-40B4-BE49-F238E27FC236}">
                <a16:creationId xmlns:a16="http://schemas.microsoft.com/office/drawing/2014/main" id="{8851087E-09AF-46A3-96CA-BEB8911B78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5100" y="3371850"/>
            <a:ext cx="800100" cy="51435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9230" name="Line 28">
            <a:extLst>
              <a:ext uri="{FF2B5EF4-FFF2-40B4-BE49-F238E27FC236}">
                <a16:creationId xmlns:a16="http://schemas.microsoft.com/office/drawing/2014/main" id="{462C4E93-4C8E-4C48-BDC1-5857647E42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9400" y="3886200"/>
            <a:ext cx="685800" cy="51435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9231" name="Line 29">
            <a:extLst>
              <a:ext uri="{FF2B5EF4-FFF2-40B4-BE49-F238E27FC236}">
                <a16:creationId xmlns:a16="http://schemas.microsoft.com/office/drawing/2014/main" id="{CC8294C6-B7DE-405E-ABB8-20D2CC6B615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2100" y="1257300"/>
            <a:ext cx="285750" cy="45720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9232" name="Line 30">
            <a:extLst>
              <a:ext uri="{FF2B5EF4-FFF2-40B4-BE49-F238E27FC236}">
                <a16:creationId xmlns:a16="http://schemas.microsoft.com/office/drawing/2014/main" id="{F7B6B522-EC4D-4DBF-B856-23D8BE46A31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0550" y="1257300"/>
            <a:ext cx="971550" cy="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9233" name="Line 31">
            <a:extLst>
              <a:ext uri="{FF2B5EF4-FFF2-40B4-BE49-F238E27FC236}">
                <a16:creationId xmlns:a16="http://schemas.microsoft.com/office/drawing/2014/main" id="{EB06A426-64C0-4C1E-9B65-D444F86D42A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4650" y="1714500"/>
            <a:ext cx="1085850" cy="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9234" name="Line 32">
            <a:extLst>
              <a:ext uri="{FF2B5EF4-FFF2-40B4-BE49-F238E27FC236}">
                <a16:creationId xmlns:a16="http://schemas.microsoft.com/office/drawing/2014/main" id="{0177AFCD-9D7C-4E36-B663-1EA05501CE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8950" y="2421731"/>
            <a:ext cx="1600200" cy="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9235" name="Line 33">
            <a:extLst>
              <a:ext uri="{FF2B5EF4-FFF2-40B4-BE49-F238E27FC236}">
                <a16:creationId xmlns:a16="http://schemas.microsoft.com/office/drawing/2014/main" id="{6301656F-EAE9-40FB-9AF9-042D8FA046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3350" y="1714500"/>
            <a:ext cx="971550" cy="22860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9236" name="Line 34">
            <a:extLst>
              <a:ext uri="{FF2B5EF4-FFF2-40B4-BE49-F238E27FC236}">
                <a16:creationId xmlns:a16="http://schemas.microsoft.com/office/drawing/2014/main" id="{807638D4-8765-4663-A400-0772E198E7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00500" y="2857500"/>
            <a:ext cx="457200" cy="34290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9237" name="Line 35">
            <a:extLst>
              <a:ext uri="{FF2B5EF4-FFF2-40B4-BE49-F238E27FC236}">
                <a16:creationId xmlns:a16="http://schemas.microsoft.com/office/drawing/2014/main" id="{2790B18F-79B5-4460-B04C-DD3D22605F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8950" y="3200400"/>
            <a:ext cx="971550" cy="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9238" name="Line 36">
            <a:extLst>
              <a:ext uri="{FF2B5EF4-FFF2-40B4-BE49-F238E27FC236}">
                <a16:creationId xmlns:a16="http://schemas.microsoft.com/office/drawing/2014/main" id="{FBDDD8F7-5221-4450-8680-88151B5234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00500" y="3314700"/>
            <a:ext cx="800100" cy="68580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9239" name="Line 37">
            <a:extLst>
              <a:ext uri="{FF2B5EF4-FFF2-40B4-BE49-F238E27FC236}">
                <a16:creationId xmlns:a16="http://schemas.microsoft.com/office/drawing/2014/main" id="{4D4D9F4B-E4D4-4104-8C3C-A6D4E60AC1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8950" y="4000500"/>
            <a:ext cx="971550" cy="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02790" name="Text Box 38">
            <a:extLst>
              <a:ext uri="{FF2B5EF4-FFF2-40B4-BE49-F238E27FC236}">
                <a16:creationId xmlns:a16="http://schemas.microsoft.com/office/drawing/2014/main" id="{628D64D1-FDF4-4F8E-9CC9-68BFD19DC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8050" y="3714750"/>
            <a:ext cx="1276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00000"/>
                </a:solidFill>
                <a:latin typeface=".VnAvant" panose="020B7200000000000000" pitchFamily="34" charset="0"/>
              </a:rPr>
              <a:t>Gi¸ ®ì</a:t>
            </a:r>
          </a:p>
        </p:txBody>
      </p:sp>
      <p:sp>
        <p:nvSpPr>
          <p:cNvPr id="202794" name="Text Box 42">
            <a:extLst>
              <a:ext uri="{FF2B5EF4-FFF2-40B4-BE49-F238E27FC236}">
                <a16:creationId xmlns:a16="http://schemas.microsoft.com/office/drawing/2014/main" id="{7B0C05A8-0CDE-47ED-AF9B-42195FA90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488" y="808584"/>
            <a:ext cx="16893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33CC"/>
                </a:solidFill>
                <a:latin typeface=".VnAvant" panose="020B7200000000000000" pitchFamily="34" charset="0"/>
              </a:rPr>
              <a:t>Cực</a:t>
            </a:r>
            <a:r>
              <a:rPr lang="en-US" altLang="en-US" sz="2400" b="1" dirty="0">
                <a:solidFill>
                  <a:srgbClr val="0033CC"/>
                </a:solidFill>
                <a:latin typeface=".VnAvant" panose="020B7200000000000000" pitchFamily="34" charset="0"/>
              </a:rPr>
              <a:t> B¾c</a:t>
            </a:r>
          </a:p>
        </p:txBody>
      </p:sp>
      <p:sp>
        <p:nvSpPr>
          <p:cNvPr id="202798" name="Text Box 46">
            <a:extLst>
              <a:ext uri="{FF2B5EF4-FFF2-40B4-BE49-F238E27FC236}">
                <a16:creationId xmlns:a16="http://schemas.microsoft.com/office/drawing/2014/main" id="{B833EEE7-413B-4B36-B0D2-E6A67B8B2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320701"/>
            <a:ext cx="22145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33CC"/>
                </a:solidFill>
                <a:latin typeface=".VnAvant" panose="020B7200000000000000" pitchFamily="34" charset="0"/>
              </a:rPr>
              <a:t>B¾c </a:t>
            </a:r>
            <a:r>
              <a:rPr lang="en-US" altLang="en-US" sz="2400" b="1" dirty="0" err="1">
                <a:solidFill>
                  <a:srgbClr val="0033CC"/>
                </a:solidFill>
                <a:latin typeface=".VnAvant" panose="020B7200000000000000" pitchFamily="34" charset="0"/>
              </a:rPr>
              <a:t>b¸n</a:t>
            </a:r>
            <a:r>
              <a:rPr lang="en-US" altLang="en-US" sz="2400" b="1" dirty="0">
                <a:solidFill>
                  <a:srgbClr val="0033CC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.VnAvant" panose="020B7200000000000000" pitchFamily="34" charset="0"/>
              </a:rPr>
              <a:t>cÇu</a:t>
            </a:r>
            <a:endParaRPr lang="en-US" altLang="en-US" sz="2400" b="1" dirty="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  <p:sp>
        <p:nvSpPr>
          <p:cNvPr id="202802" name="Text Box 50">
            <a:extLst>
              <a:ext uri="{FF2B5EF4-FFF2-40B4-BE49-F238E27FC236}">
                <a16:creationId xmlns:a16="http://schemas.microsoft.com/office/drawing/2014/main" id="{5E212E6E-30A5-49B0-A502-D95AAA787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090" y="2011344"/>
            <a:ext cx="16585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33CC"/>
                </a:solidFill>
                <a:latin typeface=".VnAvant" panose="020B7200000000000000" pitchFamily="34" charset="0"/>
              </a:rPr>
              <a:t>XÝch</a:t>
            </a:r>
            <a:r>
              <a:rPr lang="en-US" altLang="en-US" sz="2400" b="1" dirty="0">
                <a:solidFill>
                  <a:srgbClr val="0033CC"/>
                </a:solidFill>
                <a:latin typeface=".VnAvant" panose="020B7200000000000000" pitchFamily="34" charset="0"/>
              </a:rPr>
              <a:t> ®¹o</a:t>
            </a:r>
          </a:p>
        </p:txBody>
      </p:sp>
      <p:sp>
        <p:nvSpPr>
          <p:cNvPr id="202806" name="Text Box 54">
            <a:extLst>
              <a:ext uri="{FF2B5EF4-FFF2-40B4-BE49-F238E27FC236}">
                <a16:creationId xmlns:a16="http://schemas.microsoft.com/office/drawing/2014/main" id="{3E65E799-416F-4121-9757-81A5AA5BD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780" y="2771167"/>
            <a:ext cx="24455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33CC"/>
                </a:solidFill>
                <a:latin typeface=".VnAvant" panose="020B7200000000000000" pitchFamily="34" charset="0"/>
              </a:rPr>
              <a:t>Nam </a:t>
            </a:r>
            <a:r>
              <a:rPr lang="en-US" altLang="en-US" sz="2400" b="1" dirty="0" err="1">
                <a:solidFill>
                  <a:srgbClr val="0033CC"/>
                </a:solidFill>
                <a:latin typeface=".VnAvant" panose="020B7200000000000000" pitchFamily="34" charset="0"/>
              </a:rPr>
              <a:t>b¸n</a:t>
            </a:r>
            <a:r>
              <a:rPr lang="en-US" altLang="en-US" sz="2400" b="1" dirty="0">
                <a:solidFill>
                  <a:srgbClr val="0033CC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.VnAvant" panose="020B7200000000000000" pitchFamily="34" charset="0"/>
              </a:rPr>
              <a:t>cÇu</a:t>
            </a:r>
            <a:endParaRPr lang="en-US" altLang="en-US" sz="2400" b="1" dirty="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  <p:sp>
        <p:nvSpPr>
          <p:cNvPr id="202810" name="Text Box 58">
            <a:extLst>
              <a:ext uri="{FF2B5EF4-FFF2-40B4-BE49-F238E27FC236}">
                <a16:creationId xmlns:a16="http://schemas.microsoft.com/office/drawing/2014/main" id="{3639F336-395D-46F3-966D-42C293AE9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090" y="3608203"/>
            <a:ext cx="17514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33CC"/>
                </a:solidFill>
                <a:latin typeface=".VnAvant" panose="020B7200000000000000" pitchFamily="34" charset="0"/>
              </a:rPr>
              <a:t>Cực</a:t>
            </a:r>
            <a:r>
              <a:rPr lang="en-US" altLang="en-US" sz="2400" b="1" dirty="0">
                <a:solidFill>
                  <a:srgbClr val="0033CC"/>
                </a:solidFill>
                <a:latin typeface=".VnAvant" panose="020B7200000000000000" pitchFamily="34" charset="0"/>
              </a:rPr>
              <a:t> Nam</a:t>
            </a:r>
          </a:p>
        </p:txBody>
      </p:sp>
      <p:sp>
        <p:nvSpPr>
          <p:cNvPr id="9246" name="Text Box 63">
            <a:extLst>
              <a:ext uri="{FF2B5EF4-FFF2-40B4-BE49-F238E27FC236}">
                <a16:creationId xmlns:a16="http://schemas.microsoft.com/office/drawing/2014/main" id="{F4623B30-6D86-4449-988F-E00D9AA38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550" y="4400550"/>
            <a:ext cx="17145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>
                <a:solidFill>
                  <a:schemeClr val="bg1"/>
                </a:solidFill>
                <a:latin typeface=".VnAvant" panose="020B7200000000000000" pitchFamily="34" charset="0"/>
              </a:rPr>
              <a:t>Qu¶ ®Þa cÇu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2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2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2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0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2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2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2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2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0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0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0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2" grpId="0"/>
      <p:bldP spid="202790" grpId="0"/>
      <p:bldP spid="202794" grpId="0"/>
      <p:bldP spid="202798" grpId="0"/>
      <p:bldP spid="202802" grpId="0"/>
      <p:bldP spid="202806" grpId="0"/>
      <p:bldP spid="2028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857250"/>
            <a:ext cx="41910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>
            <a:cxnSpLocks noChangeShapeType="1"/>
            <a:stCxn id="11" idx="3"/>
          </p:cNvCxnSpPr>
          <p:nvPr/>
        </p:nvCxnSpPr>
        <p:spPr bwMode="auto">
          <a:xfrm>
            <a:off x="2209800" y="978189"/>
            <a:ext cx="2209800" cy="324831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6" name="Straight Arrow Connector 15"/>
          <p:cNvCxnSpPr>
            <a:cxnSpLocks noChangeShapeType="1"/>
            <a:stCxn id="17" idx="3"/>
          </p:cNvCxnSpPr>
          <p:nvPr/>
        </p:nvCxnSpPr>
        <p:spPr bwMode="auto">
          <a:xfrm>
            <a:off x="1752600" y="3862060"/>
            <a:ext cx="1676400" cy="1271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0" y="3600450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685801"/>
            <a:ext cx="175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>
            <a:off x="1600200" y="2446020"/>
            <a:ext cx="1295400" cy="28575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52400" y="2160271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 rot="10800000" flipV="1">
            <a:off x="5257800" y="1943100"/>
            <a:ext cx="1447800" cy="19395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629400" y="1668780"/>
            <a:ext cx="21701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>
            <a:off x="5181601" y="3543301"/>
            <a:ext cx="1436687" cy="162401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/>
          </a:ln>
        </p:spPr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629400" y="3531870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rc 35"/>
          <p:cNvSpPr/>
          <p:nvPr/>
        </p:nvSpPr>
        <p:spPr>
          <a:xfrm rot="11290460">
            <a:off x="2708145" y="2413057"/>
            <a:ext cx="2923605" cy="552611"/>
          </a:xfrm>
          <a:prstGeom prst="arc">
            <a:avLst>
              <a:gd name="adj1" fmla="val 10717282"/>
              <a:gd name="adj2" fmla="val 65927"/>
            </a:avLst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27" grpId="0"/>
      <p:bldP spid="29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http://www.saharavn.com/resources/uploads/sp_large_444.jpg"/>
          <p:cNvPicPr>
            <a:picLocks noChangeAspect="1" noChangeArrowheads="1"/>
          </p:cNvPicPr>
          <p:nvPr/>
        </p:nvPicPr>
        <p:blipFill>
          <a:blip r:embed="rId2" r:link="rId3"/>
          <a:srcRect b="3846"/>
          <a:stretch>
            <a:fillRect/>
          </a:stretch>
        </p:blipFill>
        <p:spPr bwMode="auto">
          <a:xfrm>
            <a:off x="5945372" y="755869"/>
            <a:ext cx="3048000" cy="384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4807" y="895350"/>
            <a:ext cx="5791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2. </a:t>
            </a:r>
            <a:r>
              <a:rPr lang="en-US" sz="3200" b="1" dirty="0" err="1">
                <a:latin typeface="Times New Roman" pitchFamily="18" charset="0"/>
              </a:rPr>
              <a:t>Đặt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quả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địa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cầu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trên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bàn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24490" y="2571750"/>
            <a:ext cx="5791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So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mặt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bàn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trục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quả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địa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cầu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nghiêng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907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57150"/>
            <a:ext cx="8686800" cy="105156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indent="0" algn="just">
              <a:spcBef>
                <a:spcPct val="50000"/>
              </a:spcBef>
              <a:buNone/>
            </a:pPr>
            <a:r>
              <a:rPr lang="en-US" sz="3600" b="1" dirty="0">
                <a:latin typeface="Times New Roman" pitchFamily="18" charset="0"/>
              </a:rPr>
              <a:t>3.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52400" y="1257364"/>
            <a:ext cx="8991600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52400" y="2166431"/>
            <a:ext cx="8839200" cy="584775"/>
          </a:xfrm>
          <a:prstGeom prst="rect">
            <a:avLst/>
          </a:prstGeom>
          <a:solidFill>
            <a:srgbClr val="42CE5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/>
              <a:t>-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52400" y="3189107"/>
            <a:ext cx="8839200" cy="584775"/>
          </a:xfrm>
          <a:prstGeom prst="rect">
            <a:avLst/>
          </a:prstGeom>
          <a:solidFill>
            <a:srgbClr val="FFAD5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da cam :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52400" y="4224631"/>
            <a:ext cx="8839200" cy="584775"/>
          </a:xfrm>
          <a:prstGeom prst="rect">
            <a:avLst/>
          </a:prstGeom>
          <a:solidFill>
            <a:srgbClr val="00A2C8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: 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3657600" y="2179302"/>
            <a:ext cx="3886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4765158" y="3178982"/>
            <a:ext cx="419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4343400" y="4201658"/>
            <a:ext cx="121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A69A7FC-E14F-4D49-A311-FF5B7DE825F3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514350"/>
            <a:ext cx="8686800" cy="1051560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50000"/>
              </a:spcBef>
              <a:buFont typeface="Arial" pitchFamily="34" charset="0"/>
              <a:buNone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6" grpId="0" animBg="1"/>
      <p:bldP spid="7" grpId="0" animBg="1"/>
      <p:bldP spid="8" grpId="0" animBg="1"/>
      <p:bldP spid="9" grpId="0" animBg="1"/>
      <p:bldP spid="12" grpId="0"/>
      <p:bldP spid="13" grpId="0"/>
      <p:bldP spid="14" grpId="0"/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209800" y="175956"/>
            <a:ext cx="4724400" cy="332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304800" y="3516690"/>
            <a:ext cx="8534400" cy="156966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427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209800" y="175956"/>
            <a:ext cx="4724400" cy="332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304800" y="3516690"/>
            <a:ext cx="8534400" cy="107721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14668" y="1176504"/>
            <a:ext cx="4191001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1" descr="Qua_dia_cau_quay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143000"/>
            <a:ext cx="3886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 rot="10800000" flipV="1">
            <a:off x="262268" y="137946"/>
            <a:ext cx="868680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en-US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381000" y="-228600"/>
            <a:ext cx="10301288" cy="5585222"/>
            <a:chOff x="-381000" y="-304800"/>
            <a:chExt cx="10301288" cy="7446963"/>
          </a:xfrm>
        </p:grpSpPr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0000C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vi-VN">
                <a:solidFill>
                  <a:srgbClr val="FFFFFF"/>
                </a:solidFill>
                <a:cs typeface="Arial" charset="0"/>
              </a:endParaRPr>
            </a:p>
          </p:txBody>
        </p:sp>
        <p:pic>
          <p:nvPicPr>
            <p:cNvPr id="7" name="Picture 6" descr="Flower2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8114670" flipH="1">
              <a:off x="-381000" y="-304800"/>
              <a:ext cx="2300288" cy="1100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Flower2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3428340" flipH="1">
              <a:off x="7939088" y="228600"/>
              <a:ext cx="19812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Flower2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3057306" flipH="1">
              <a:off x="-835819" y="5636419"/>
              <a:ext cx="2036763" cy="974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" descr="Flower2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9661301" flipH="1">
              <a:off x="7262813" y="6129338"/>
              <a:ext cx="2112962" cy="100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WordArt 8"/>
          <p:cNvSpPr>
            <a:spLocks noChangeArrowheads="1" noChangeShapeType="1" noTextEdit="1"/>
          </p:cNvSpPr>
          <p:nvPr/>
        </p:nvSpPr>
        <p:spPr bwMode="auto">
          <a:xfrm>
            <a:off x="2057400" y="618767"/>
            <a:ext cx="50292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hởi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động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85800" y="1485900"/>
            <a:ext cx="75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Arial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609600" y="2571750"/>
            <a:ext cx="75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>
                <a:latin typeface="Times New Roman" pitchFamily="18" charset="0"/>
                <a:cs typeface="Arial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14668" y="1176504"/>
            <a:ext cx="4191001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1" descr="Qua_dia_cau_quay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143000"/>
            <a:ext cx="3886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85800" y="171451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tabLst>
                <a:tab pos="3752850" algn="l"/>
              </a:tabLst>
            </a:pPr>
            <a:r>
              <a:rPr lang="en-US" sz="2800" b="1" dirty="0">
                <a:latin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 rot="10800000" flipV="1">
            <a:off x="228598" y="147250"/>
            <a:ext cx="868680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en-US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lửng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02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ellcoll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414588" y="1271588"/>
            <a:ext cx="487680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2133600" y="2018110"/>
            <a:ext cx="5029200" cy="514350"/>
          </a:xfrm>
          <a:prstGeom prst="flowChartTerminator">
            <a:avLst/>
          </a:prstGeom>
          <a:gradFill rotWithShape="1">
            <a:gsLst>
              <a:gs pos="0">
                <a:srgbClr val="0099FF"/>
              </a:gs>
              <a:gs pos="50000">
                <a:srgbClr val="003399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7" name="WordArt 24"/>
          <p:cNvSpPr>
            <a:spLocks noChangeArrowheads="1" noChangeShapeType="1" noTextEdit="1"/>
          </p:cNvSpPr>
          <p:nvPr/>
        </p:nvSpPr>
        <p:spPr bwMode="auto">
          <a:xfrm>
            <a:off x="2438400" y="621506"/>
            <a:ext cx="4114800" cy="5715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3600" kern="1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600" kern="1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2: </a:t>
            </a:r>
            <a:r>
              <a:rPr lang="vi-VN" sz="3600" kern="1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Trò chơi</a:t>
            </a:r>
            <a:endParaRPr lang="en-US" sz="3600" kern="10" dirty="0">
              <a:ln w="12700">
                <a:solidFill>
                  <a:srgbClr val="0000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3" presetClass="emph" presetSubtype="2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34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1.85185E-6 L 0.03334 -0.1956 " pathEditMode="relative" rAng="0" ptsTypes="AA">
                                      <p:cBhvr>
                                        <p:cTn id="1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-9800"/>
                                    </p:animMotion>
                                    <p:animRot by="1500000">
                                      <p:cBhvr>
                                        <p:cTn id="1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1.85185E-6 L -0.03333 -0.20671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-10300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57200" y="514350"/>
            <a:ext cx="57912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867400" y="1771650"/>
            <a:ext cx="25146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67400" y="2286000"/>
            <a:ext cx="25146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867400" y="2800350"/>
            <a:ext cx="25146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Xích đạo</a:t>
            </a:r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7086600" y="91440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</a:t>
            </a:r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7086600" y="91440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2</a:t>
            </a:r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7086600" y="91440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3</a:t>
            </a:r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7086600" y="91440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4</a:t>
            </a:r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7086600" y="91440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5</a:t>
            </a:r>
          </a:p>
        </p:txBody>
      </p:sp>
      <p:sp>
        <p:nvSpPr>
          <p:cNvPr id="13" name="Oval 18"/>
          <p:cNvSpPr>
            <a:spLocks noChangeArrowheads="1"/>
          </p:cNvSpPr>
          <p:nvPr/>
        </p:nvSpPr>
        <p:spPr bwMode="auto">
          <a:xfrm>
            <a:off x="7086600" y="91440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6</a:t>
            </a:r>
          </a:p>
        </p:txBody>
      </p:sp>
      <p:sp>
        <p:nvSpPr>
          <p:cNvPr id="14" name="Oval 19"/>
          <p:cNvSpPr>
            <a:spLocks noChangeArrowheads="1"/>
          </p:cNvSpPr>
          <p:nvPr/>
        </p:nvSpPr>
        <p:spPr bwMode="auto">
          <a:xfrm>
            <a:off x="7086600" y="91440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7</a:t>
            </a:r>
          </a:p>
        </p:txBody>
      </p:sp>
      <p:sp>
        <p:nvSpPr>
          <p:cNvPr id="15" name="Oval 20"/>
          <p:cNvSpPr>
            <a:spLocks noChangeArrowheads="1"/>
          </p:cNvSpPr>
          <p:nvPr/>
        </p:nvSpPr>
        <p:spPr bwMode="auto">
          <a:xfrm>
            <a:off x="7086600" y="91440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8</a:t>
            </a:r>
          </a:p>
        </p:txBody>
      </p:sp>
      <p:sp>
        <p:nvSpPr>
          <p:cNvPr id="16" name="Oval 21"/>
          <p:cNvSpPr>
            <a:spLocks noChangeArrowheads="1"/>
          </p:cNvSpPr>
          <p:nvPr/>
        </p:nvSpPr>
        <p:spPr bwMode="auto">
          <a:xfrm>
            <a:off x="7086600" y="91440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9</a:t>
            </a:r>
          </a:p>
        </p:txBody>
      </p:sp>
      <p:sp>
        <p:nvSpPr>
          <p:cNvPr id="17" name="Oval 22"/>
          <p:cNvSpPr>
            <a:spLocks noChangeArrowheads="1"/>
          </p:cNvSpPr>
          <p:nvPr/>
        </p:nvSpPr>
        <p:spPr bwMode="auto">
          <a:xfrm>
            <a:off x="7086600" y="91440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10</a:t>
            </a: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6781800" y="952500"/>
            <a:ext cx="1447800" cy="40005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HẾT GIỜ</a:t>
            </a:r>
          </a:p>
        </p:txBody>
      </p: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>
            <a:off x="1524000" y="457200"/>
            <a:ext cx="2286000" cy="40005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1" name="TextBox 20"/>
          <p:cNvSpPr txBox="1"/>
          <p:nvPr/>
        </p:nvSpPr>
        <p:spPr>
          <a:xfrm>
            <a:off x="2057400" y="4343400"/>
            <a:ext cx="27432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en-US" sz="3600" b="1" dirty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36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rc 22"/>
          <p:cNvSpPr/>
          <p:nvPr/>
        </p:nvSpPr>
        <p:spPr>
          <a:xfrm rot="12029793">
            <a:off x="1917446" y="1420542"/>
            <a:ext cx="2923605" cy="596905"/>
          </a:xfrm>
          <a:prstGeom prst="arc">
            <a:avLst>
              <a:gd name="adj1" fmla="val 10970235"/>
              <a:gd name="adj2" fmla="val 21552815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285750"/>
            <a:ext cx="57912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Arc 37"/>
          <p:cNvSpPr/>
          <p:nvPr/>
        </p:nvSpPr>
        <p:spPr>
          <a:xfrm rot="12029793">
            <a:off x="1433638" y="1256535"/>
            <a:ext cx="2923605" cy="596905"/>
          </a:xfrm>
          <a:prstGeom prst="arc">
            <a:avLst>
              <a:gd name="adj1" fmla="val 10851011"/>
              <a:gd name="adj2" fmla="val 21552815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flipV="1">
            <a:off x="838200" y="1714500"/>
            <a:ext cx="1371600" cy="8001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196840" y="2971800"/>
            <a:ext cx="303276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196840" y="1943100"/>
            <a:ext cx="303276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5196840" y="2457450"/>
            <a:ext cx="303276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Nam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13"/>
          <p:cNvSpPr>
            <a:spLocks noChangeArrowheads="1"/>
          </p:cNvSpPr>
          <p:nvPr/>
        </p:nvSpPr>
        <p:spPr bwMode="auto">
          <a:xfrm>
            <a:off x="68580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</a:t>
            </a:r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68580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2</a:t>
            </a:r>
          </a:p>
        </p:txBody>
      </p:sp>
      <p:sp>
        <p:nvSpPr>
          <p:cNvPr id="27" name="Oval 15"/>
          <p:cNvSpPr>
            <a:spLocks noChangeArrowheads="1"/>
          </p:cNvSpPr>
          <p:nvPr/>
        </p:nvSpPr>
        <p:spPr bwMode="auto">
          <a:xfrm>
            <a:off x="68580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3</a:t>
            </a:r>
          </a:p>
        </p:txBody>
      </p:sp>
      <p:sp>
        <p:nvSpPr>
          <p:cNvPr id="28" name="Oval 16"/>
          <p:cNvSpPr>
            <a:spLocks noChangeArrowheads="1"/>
          </p:cNvSpPr>
          <p:nvPr/>
        </p:nvSpPr>
        <p:spPr bwMode="auto">
          <a:xfrm>
            <a:off x="68580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4</a:t>
            </a:r>
          </a:p>
        </p:txBody>
      </p:sp>
      <p:sp>
        <p:nvSpPr>
          <p:cNvPr id="29" name="Oval 17"/>
          <p:cNvSpPr>
            <a:spLocks noChangeArrowheads="1"/>
          </p:cNvSpPr>
          <p:nvPr/>
        </p:nvSpPr>
        <p:spPr bwMode="auto">
          <a:xfrm>
            <a:off x="68580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5</a:t>
            </a:r>
          </a:p>
        </p:txBody>
      </p:sp>
      <p:sp>
        <p:nvSpPr>
          <p:cNvPr id="30" name="Oval 18"/>
          <p:cNvSpPr>
            <a:spLocks noChangeArrowheads="1"/>
          </p:cNvSpPr>
          <p:nvPr/>
        </p:nvSpPr>
        <p:spPr bwMode="auto">
          <a:xfrm>
            <a:off x="68580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6</a:t>
            </a:r>
          </a:p>
        </p:txBody>
      </p:sp>
      <p:sp>
        <p:nvSpPr>
          <p:cNvPr id="31" name="Oval 19"/>
          <p:cNvSpPr>
            <a:spLocks noChangeArrowheads="1"/>
          </p:cNvSpPr>
          <p:nvPr/>
        </p:nvSpPr>
        <p:spPr bwMode="auto">
          <a:xfrm>
            <a:off x="68580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7</a:t>
            </a:r>
          </a:p>
        </p:txBody>
      </p:sp>
      <p:sp>
        <p:nvSpPr>
          <p:cNvPr id="32" name="Oval 20"/>
          <p:cNvSpPr>
            <a:spLocks noChangeArrowheads="1"/>
          </p:cNvSpPr>
          <p:nvPr/>
        </p:nvSpPr>
        <p:spPr bwMode="auto">
          <a:xfrm>
            <a:off x="68580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8</a:t>
            </a:r>
          </a:p>
        </p:txBody>
      </p:sp>
      <p:sp>
        <p:nvSpPr>
          <p:cNvPr id="33" name="Oval 21"/>
          <p:cNvSpPr>
            <a:spLocks noChangeArrowheads="1"/>
          </p:cNvSpPr>
          <p:nvPr/>
        </p:nvSpPr>
        <p:spPr bwMode="auto">
          <a:xfrm>
            <a:off x="68580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9</a:t>
            </a:r>
          </a:p>
        </p:txBody>
      </p:sp>
      <p:sp>
        <p:nvSpPr>
          <p:cNvPr id="34" name="Oval 22"/>
          <p:cNvSpPr>
            <a:spLocks noChangeArrowheads="1"/>
          </p:cNvSpPr>
          <p:nvPr/>
        </p:nvSpPr>
        <p:spPr bwMode="auto">
          <a:xfrm>
            <a:off x="68580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10</a:t>
            </a:r>
          </a:p>
        </p:txBody>
      </p:sp>
      <p:sp>
        <p:nvSpPr>
          <p:cNvPr id="35" name="Rectangle 21"/>
          <p:cNvSpPr>
            <a:spLocks noChangeArrowheads="1"/>
          </p:cNvSpPr>
          <p:nvPr/>
        </p:nvSpPr>
        <p:spPr bwMode="auto">
          <a:xfrm>
            <a:off x="6629400" y="857250"/>
            <a:ext cx="1447800" cy="40005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HẾT GIỜ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752601" y="4457700"/>
            <a:ext cx="28360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04800" y="372861"/>
            <a:ext cx="5410200" cy="411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Arc 22"/>
          <p:cNvSpPr/>
          <p:nvPr/>
        </p:nvSpPr>
        <p:spPr>
          <a:xfrm rot="12029793">
            <a:off x="1625543" y="1340333"/>
            <a:ext cx="2768730" cy="596905"/>
          </a:xfrm>
          <a:prstGeom prst="arc">
            <a:avLst>
              <a:gd name="adj1" fmla="val 10923085"/>
              <a:gd name="adj2" fmla="val 21417093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V="1">
            <a:off x="1295400" y="2661910"/>
            <a:ext cx="1143000" cy="28575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1447800" y="4514850"/>
            <a:ext cx="27432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en-US" sz="3600" b="1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 địa cầu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548423" y="1885950"/>
            <a:ext cx="30480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Nam bán cầu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548423" y="2400300"/>
            <a:ext cx="30480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Bắc bán cầu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548424" y="2914650"/>
            <a:ext cx="3062177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Cực Nam</a:t>
            </a: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68580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</a:t>
            </a: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68580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2</a:t>
            </a:r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68580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3</a:t>
            </a:r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68580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4</a:t>
            </a:r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68580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5</a:t>
            </a:r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68580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6</a:t>
            </a:r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68580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7</a:t>
            </a:r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68580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8</a:t>
            </a:r>
          </a:p>
        </p:txBody>
      </p:sp>
      <p:sp>
        <p:nvSpPr>
          <p:cNvPr id="19" name="Oval 21"/>
          <p:cNvSpPr>
            <a:spLocks noChangeArrowheads="1"/>
          </p:cNvSpPr>
          <p:nvPr/>
        </p:nvSpPr>
        <p:spPr bwMode="auto">
          <a:xfrm>
            <a:off x="68580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9</a:t>
            </a:r>
          </a:p>
        </p:txBody>
      </p:sp>
      <p:sp>
        <p:nvSpPr>
          <p:cNvPr id="20" name="Oval 22"/>
          <p:cNvSpPr>
            <a:spLocks noChangeArrowheads="1"/>
          </p:cNvSpPr>
          <p:nvPr/>
        </p:nvSpPr>
        <p:spPr bwMode="auto">
          <a:xfrm>
            <a:off x="68580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10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6629400" y="857250"/>
            <a:ext cx="1447800" cy="40005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HẾT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57200" y="514350"/>
            <a:ext cx="57912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rc 4"/>
          <p:cNvSpPr/>
          <p:nvPr/>
        </p:nvSpPr>
        <p:spPr>
          <a:xfrm rot="12029793">
            <a:off x="1917446" y="1420542"/>
            <a:ext cx="2923605" cy="596905"/>
          </a:xfrm>
          <a:prstGeom prst="arc">
            <a:avLst>
              <a:gd name="adj1" fmla="val 10970235"/>
              <a:gd name="adj2" fmla="val 21552815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638801" y="2971800"/>
            <a:ext cx="2806347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Bắc bán cầu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638801" y="1943100"/>
            <a:ext cx="2806347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Cực Bắc 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638800" y="2457450"/>
            <a:ext cx="28194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Nam bán cầu</a:t>
            </a:r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67818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</a:t>
            </a:r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67818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2</a:t>
            </a:r>
          </a:p>
        </p:txBody>
      </p:sp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67818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3</a:t>
            </a: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67818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4</a:t>
            </a:r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67818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5</a:t>
            </a:r>
          </a:p>
        </p:txBody>
      </p:sp>
      <p:sp>
        <p:nvSpPr>
          <p:cNvPr id="14" name="Oval 18"/>
          <p:cNvSpPr>
            <a:spLocks noChangeArrowheads="1"/>
          </p:cNvSpPr>
          <p:nvPr/>
        </p:nvSpPr>
        <p:spPr bwMode="auto">
          <a:xfrm>
            <a:off x="67818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6</a:t>
            </a:r>
          </a:p>
        </p:txBody>
      </p:sp>
      <p:sp>
        <p:nvSpPr>
          <p:cNvPr id="15" name="Oval 19"/>
          <p:cNvSpPr>
            <a:spLocks noChangeArrowheads="1"/>
          </p:cNvSpPr>
          <p:nvPr/>
        </p:nvSpPr>
        <p:spPr bwMode="auto">
          <a:xfrm>
            <a:off x="67818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7</a:t>
            </a:r>
          </a:p>
        </p:txBody>
      </p:sp>
      <p:sp>
        <p:nvSpPr>
          <p:cNvPr id="16" name="Oval 20"/>
          <p:cNvSpPr>
            <a:spLocks noChangeArrowheads="1"/>
          </p:cNvSpPr>
          <p:nvPr/>
        </p:nvSpPr>
        <p:spPr bwMode="auto">
          <a:xfrm>
            <a:off x="67818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8</a:t>
            </a:r>
          </a:p>
        </p:txBody>
      </p:sp>
      <p:sp>
        <p:nvSpPr>
          <p:cNvPr id="17" name="Oval 21"/>
          <p:cNvSpPr>
            <a:spLocks noChangeArrowheads="1"/>
          </p:cNvSpPr>
          <p:nvPr/>
        </p:nvSpPr>
        <p:spPr bwMode="auto">
          <a:xfrm>
            <a:off x="67818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9</a:t>
            </a:r>
          </a:p>
        </p:txBody>
      </p:sp>
      <p:sp>
        <p:nvSpPr>
          <p:cNvPr id="18" name="Oval 22"/>
          <p:cNvSpPr>
            <a:spLocks noChangeArrowheads="1"/>
          </p:cNvSpPr>
          <p:nvPr/>
        </p:nvSpPr>
        <p:spPr bwMode="auto">
          <a:xfrm>
            <a:off x="67818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10</a:t>
            </a: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6553200" y="857250"/>
            <a:ext cx="1447800" cy="40005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HẾT GIỜ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81201" y="4343400"/>
            <a:ext cx="28360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dirty="0"/>
          </a:p>
        </p:txBody>
      </p: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>
            <a:off x="1752600" y="628650"/>
            <a:ext cx="1371600" cy="6858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57200" y="342900"/>
            <a:ext cx="57912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Arc 6"/>
          <p:cNvSpPr/>
          <p:nvPr/>
        </p:nvSpPr>
        <p:spPr>
          <a:xfrm rot="12029793">
            <a:off x="1917446" y="1420542"/>
            <a:ext cx="2923605" cy="596905"/>
          </a:xfrm>
          <a:prstGeom prst="arc">
            <a:avLst>
              <a:gd name="adj1" fmla="val 10970235"/>
              <a:gd name="adj2" fmla="val 21552815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81201" y="4229100"/>
            <a:ext cx="28360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dirty="0"/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flipV="1">
            <a:off x="1219200" y="2628900"/>
            <a:ext cx="1371600" cy="40005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715000" y="1600200"/>
            <a:ext cx="26670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Cực Nam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715000" y="2114550"/>
            <a:ext cx="26670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Nam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715001" y="2628900"/>
            <a:ext cx="2679405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Xích đạo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7818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7818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2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7818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3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7818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4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67818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5</a:t>
            </a: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67818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6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67818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7</a:t>
            </a: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67818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8</a:t>
            </a: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7818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9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67818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10</a:t>
            </a: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6553200" y="857250"/>
            <a:ext cx="1447800" cy="40005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HẾT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70" descr="http://3.bp.blogspot.com/-zAp4jwmtUSk/T5KXJHY8qhI/AAAAAAAAYMQ/WVzumGho5QU/s1600/005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69548">
            <a:off x="1371601" y="257175"/>
            <a:ext cx="2352675" cy="213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http://www.saharavn.com/resources/uploads/sp_large_444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638801" y="171450"/>
            <a:ext cx="2417763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14375" y="2647950"/>
            <a:ext cx="83534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2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CABB63-2989-4319-9BCB-DE3E8EAF513A}"/>
              </a:ext>
            </a:extLst>
          </p:cNvPr>
          <p:cNvSpPr txBox="1"/>
          <p:nvPr/>
        </p:nvSpPr>
        <p:spPr>
          <a:xfrm>
            <a:off x="2514600" y="1742356"/>
            <a:ext cx="3886200" cy="829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265702"/>
      </p:ext>
    </p:extLst>
  </p:cSld>
  <p:clrMapOvr>
    <a:masterClrMapping/>
  </p:clrMapOvr>
  <p:transition spd="slow"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860" y="379328"/>
            <a:ext cx="3150227" cy="3975286"/>
          </a:xfrm>
          <a:prstGeom prst="rect">
            <a:avLst/>
          </a:prstGeom>
        </p:spPr>
      </p:pic>
      <p:sp>
        <p:nvSpPr>
          <p:cNvPr id="7" name="Hộp_Văn_Bản 6"/>
          <p:cNvSpPr txBox="1"/>
          <p:nvPr/>
        </p:nvSpPr>
        <p:spPr>
          <a:xfrm>
            <a:off x="4122070" y="4230674"/>
            <a:ext cx="2857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 err="1">
                <a:solidFill>
                  <a:srgbClr val="C00000"/>
                </a:solidFill>
                <a:cs typeface="Times New Roman" pitchFamily="18" charset="0"/>
              </a:rPr>
              <a:t>Quả</a:t>
            </a:r>
            <a:r>
              <a:rPr lang="en-US" sz="3000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C00000"/>
                </a:solidFill>
                <a:cs typeface="Times New Roman" pitchFamily="18" charset="0"/>
              </a:rPr>
              <a:t>địa</a:t>
            </a:r>
            <a:r>
              <a:rPr lang="en-US" sz="3000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C00000"/>
                </a:solidFill>
                <a:cs typeface="Times New Roman" pitchFamily="18" charset="0"/>
              </a:rPr>
              <a:t>cầu</a:t>
            </a:r>
            <a:endParaRPr lang="en-US" sz="3000" b="1" i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2" name="Hộp_Văn_Bản 11"/>
          <p:cNvSpPr txBox="1"/>
          <p:nvPr/>
        </p:nvSpPr>
        <p:spPr>
          <a:xfrm>
            <a:off x="2208572" y="421030"/>
            <a:ext cx="1943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 err="1">
                <a:solidFill>
                  <a:srgbClr val="FFC000"/>
                </a:solidFill>
                <a:cs typeface="Times New Roman" pitchFamily="18" charset="0"/>
              </a:rPr>
              <a:t>Cực</a:t>
            </a:r>
            <a:r>
              <a:rPr lang="en-US" sz="3000" b="1" i="1" dirty="0">
                <a:solidFill>
                  <a:srgbClr val="FFC000"/>
                </a:solidFill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C000"/>
                </a:solidFill>
                <a:cs typeface="Times New Roman" pitchFamily="18" charset="0"/>
              </a:rPr>
              <a:t>Bắc</a:t>
            </a:r>
            <a:endParaRPr lang="en-US" sz="3000" b="1" i="1" dirty="0">
              <a:solidFill>
                <a:srgbClr val="FFC000"/>
              </a:solidFill>
              <a:cs typeface="Times New Roman" pitchFamily="18" charset="0"/>
            </a:endParaRPr>
          </a:p>
        </p:txBody>
      </p:sp>
      <p:sp>
        <p:nvSpPr>
          <p:cNvPr id="13" name="Hộp_Văn_Bản 12"/>
          <p:cNvSpPr txBox="1"/>
          <p:nvPr/>
        </p:nvSpPr>
        <p:spPr>
          <a:xfrm>
            <a:off x="954109" y="1715923"/>
            <a:ext cx="28717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 err="1">
                <a:solidFill>
                  <a:srgbClr val="006600"/>
                </a:solidFill>
                <a:cs typeface="Times New Roman" pitchFamily="18" charset="0"/>
              </a:rPr>
              <a:t>Đường</a:t>
            </a:r>
            <a:r>
              <a:rPr lang="en-US" sz="3000" b="1" i="1" dirty="0">
                <a:solidFill>
                  <a:srgbClr val="006600"/>
                </a:solidFill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6600"/>
                </a:solidFill>
                <a:cs typeface="Times New Roman" pitchFamily="18" charset="0"/>
              </a:rPr>
              <a:t>xích</a:t>
            </a:r>
            <a:r>
              <a:rPr lang="en-US" sz="3000" b="1" i="1" dirty="0">
                <a:solidFill>
                  <a:srgbClr val="006600"/>
                </a:solidFill>
                <a:cs typeface="Times New Roman" pitchFamily="18" charset="0"/>
              </a:rPr>
              <a:t> </a:t>
            </a:r>
          </a:p>
          <a:p>
            <a:pPr algn="ctr"/>
            <a:r>
              <a:rPr lang="en-US" sz="3000" b="1" i="1" dirty="0" err="1">
                <a:solidFill>
                  <a:srgbClr val="006600"/>
                </a:solidFill>
                <a:cs typeface="Times New Roman" pitchFamily="18" charset="0"/>
              </a:rPr>
              <a:t>đạo</a:t>
            </a:r>
            <a:endParaRPr lang="en-US" sz="3000" b="1" i="1" dirty="0">
              <a:solidFill>
                <a:srgbClr val="006600"/>
              </a:solidFill>
              <a:cs typeface="Times New Roman" pitchFamily="18" charset="0"/>
            </a:endParaRPr>
          </a:p>
        </p:txBody>
      </p:sp>
      <p:sp>
        <p:nvSpPr>
          <p:cNvPr id="14" name="Hộp_Văn_Bản 13"/>
          <p:cNvSpPr txBox="1"/>
          <p:nvPr/>
        </p:nvSpPr>
        <p:spPr>
          <a:xfrm>
            <a:off x="1479910" y="4377575"/>
            <a:ext cx="1943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 err="1">
                <a:solidFill>
                  <a:srgbClr val="FFC000"/>
                </a:solidFill>
                <a:cs typeface="Times New Roman" pitchFamily="18" charset="0"/>
              </a:rPr>
              <a:t>Cực</a:t>
            </a:r>
            <a:r>
              <a:rPr lang="en-US" sz="3000" b="1" i="1" dirty="0">
                <a:solidFill>
                  <a:srgbClr val="FFC000"/>
                </a:solidFill>
                <a:cs typeface="Times New Roman" pitchFamily="18" charset="0"/>
              </a:rPr>
              <a:t> Nam</a:t>
            </a:r>
          </a:p>
        </p:txBody>
      </p:sp>
      <p:sp>
        <p:nvSpPr>
          <p:cNvPr id="15" name="Hộp_Văn_Bản 14"/>
          <p:cNvSpPr txBox="1"/>
          <p:nvPr/>
        </p:nvSpPr>
        <p:spPr>
          <a:xfrm>
            <a:off x="954110" y="951945"/>
            <a:ext cx="2861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 err="1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Bắc</a:t>
            </a:r>
            <a:r>
              <a:rPr lang="en-US" sz="3000" b="1" i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bán</a:t>
            </a:r>
            <a:r>
              <a:rPr lang="en-US" sz="3000" b="1" i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cầu</a:t>
            </a:r>
            <a:endParaRPr lang="en-US" sz="3000" b="1" i="1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6" name="Hộp_Văn_Bản 15"/>
          <p:cNvSpPr txBox="1"/>
          <p:nvPr/>
        </p:nvSpPr>
        <p:spPr>
          <a:xfrm>
            <a:off x="1237022" y="2908534"/>
            <a:ext cx="24288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rgbClr val="006600"/>
                </a:solidFill>
                <a:cs typeface="Times New Roman" pitchFamily="18" charset="0"/>
              </a:rPr>
              <a:t>Nam </a:t>
            </a:r>
            <a:r>
              <a:rPr lang="en-US" sz="3000" b="1" i="1" dirty="0" err="1">
                <a:solidFill>
                  <a:srgbClr val="006600"/>
                </a:solidFill>
                <a:cs typeface="Times New Roman" pitchFamily="18" charset="0"/>
              </a:rPr>
              <a:t>bán</a:t>
            </a:r>
            <a:r>
              <a:rPr lang="en-US" sz="3000" b="1" i="1" dirty="0">
                <a:solidFill>
                  <a:srgbClr val="006600"/>
                </a:solidFill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6600"/>
                </a:solidFill>
                <a:cs typeface="Times New Roman" pitchFamily="18" charset="0"/>
              </a:rPr>
              <a:t>cầu</a:t>
            </a:r>
            <a:endParaRPr lang="en-US" sz="3000" b="1" i="1" dirty="0">
              <a:solidFill>
                <a:srgbClr val="006600"/>
              </a:solidFill>
              <a:cs typeface="Times New Roman" pitchFamily="18" charset="0"/>
            </a:endParaRPr>
          </a:p>
        </p:txBody>
      </p:sp>
      <p:sp>
        <p:nvSpPr>
          <p:cNvPr id="19" name="Mũi tên Hướng Lên 18"/>
          <p:cNvSpPr/>
          <p:nvPr/>
        </p:nvSpPr>
        <p:spPr>
          <a:xfrm rot="16200000">
            <a:off x="4980465" y="-592569"/>
            <a:ext cx="63001" cy="2385284"/>
          </a:xfrm>
          <a:prstGeom prst="bentUpArrow">
            <a:avLst>
              <a:gd name="adj1" fmla="val 25000"/>
              <a:gd name="adj2" fmla="val 50000"/>
              <a:gd name="adj3" fmla="val 1885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Mũi tên Phải 24"/>
          <p:cNvSpPr/>
          <p:nvPr/>
        </p:nvSpPr>
        <p:spPr>
          <a:xfrm rot="8585540">
            <a:off x="3083935" y="3802919"/>
            <a:ext cx="2407109" cy="6108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Hình chữ nhật 25"/>
          <p:cNvSpPr/>
          <p:nvPr/>
        </p:nvSpPr>
        <p:spPr>
          <a:xfrm rot="1553066">
            <a:off x="4584781" y="2086622"/>
            <a:ext cx="2469107" cy="34289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27" name="Mũi tên Trái 26"/>
          <p:cNvSpPr/>
          <p:nvPr/>
        </p:nvSpPr>
        <p:spPr>
          <a:xfrm rot="20617103">
            <a:off x="3583141" y="1728941"/>
            <a:ext cx="1157024" cy="41865"/>
          </a:xfrm>
          <a:prstGeom prst="left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Mũi tên Xuống Cong 28"/>
          <p:cNvSpPr/>
          <p:nvPr/>
        </p:nvSpPr>
        <p:spPr>
          <a:xfrm rot="187383" flipH="1">
            <a:off x="3452284" y="1054293"/>
            <a:ext cx="2403227" cy="228744"/>
          </a:xfrm>
          <a:prstGeom prst="curved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0" name="Mũi tên Xuống Cong 29"/>
          <p:cNvSpPr/>
          <p:nvPr/>
        </p:nvSpPr>
        <p:spPr>
          <a:xfrm rot="20394576" flipH="1">
            <a:off x="3430765" y="2635684"/>
            <a:ext cx="1934168" cy="243212"/>
          </a:xfrm>
          <a:prstGeom prst="curvedDown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1" name="Hộp_Văn_Bản 20"/>
          <p:cNvSpPr txBox="1"/>
          <p:nvPr/>
        </p:nvSpPr>
        <p:spPr>
          <a:xfrm>
            <a:off x="7012232" y="3561260"/>
            <a:ext cx="100965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i="1" dirty="0" err="1">
                <a:solidFill>
                  <a:srgbClr val="006600"/>
                </a:solidFill>
                <a:cs typeface="Times New Roman" pitchFamily="18" charset="0"/>
              </a:rPr>
              <a:t>Giá</a:t>
            </a:r>
            <a:r>
              <a:rPr lang="en-US" sz="4050" b="1" i="1" dirty="0">
                <a:solidFill>
                  <a:srgbClr val="006600"/>
                </a:solidFill>
                <a:cs typeface="Times New Roman" pitchFamily="18" charset="0"/>
              </a:rPr>
              <a:t> </a:t>
            </a:r>
          </a:p>
          <a:p>
            <a:r>
              <a:rPr lang="en-US" sz="4050" b="1" i="1" dirty="0" err="1">
                <a:solidFill>
                  <a:srgbClr val="006600"/>
                </a:solidFill>
                <a:cs typeface="Times New Roman" pitchFamily="18" charset="0"/>
              </a:rPr>
              <a:t>đỡ</a:t>
            </a:r>
            <a:endParaRPr lang="en-US" sz="4050" b="1" i="1" dirty="0">
              <a:solidFill>
                <a:srgbClr val="006600"/>
              </a:solidFill>
              <a:cs typeface="Times New Roman" pitchFamily="18" charset="0"/>
            </a:endParaRPr>
          </a:p>
        </p:txBody>
      </p:sp>
      <p:sp>
        <p:nvSpPr>
          <p:cNvPr id="22" name="Mũi tên Phải 21"/>
          <p:cNvSpPr/>
          <p:nvPr/>
        </p:nvSpPr>
        <p:spPr>
          <a:xfrm rot="1134080">
            <a:off x="5744230" y="3706766"/>
            <a:ext cx="1275551" cy="104007"/>
          </a:xfrm>
          <a:prstGeom prst="right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Mũi tên Phải 27"/>
          <p:cNvSpPr/>
          <p:nvPr/>
        </p:nvSpPr>
        <p:spPr>
          <a:xfrm rot="5400000" flipV="1">
            <a:off x="6430424" y="3088810"/>
            <a:ext cx="1345999" cy="80657"/>
          </a:xfrm>
          <a:prstGeom prst="right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 flipV="1">
            <a:off x="5291923" y="835466"/>
            <a:ext cx="1070155" cy="2361386"/>
          </a:xfrm>
          <a:prstGeom prst="line">
            <a:avLst/>
          </a:prstGeom>
          <a:noFill/>
          <a:ln w="381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 flipV="1">
            <a:off x="6403450" y="332303"/>
            <a:ext cx="299035" cy="469194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 flipH="1">
            <a:off x="4984728" y="3196852"/>
            <a:ext cx="307193" cy="579041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4" name="Mũi tên Phải 33"/>
          <p:cNvSpPr/>
          <p:nvPr/>
        </p:nvSpPr>
        <p:spPr>
          <a:xfrm rot="2390494">
            <a:off x="6552998" y="708104"/>
            <a:ext cx="1275551" cy="79313"/>
          </a:xfrm>
          <a:prstGeom prst="right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Hộp_Văn_Bản 23"/>
          <p:cNvSpPr txBox="1"/>
          <p:nvPr/>
        </p:nvSpPr>
        <p:spPr>
          <a:xfrm>
            <a:off x="7216891" y="1025166"/>
            <a:ext cx="129851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006600"/>
                </a:solidFill>
                <a:cs typeface="Times New Roman" pitchFamily="18" charset="0"/>
              </a:rPr>
              <a:t>Trục</a:t>
            </a:r>
            <a:endParaRPr lang="en-US" sz="3600" b="1" i="1" dirty="0">
              <a:solidFill>
                <a:srgbClr val="006600"/>
              </a:solidFill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FCF7BE-91FD-4A5D-AFE5-2F12357A4DAA}"/>
              </a:ext>
            </a:extLst>
          </p:cNvPr>
          <p:cNvSpPr txBox="1"/>
          <p:nvPr/>
        </p:nvSpPr>
        <p:spPr>
          <a:xfrm>
            <a:off x="96363" y="-19050"/>
            <a:ext cx="8590438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mấy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?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08398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  <p:bldP spid="16" grpId="0"/>
      <p:bldP spid="19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21" grpId="0"/>
      <p:bldP spid="22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6">
            <a:extLst>
              <a:ext uri="{FF2B5EF4-FFF2-40B4-BE49-F238E27FC236}">
                <a16:creationId xmlns:a16="http://schemas.microsoft.com/office/drawing/2014/main" id="{200003D6-E1A4-4157-99F6-ED0C7609D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90550"/>
            <a:ext cx="914400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1838377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31" name="Oval 19">
            <a:extLst>
              <a:ext uri="{FF2B5EF4-FFF2-40B4-BE49-F238E27FC236}">
                <a16:creationId xmlns:a16="http://schemas.microsoft.com/office/drawing/2014/main" id="{FA71DDA5-3AEA-48DF-A3FD-06AD4B396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0350" y="1085850"/>
            <a:ext cx="2914650" cy="3028950"/>
          </a:xfrm>
          <a:prstGeom prst="ellipse">
            <a:avLst/>
          </a:prstGeom>
          <a:solidFill>
            <a:srgbClr val="0000CC">
              <a:alpha val="27843"/>
            </a:srgbClr>
          </a:solidFill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 sz="1350"/>
          </a:p>
        </p:txBody>
      </p:sp>
      <p:sp>
        <p:nvSpPr>
          <p:cNvPr id="346132" name="Arc 20">
            <a:extLst>
              <a:ext uri="{FF2B5EF4-FFF2-40B4-BE49-F238E27FC236}">
                <a16:creationId xmlns:a16="http://schemas.microsoft.com/office/drawing/2014/main" id="{2EAA87C3-2FCC-4490-A3D6-A0F94AB1086C}"/>
              </a:ext>
            </a:extLst>
          </p:cNvPr>
          <p:cNvSpPr>
            <a:spLocks/>
          </p:cNvSpPr>
          <p:nvPr/>
        </p:nvSpPr>
        <p:spPr bwMode="auto">
          <a:xfrm rot="1140469" flipV="1">
            <a:off x="3086100" y="982267"/>
            <a:ext cx="1552575" cy="282178"/>
          </a:xfrm>
          <a:custGeom>
            <a:avLst/>
            <a:gdLst>
              <a:gd name="T0" fmla="*/ 446424 w 37755"/>
              <a:gd name="T1" fmla="*/ 376237 h 38495"/>
              <a:gd name="T2" fmla="*/ 2070100 w 37755"/>
              <a:gd name="T3" fmla="*/ 70976 h 38495"/>
              <a:gd name="T4" fmla="*/ 1184324 w 37755"/>
              <a:gd name="T5" fmla="*/ 211111 h 38495"/>
              <a:gd name="T6" fmla="*/ 0 60000 65536"/>
              <a:gd name="T7" fmla="*/ 0 60000 65536"/>
              <a:gd name="T8" fmla="*/ 0 60000 65536"/>
              <a:gd name="T9" fmla="*/ 0 w 37755"/>
              <a:gd name="T10" fmla="*/ 0 h 38495"/>
              <a:gd name="T11" fmla="*/ 37755 w 37755"/>
              <a:gd name="T12" fmla="*/ 38495 h 384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755" h="38495" fill="none" extrusionOk="0">
                <a:moveTo>
                  <a:pt x="8141" y="38495"/>
                </a:moveTo>
                <a:cubicBezTo>
                  <a:pt x="2997" y="34396"/>
                  <a:pt x="0" y="2817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775" y="-1"/>
                  <a:pt x="33655" y="2643"/>
                  <a:pt x="37754" y="7262"/>
                </a:cubicBezTo>
              </a:path>
              <a:path w="37755" h="38495" stroke="0" extrusionOk="0">
                <a:moveTo>
                  <a:pt x="8141" y="38495"/>
                </a:moveTo>
                <a:cubicBezTo>
                  <a:pt x="2997" y="34396"/>
                  <a:pt x="0" y="2817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775" y="-1"/>
                  <a:pt x="33655" y="2643"/>
                  <a:pt x="37754" y="7262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rgbClr val="F9072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 sz="1350"/>
          </a:p>
        </p:txBody>
      </p:sp>
      <p:sp>
        <p:nvSpPr>
          <p:cNvPr id="346133" name="Arc 21">
            <a:extLst>
              <a:ext uri="{FF2B5EF4-FFF2-40B4-BE49-F238E27FC236}">
                <a16:creationId xmlns:a16="http://schemas.microsoft.com/office/drawing/2014/main" id="{813F9AAC-A963-4116-B432-3BFCF6122CF9}"/>
              </a:ext>
            </a:extLst>
          </p:cNvPr>
          <p:cNvSpPr>
            <a:spLocks/>
          </p:cNvSpPr>
          <p:nvPr/>
        </p:nvSpPr>
        <p:spPr bwMode="auto">
          <a:xfrm rot="1140469" flipV="1">
            <a:off x="2171701" y="2525317"/>
            <a:ext cx="1407319" cy="302419"/>
          </a:xfrm>
          <a:custGeom>
            <a:avLst/>
            <a:gdLst>
              <a:gd name="T0" fmla="*/ 686953 w 34215"/>
              <a:gd name="T1" fmla="*/ 403225 h 41202"/>
              <a:gd name="T2" fmla="*/ 1876425 w 34215"/>
              <a:gd name="T3" fmla="*/ 39792 h 41202"/>
              <a:gd name="T4" fmla="*/ 1184591 w 34215"/>
              <a:gd name="T5" fmla="*/ 211389 h 41202"/>
              <a:gd name="T6" fmla="*/ 0 60000 65536"/>
              <a:gd name="T7" fmla="*/ 0 60000 65536"/>
              <a:gd name="T8" fmla="*/ 0 60000 65536"/>
              <a:gd name="T9" fmla="*/ 0 w 34215"/>
              <a:gd name="T10" fmla="*/ 0 h 41202"/>
              <a:gd name="T11" fmla="*/ 34215 w 34215"/>
              <a:gd name="T12" fmla="*/ 41202 h 412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215" h="41202" fill="none" extrusionOk="0">
                <a:moveTo>
                  <a:pt x="12526" y="41201"/>
                </a:moveTo>
                <a:cubicBezTo>
                  <a:pt x="4888" y="37666"/>
                  <a:pt x="0" y="3001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127" y="-1"/>
                  <a:pt x="30539" y="1422"/>
                  <a:pt x="34214" y="4066"/>
                </a:cubicBezTo>
              </a:path>
              <a:path w="34215" h="41202" stroke="0" extrusionOk="0">
                <a:moveTo>
                  <a:pt x="12526" y="41201"/>
                </a:moveTo>
                <a:cubicBezTo>
                  <a:pt x="4888" y="37666"/>
                  <a:pt x="0" y="3001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127" y="-1"/>
                  <a:pt x="30539" y="1422"/>
                  <a:pt x="34214" y="4066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rgbClr val="F9072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 sz="1350"/>
          </a:p>
        </p:txBody>
      </p:sp>
      <p:sp>
        <p:nvSpPr>
          <p:cNvPr id="346134" name="Arc 22">
            <a:extLst>
              <a:ext uri="{FF2B5EF4-FFF2-40B4-BE49-F238E27FC236}">
                <a16:creationId xmlns:a16="http://schemas.microsoft.com/office/drawing/2014/main" id="{7D11D3D1-EB9E-4078-9BB8-98E5682A0EC6}"/>
              </a:ext>
            </a:extLst>
          </p:cNvPr>
          <p:cNvSpPr>
            <a:spLocks/>
          </p:cNvSpPr>
          <p:nvPr/>
        </p:nvSpPr>
        <p:spPr bwMode="auto">
          <a:xfrm rot="1140469" flipV="1">
            <a:off x="2114550" y="1747839"/>
            <a:ext cx="2563416" cy="335756"/>
          </a:xfrm>
          <a:custGeom>
            <a:avLst/>
            <a:gdLst>
              <a:gd name="T0" fmla="*/ 761795 w 36400"/>
              <a:gd name="T1" fmla="*/ 447675 h 38472"/>
              <a:gd name="T2" fmla="*/ 3417888 w 36400"/>
              <a:gd name="T3" fmla="*/ 68282 h 38472"/>
              <a:gd name="T4" fmla="*/ 2028197 w 36400"/>
              <a:gd name="T5" fmla="*/ 251346 h 38472"/>
              <a:gd name="T6" fmla="*/ 0 60000 65536"/>
              <a:gd name="T7" fmla="*/ 0 60000 65536"/>
              <a:gd name="T8" fmla="*/ 0 60000 65536"/>
              <a:gd name="T9" fmla="*/ 0 w 36400"/>
              <a:gd name="T10" fmla="*/ 0 h 38472"/>
              <a:gd name="T11" fmla="*/ 36400 w 36400"/>
              <a:gd name="T12" fmla="*/ 38472 h 384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400" h="38472" fill="none" extrusionOk="0">
                <a:moveTo>
                  <a:pt x="8113" y="38471"/>
                </a:moveTo>
                <a:cubicBezTo>
                  <a:pt x="2985" y="34373"/>
                  <a:pt x="0" y="281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100" y="-1"/>
                  <a:pt x="32394" y="2098"/>
                  <a:pt x="36400" y="5867"/>
                </a:cubicBezTo>
              </a:path>
              <a:path w="36400" h="38472" stroke="0" extrusionOk="0">
                <a:moveTo>
                  <a:pt x="8113" y="38471"/>
                </a:moveTo>
                <a:cubicBezTo>
                  <a:pt x="2985" y="34373"/>
                  <a:pt x="0" y="281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100" y="-1"/>
                  <a:pt x="32394" y="2098"/>
                  <a:pt x="36400" y="5867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rgbClr val="F9072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 sz="1350"/>
          </a:p>
        </p:txBody>
      </p:sp>
      <p:sp>
        <p:nvSpPr>
          <p:cNvPr id="346136" name="Line 24">
            <a:extLst>
              <a:ext uri="{FF2B5EF4-FFF2-40B4-BE49-F238E27FC236}">
                <a16:creationId xmlns:a16="http://schemas.microsoft.com/office/drawing/2014/main" id="{97D67724-7079-4AF5-B8F7-4B7F2238AB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71850" y="1028700"/>
            <a:ext cx="1714500" cy="2457450"/>
          </a:xfrm>
          <a:prstGeom prst="line">
            <a:avLst/>
          </a:prstGeom>
          <a:noFill/>
          <a:ln w="38100">
            <a:solidFill>
              <a:srgbClr val="0000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46137" name="Line 25">
            <a:extLst>
              <a:ext uri="{FF2B5EF4-FFF2-40B4-BE49-F238E27FC236}">
                <a16:creationId xmlns:a16="http://schemas.microsoft.com/office/drawing/2014/main" id="{A4A048F1-89B3-44E3-B16F-D6BD979EBB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18485" y="433388"/>
            <a:ext cx="514350" cy="6858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46138" name="Line 26">
            <a:extLst>
              <a:ext uri="{FF2B5EF4-FFF2-40B4-BE49-F238E27FC236}">
                <a16:creationId xmlns:a16="http://schemas.microsoft.com/office/drawing/2014/main" id="{2C729E1D-5DA0-4D5F-A8DD-386148F82C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61085" y="3407569"/>
            <a:ext cx="457200" cy="6858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46139" name="Text Box 27">
            <a:extLst>
              <a:ext uri="{FF2B5EF4-FFF2-40B4-BE49-F238E27FC236}">
                <a16:creationId xmlns:a16="http://schemas.microsoft.com/office/drawing/2014/main" id="{3730F3E9-3D51-416C-8A61-6BBBD2EE1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450" y="3048672"/>
            <a:ext cx="800100" cy="369332"/>
          </a:xfrm>
          <a:prstGeom prst="rect">
            <a:avLst/>
          </a:prstGeom>
          <a:solidFill>
            <a:srgbClr val="66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Đông</a:t>
            </a:r>
          </a:p>
        </p:txBody>
      </p:sp>
      <p:sp>
        <p:nvSpPr>
          <p:cNvPr id="346140" name="Text Box 28">
            <a:extLst>
              <a:ext uri="{FF2B5EF4-FFF2-40B4-BE49-F238E27FC236}">
                <a16:creationId xmlns:a16="http://schemas.microsoft.com/office/drawing/2014/main" id="{3D16F3F6-2400-4C83-80F5-DACB5ADBA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950" y="857250"/>
            <a:ext cx="1143000" cy="369332"/>
          </a:xfrm>
          <a:prstGeom prst="rect">
            <a:avLst/>
          </a:prstGeom>
          <a:solidFill>
            <a:srgbClr val="66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Cực Bắc</a:t>
            </a:r>
          </a:p>
        </p:txBody>
      </p:sp>
      <p:sp>
        <p:nvSpPr>
          <p:cNvPr id="346141" name="Text Box 29">
            <a:extLst>
              <a:ext uri="{FF2B5EF4-FFF2-40B4-BE49-F238E27FC236}">
                <a16:creationId xmlns:a16="http://schemas.microsoft.com/office/drawing/2014/main" id="{14B862B8-E498-4CCC-A5BA-F57953D5B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3714750"/>
            <a:ext cx="1257300" cy="369332"/>
          </a:xfrm>
          <a:prstGeom prst="rect">
            <a:avLst/>
          </a:prstGeom>
          <a:solidFill>
            <a:srgbClr val="66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Cực Nam</a:t>
            </a:r>
          </a:p>
        </p:txBody>
      </p:sp>
      <p:sp>
        <p:nvSpPr>
          <p:cNvPr id="346142" name="Text Box 30">
            <a:extLst>
              <a:ext uri="{FF2B5EF4-FFF2-40B4-BE49-F238E27FC236}">
                <a16:creationId xmlns:a16="http://schemas.microsoft.com/office/drawing/2014/main" id="{DD84D149-E2BB-40A4-A28E-E84DC275A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958" y="1007518"/>
            <a:ext cx="571500" cy="369332"/>
          </a:xfrm>
          <a:prstGeom prst="rect">
            <a:avLst/>
          </a:prstGeom>
          <a:solidFill>
            <a:srgbClr val="66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Tây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FCAE0-E4F8-49F8-83A0-36583D0D6BAB}"/>
              </a:ext>
            </a:extLst>
          </p:cNvPr>
          <p:cNvSpPr txBox="1"/>
          <p:nvPr/>
        </p:nvSpPr>
        <p:spPr>
          <a:xfrm>
            <a:off x="456566" y="4409867"/>
            <a:ext cx="9123838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mấy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?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6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6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6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4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6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6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6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6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6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6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31" grpId="0" animBg="1"/>
      <p:bldP spid="346132" grpId="0" animBg="1"/>
      <p:bldP spid="346133" grpId="0" animBg="1"/>
      <p:bldP spid="346134" grpId="0" animBg="1"/>
      <p:bldP spid="346139" grpId="0" animBg="1"/>
      <p:bldP spid="346140" grpId="0" animBg="1"/>
      <p:bldP spid="346141" grpId="0" animBg="1"/>
      <p:bldP spid="34614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ự nhiên và xã hội lớp 3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80010"/>
            <a:ext cx="8686800" cy="49149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enid.com.vn/fileman/Uploads/tbNews/104/chungt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626" y="133350"/>
            <a:ext cx="890621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103"/>
          <p:cNvPicPr>
            <a:picLocks noChangeAspect="1" noChangeArrowheads="1"/>
          </p:cNvPicPr>
          <p:nvPr/>
        </p:nvPicPr>
        <p:blipFill>
          <a:blip r:embed="rId3">
            <a:lum bright="-42000"/>
          </a:blip>
          <a:srcRect/>
          <a:stretch>
            <a:fillRect/>
          </a:stretch>
        </p:blipFill>
        <p:spPr bwMode="auto">
          <a:xfrm>
            <a:off x="0" y="14287"/>
            <a:ext cx="9220200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762000" y="102870"/>
            <a:ext cx="7696200" cy="5040630"/>
          </a:xfrm>
          <a:prstGeom prst="ellipse">
            <a:avLst/>
          </a:prstGeom>
          <a:gradFill rotWithShape="1">
            <a:gsLst>
              <a:gs pos="0">
                <a:srgbClr val="F4F92F">
                  <a:gamma/>
                  <a:shade val="46275"/>
                  <a:invGamma/>
                </a:srgbClr>
              </a:gs>
              <a:gs pos="50000">
                <a:srgbClr val="F4F92F">
                  <a:alpha val="25000"/>
                </a:srgbClr>
              </a:gs>
              <a:gs pos="100000">
                <a:srgbClr val="F4F92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209800" y="1600200"/>
            <a:ext cx="5638800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TRÁI ĐẤT NÀY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9" name="Picture 7" descr="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514350"/>
            <a:ext cx="8572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3D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514350"/>
            <a:ext cx="480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990600" y="2971800"/>
            <a:ext cx="74676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762000" y="2286000"/>
            <a:ext cx="8382000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 CỦA CHÚNG MÌNH 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2514600" y="3486151"/>
            <a:ext cx="35814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Trái Đất Này Là Của Chúng Mình - CLB Taca Emca [ Trung Thu Hồng ]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2457450"/>
            <a:ext cx="304800" cy="228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1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3">
            <a:extLst>
              <a:ext uri="{FF2B5EF4-FFF2-40B4-BE49-F238E27FC236}">
                <a16:creationId xmlns:a16="http://schemas.microsoft.com/office/drawing/2014/main" id="{1E12B6D7-77F6-42D8-B379-5ACC3308858B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285750"/>
            <a:ext cx="6022975" cy="3427413"/>
            <a:chOff x="0" y="382905"/>
            <a:chExt cx="9144000" cy="6092190"/>
          </a:xfrm>
        </p:grpSpPr>
        <p:pic>
          <p:nvPicPr>
            <p:cNvPr id="24580" name="Picture 1" descr="bìa.jpg">
              <a:extLst>
                <a:ext uri="{FF2B5EF4-FFF2-40B4-BE49-F238E27FC236}">
                  <a16:creationId xmlns:a16="http://schemas.microsoft.com/office/drawing/2014/main" id="{38D13EDA-A197-4750-A2D2-D5449312E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2905"/>
              <a:ext cx="9144000" cy="6092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CD666B9-278D-48E7-86FE-2DD30F1FDBBD}"/>
                </a:ext>
              </a:extLst>
            </p:cNvPr>
            <p:cNvSpPr/>
            <p:nvPr/>
          </p:nvSpPr>
          <p:spPr>
            <a:xfrm>
              <a:off x="1829283" y="3249818"/>
              <a:ext cx="5714397" cy="10638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249FCF1-52A0-4DBF-871C-F6385DD59942}"/>
              </a:ext>
            </a:extLst>
          </p:cNvPr>
          <p:cNvSpPr/>
          <p:nvPr/>
        </p:nvSpPr>
        <p:spPr>
          <a:xfrm>
            <a:off x="2577702" y="1871136"/>
            <a:ext cx="4371975" cy="55399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300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0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0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</a:t>
            </a:r>
            <a:endParaRPr lang="en-US" sz="300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6">
            <a:extLst>
              <a:ext uri="{FF2B5EF4-FFF2-40B4-BE49-F238E27FC236}">
                <a16:creationId xmlns:a16="http://schemas.microsoft.com/office/drawing/2014/main" id="{200003D6-E1A4-4157-99F6-ED0C7609D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2" y="819150"/>
            <a:ext cx="9144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255994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1430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209550"/>
            <a:ext cx="868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ounded Rectangle 2"/>
          <p:cNvSpPr>
            <a:spLocks noChangeArrowheads="1"/>
          </p:cNvSpPr>
          <p:nvPr/>
        </p:nvSpPr>
        <p:spPr bwMode="auto">
          <a:xfrm>
            <a:off x="152400" y="1276350"/>
            <a:ext cx="4572000" cy="3009900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dẹt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0" hangingPunct="0"/>
            <a:endParaRPr lang="en-US" sz="4000" dirty="0">
              <a:solidFill>
                <a:srgbClr val="1D12FA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228600" y="0"/>
            <a:ext cx="8534400" cy="4914900"/>
            <a:chOff x="228600" y="0"/>
            <a:chExt cx="8534400" cy="65532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609600"/>
              <a:ext cx="8534400" cy="594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2148840" y="0"/>
              <a:ext cx="4572000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BẢN ĐỒ THẾ GIỚI</a:t>
              </a:r>
            </a:p>
          </p:txBody>
        </p:sp>
      </p:grpSp>
    </p:spTree>
  </p:cSld>
  <p:clrMapOvr>
    <a:masterClrMapping/>
  </p:clrMapOvr>
  <p:transition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ilk\Documents\Downloads\cầu\hinh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8600" y="0"/>
            <a:ext cx="8534400" cy="4914900"/>
            <a:chOff x="228600" y="0"/>
            <a:chExt cx="8534400" cy="65532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609600"/>
              <a:ext cx="8534400" cy="594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2148840" y="0"/>
              <a:ext cx="4572000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BẢN ĐỒ THẾ GIỚI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772</Words>
  <Application>Microsoft Office PowerPoint</Application>
  <PresentationFormat>On-screen Show (16:9)</PresentationFormat>
  <Paragraphs>157</Paragraphs>
  <Slides>34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.VnAvant</vt:lpstr>
      <vt:lpstr>.VnTime</vt:lpstr>
      <vt:lpstr>Arial</vt:lpstr>
      <vt:lpstr>Calibri</vt:lpstr>
      <vt:lpstr>Times New Roman</vt:lpstr>
      <vt:lpstr>UTM Edwardian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Silk</dc:creator>
  <cp:lastModifiedBy>M0</cp:lastModifiedBy>
  <cp:revision>34</cp:revision>
  <dcterms:created xsi:type="dcterms:W3CDTF">2019-03-30T08:34:09Z</dcterms:created>
  <dcterms:modified xsi:type="dcterms:W3CDTF">2022-04-25T03:07:56Z</dcterms:modified>
</cp:coreProperties>
</file>