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comments/comment1.xml" ContentType="application/vnd.openxmlformats-officedocument.presentationml.comments+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comments/comment2.xml" ContentType="application/vnd.openxmlformats-officedocument.presentationml.comment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7" r:id="rId2"/>
  </p:sldMasterIdLst>
  <p:notesMasterIdLst>
    <p:notesMasterId r:id="rId23"/>
  </p:notesMasterIdLst>
  <p:sldIdLst>
    <p:sldId id="1506" r:id="rId3"/>
    <p:sldId id="3339" r:id="rId4"/>
    <p:sldId id="3341" r:id="rId5"/>
    <p:sldId id="3344" r:id="rId6"/>
    <p:sldId id="3347" r:id="rId7"/>
    <p:sldId id="3350" r:id="rId8"/>
    <p:sldId id="1529" r:id="rId9"/>
    <p:sldId id="3352" r:id="rId10"/>
    <p:sldId id="3354" r:id="rId11"/>
    <p:sldId id="3356" r:id="rId12"/>
    <p:sldId id="3358" r:id="rId13"/>
    <p:sldId id="3360" r:id="rId14"/>
    <p:sldId id="3362" r:id="rId15"/>
    <p:sldId id="3366" r:id="rId16"/>
    <p:sldId id="3382" r:id="rId17"/>
    <p:sldId id="3368" r:id="rId18"/>
    <p:sldId id="3381" r:id="rId19"/>
    <p:sldId id="3372" r:id="rId20"/>
    <p:sldId id="3377" r:id="rId21"/>
    <p:sldId id="1551" r:id="rId22"/>
  </p:sldIdLst>
  <p:sldSz cx="12192000" cy="6858000"/>
  <p:notesSz cx="6858000" cy="9144000"/>
  <p:embeddedFontLst>
    <p:embeddedFont>
      <p:font typeface="等线" panose="02010600030101010101" pitchFamily="2" charset="-122"/>
      <p:regular r:id="rId24"/>
    </p:embeddedFont>
    <p:embeddedFont>
      <p:font typeface="Calibri" panose="020F0502020204030204" pitchFamily="34" charset="0"/>
      <p:regular r:id="rId25"/>
      <p:bold r:id="rId26"/>
      <p:italic r:id="rId27"/>
      <p:boldItalic r:id="rId28"/>
    </p:embeddedFont>
    <p:embeddedFont>
      <p:font typeface="Microsoft YaHei" panose="020B0503020204020204" pitchFamily="34" charset="-122"/>
      <p:regular r:id="rId29"/>
      <p:bold r:id="rId30"/>
    </p:embeddedFont>
    <p:embeddedFont>
      <p:font typeface="UTM Bell" panose="020B0604020202020204" charset="0"/>
      <p:regular r:id="rId31"/>
    </p:embeddedFont>
    <p:embeddedFont>
      <p:font typeface="VNI-Hobo" pitchFamily="2" charset="0"/>
      <p:regular r:id="rId32"/>
    </p:embeddedFont>
  </p:embeddedFontLst>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yendocu.net" initials="C" lastIdx="2" clrIdx="0">
    <p:extLst>
      <p:ext uri="{19B8F6BF-5375-455C-9EA6-DF929625EA0E}">
        <p15:presenceInfo xmlns:p15="http://schemas.microsoft.com/office/powerpoint/2012/main" userId="Chuyendocu.n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3F"/>
    <a:srgbClr val="FFFF66"/>
    <a:srgbClr val="E3FC64"/>
    <a:srgbClr val="FDD2B1"/>
    <a:srgbClr val="FEECDE"/>
    <a:srgbClr val="F8C9C5"/>
    <a:srgbClr val="D99694"/>
    <a:srgbClr val="E34800"/>
    <a:srgbClr val="FCD8C0"/>
    <a:srgbClr val="F6D7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14" autoAdjust="0"/>
  </p:normalViewPr>
  <p:slideViewPr>
    <p:cSldViewPr>
      <p:cViewPr varScale="1">
        <p:scale>
          <a:sx n="72" d="100"/>
          <a:sy n="72" d="100"/>
        </p:scale>
        <p:origin x="660" y="6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26T08:05:53.811" idx="1">
    <p:pos x="7265" y="292"/>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9-26T17:55:43.889" idx="2">
    <p:pos x="7265" y="292"/>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99A07-FA1B-49FE-8CB5-773258BEA88D}" type="datetimeFigureOut">
              <a:rPr lang="zh-CN" altLang="en-US" smtClean="0"/>
              <a:t>2021/10/3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3E6E94-69E9-4129-8C72-1C52CC308EA6}" type="slidenum">
              <a:rPr lang="zh-CN" altLang="en-US" smtClean="0"/>
              <a:t>‹#›</a:t>
            </a:fld>
            <a:endParaRPr lang="zh-CN" altLang="en-US"/>
          </a:p>
        </p:txBody>
      </p:sp>
    </p:spTree>
    <p:extLst>
      <p:ext uri="{BB962C8B-B14F-4D97-AF65-F5344CB8AC3E}">
        <p14:creationId xmlns:p14="http://schemas.microsoft.com/office/powerpoint/2010/main" val="3687426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Chào</a:t>
            </a:r>
            <a:r>
              <a:rPr lang="en-US" dirty="0"/>
              <a:t> </a:t>
            </a:r>
            <a:r>
              <a:rPr lang="en-US" dirty="0" err="1"/>
              <a:t>các</a:t>
            </a:r>
            <a:r>
              <a:rPr lang="en-US" dirty="0"/>
              <a:t> </a:t>
            </a:r>
            <a:r>
              <a:rPr lang="en-US" dirty="0" err="1"/>
              <a:t>bạn</a:t>
            </a:r>
            <a:r>
              <a:rPr lang="en-US" dirty="0"/>
              <a:t> </a:t>
            </a:r>
            <a:r>
              <a:rPr lang="en-US" dirty="0" err="1"/>
              <a:t>nhỏ</a:t>
            </a:r>
            <a:r>
              <a:rPr lang="en-US" dirty="0"/>
              <a:t> </a:t>
            </a:r>
            <a:r>
              <a:rPr lang="en-US" dirty="0" err="1"/>
              <a:t>lớp</a:t>
            </a:r>
            <a:r>
              <a:rPr lang="en-US" dirty="0"/>
              <a:t> 4 </a:t>
            </a:r>
            <a:r>
              <a:rPr lang="en-US" dirty="0" err="1"/>
              <a:t>thân</a:t>
            </a:r>
            <a:r>
              <a:rPr lang="en-US" dirty="0"/>
              <a:t> </a:t>
            </a:r>
            <a:r>
              <a:rPr lang="en-US" dirty="0" err="1"/>
              <a:t>yêu</a:t>
            </a:r>
            <a:r>
              <a:rPr lang="en-US" dirty="0"/>
              <a:t>, </a:t>
            </a:r>
            <a:r>
              <a:rPr lang="en-US" dirty="0" err="1"/>
              <a:t>Cô</a:t>
            </a:r>
            <a:r>
              <a:rPr lang="en-US" dirty="0"/>
              <a:t> </a:t>
            </a:r>
            <a:r>
              <a:rPr lang="en-US" dirty="0" err="1"/>
              <a:t>tên</a:t>
            </a:r>
            <a:r>
              <a:rPr lang="en-US" dirty="0"/>
              <a:t> </a:t>
            </a:r>
            <a:r>
              <a:rPr lang="en-US" dirty="0" err="1"/>
              <a:t>là</a:t>
            </a:r>
            <a:r>
              <a:rPr lang="en-US" dirty="0"/>
              <a:t> </a:t>
            </a:r>
            <a:r>
              <a:rPr lang="en-US" dirty="0" err="1"/>
              <a:t>Nguyễn</a:t>
            </a:r>
            <a:r>
              <a:rPr lang="en-US" dirty="0"/>
              <a:t> </a:t>
            </a:r>
            <a:r>
              <a:rPr lang="en-US" dirty="0" err="1"/>
              <a:t>Thị</a:t>
            </a:r>
            <a:r>
              <a:rPr lang="en-US" dirty="0"/>
              <a:t> </a:t>
            </a:r>
            <a:r>
              <a:rPr lang="en-US" dirty="0" err="1"/>
              <a:t>Quỳnh</a:t>
            </a:r>
            <a:r>
              <a:rPr lang="en-US" dirty="0"/>
              <a:t> </a:t>
            </a:r>
            <a:r>
              <a:rPr lang="en-US" dirty="0" err="1"/>
              <a:t>Như</a:t>
            </a:r>
            <a:r>
              <a:rPr lang="en-US" dirty="0"/>
              <a:t>. </a:t>
            </a:r>
            <a:r>
              <a:rPr lang="en-US" dirty="0" err="1"/>
              <a:t>cô</a:t>
            </a:r>
            <a:r>
              <a:rPr lang="en-US" dirty="0"/>
              <a:t> </a:t>
            </a:r>
            <a:r>
              <a:rPr lang="en-US" dirty="0" err="1"/>
              <a:t>rất</a:t>
            </a:r>
            <a:r>
              <a:rPr lang="en-US" dirty="0"/>
              <a:t> </a:t>
            </a:r>
            <a:r>
              <a:rPr lang="en-US" dirty="0" err="1"/>
              <a:t>vui</a:t>
            </a:r>
            <a:r>
              <a:rPr lang="en-US" dirty="0"/>
              <a:t> </a:t>
            </a:r>
            <a:r>
              <a:rPr lang="en-US" dirty="0" err="1"/>
              <a:t>khi</a:t>
            </a:r>
            <a:r>
              <a:rPr lang="en-US" dirty="0"/>
              <a:t> </a:t>
            </a:r>
            <a:r>
              <a:rPr lang="en-US" dirty="0" err="1"/>
              <a:t>được</a:t>
            </a:r>
            <a:r>
              <a:rPr lang="en-US" dirty="0"/>
              <a:t> </a:t>
            </a:r>
            <a:r>
              <a:rPr lang="en-US" dirty="0" err="1"/>
              <a:t>gặp</a:t>
            </a:r>
            <a:r>
              <a:rPr lang="en-US" dirty="0"/>
              <a:t> </a:t>
            </a:r>
            <a:r>
              <a:rPr lang="en-US" dirty="0" err="1"/>
              <a:t>lại</a:t>
            </a:r>
            <a:r>
              <a:rPr lang="en-US" dirty="0"/>
              <a:t> </a:t>
            </a:r>
            <a:r>
              <a:rPr lang="en-US" dirty="0" err="1"/>
              <a:t>các</a:t>
            </a:r>
            <a:r>
              <a:rPr lang="en-US" dirty="0"/>
              <a:t> </a:t>
            </a:r>
            <a:r>
              <a:rPr lang="en-US" dirty="0" err="1"/>
              <a:t>bạn</a:t>
            </a:r>
            <a:r>
              <a:rPr lang="en-US" dirty="0"/>
              <a:t> </a:t>
            </a:r>
            <a:r>
              <a:rPr lang="en-US" dirty="0" err="1"/>
              <a:t>trong</a:t>
            </a:r>
            <a:r>
              <a:rPr lang="en-US" dirty="0"/>
              <a:t> </a:t>
            </a:r>
            <a:r>
              <a:rPr lang="en-US" dirty="0" err="1"/>
              <a:t>tiết</a:t>
            </a:r>
            <a:r>
              <a:rPr lang="en-US" dirty="0"/>
              <a:t> </a:t>
            </a:r>
            <a:r>
              <a:rPr lang="en-US" dirty="0" err="1"/>
              <a:t>tập</a:t>
            </a:r>
            <a:r>
              <a:rPr lang="en-US" dirty="0"/>
              <a:t> </a:t>
            </a:r>
            <a:r>
              <a:rPr lang="en-US" dirty="0" err="1"/>
              <a:t>đọc</a:t>
            </a:r>
            <a:r>
              <a:rPr lang="en-US" dirty="0"/>
              <a:t> </a:t>
            </a:r>
            <a:r>
              <a:rPr lang="en-US" dirty="0" err="1"/>
              <a:t>hôm</a:t>
            </a:r>
            <a:r>
              <a:rPr lang="en-US" dirty="0"/>
              <a:t> nay. </a:t>
            </a:r>
            <a:r>
              <a:rPr lang="en-US" dirty="0" err="1"/>
              <a:t>Hãy</a:t>
            </a:r>
            <a:r>
              <a:rPr lang="en-US" dirty="0"/>
              <a:t> </a:t>
            </a:r>
            <a:r>
              <a:rPr lang="en-US" dirty="0" err="1"/>
              <a:t>cùng</a:t>
            </a:r>
            <a:r>
              <a:rPr lang="en-US" dirty="0"/>
              <a:t> </a:t>
            </a:r>
            <a:r>
              <a:rPr lang="en-US" dirty="0" err="1"/>
              <a:t>cô</a:t>
            </a:r>
            <a:r>
              <a:rPr lang="en-US" dirty="0"/>
              <a:t> </a:t>
            </a:r>
            <a:r>
              <a:rPr lang="en-US" dirty="0" err="1"/>
              <a:t>chuẩn</a:t>
            </a:r>
            <a:r>
              <a:rPr lang="en-US" dirty="0"/>
              <a:t> </a:t>
            </a:r>
            <a:r>
              <a:rPr lang="en-US" dirty="0" err="1"/>
              <a:t>bị</a:t>
            </a:r>
            <a:r>
              <a:rPr lang="en-US" dirty="0"/>
              <a:t> </a:t>
            </a:r>
            <a:r>
              <a:rPr lang="en-US" dirty="0" err="1"/>
              <a:t>đầy</a:t>
            </a:r>
            <a:r>
              <a:rPr lang="en-US" dirty="0"/>
              <a:t> </a:t>
            </a:r>
            <a:r>
              <a:rPr lang="en-US" dirty="0" err="1"/>
              <a:t>đủ</a:t>
            </a:r>
            <a:r>
              <a:rPr lang="en-US" dirty="0"/>
              <a:t> </a:t>
            </a:r>
            <a:r>
              <a:rPr lang="en-US" dirty="0" err="1"/>
              <a:t>sách</a:t>
            </a:r>
            <a:r>
              <a:rPr lang="en-US" dirty="0"/>
              <a:t> </a:t>
            </a:r>
            <a:r>
              <a:rPr lang="en-US" dirty="0" err="1"/>
              <a:t>vở</a:t>
            </a:r>
            <a:r>
              <a:rPr lang="en-US" dirty="0"/>
              <a:t> </a:t>
            </a:r>
            <a:r>
              <a:rPr lang="en-US" dirty="0" err="1"/>
              <a:t>và</a:t>
            </a:r>
            <a:r>
              <a:rPr lang="en-US" dirty="0"/>
              <a:t> </a:t>
            </a:r>
            <a:r>
              <a:rPr lang="en-US" dirty="0" err="1"/>
              <a:t>đồ</a:t>
            </a:r>
            <a:r>
              <a:rPr lang="en-US" dirty="0"/>
              <a:t> </a:t>
            </a:r>
            <a:r>
              <a:rPr lang="en-US" dirty="0" err="1"/>
              <a:t>dụng</a:t>
            </a:r>
            <a:r>
              <a:rPr lang="en-US" dirty="0"/>
              <a:t> </a:t>
            </a:r>
            <a:r>
              <a:rPr lang="en-US" dirty="0" err="1"/>
              <a:t>học</a:t>
            </a:r>
            <a:r>
              <a:rPr lang="en-US" dirty="0"/>
              <a:t> </a:t>
            </a:r>
            <a:r>
              <a:rPr lang="en-US" dirty="0" err="1"/>
              <a:t>tập</a:t>
            </a:r>
            <a:r>
              <a:rPr lang="en-US" dirty="0"/>
              <a:t> </a:t>
            </a:r>
            <a:r>
              <a:rPr lang="en-US" dirty="0" err="1"/>
              <a:t>để</a:t>
            </a:r>
            <a:r>
              <a:rPr lang="en-US" dirty="0"/>
              <a:t> </a:t>
            </a:r>
            <a:r>
              <a:rPr lang="en-US" dirty="0" err="1"/>
              <a:t>bắt</a:t>
            </a:r>
            <a:r>
              <a:rPr lang="en-US" dirty="0"/>
              <a:t> </a:t>
            </a:r>
            <a:r>
              <a:rPr lang="en-US" dirty="0" err="1"/>
              <a:t>đầu</a:t>
            </a:r>
            <a:r>
              <a:rPr lang="en-US" dirty="0"/>
              <a:t> </a:t>
            </a:r>
            <a:r>
              <a:rPr lang="en-US" dirty="0" err="1"/>
              <a:t>bài</a:t>
            </a:r>
            <a:r>
              <a:rPr lang="en-US" dirty="0"/>
              <a:t> </a:t>
            </a:r>
            <a:r>
              <a:rPr lang="en-US" dirty="0" err="1"/>
              <a:t>học</a:t>
            </a:r>
            <a:r>
              <a:rPr lang="en-US" dirty="0"/>
              <a:t> </a:t>
            </a:r>
            <a:r>
              <a:rPr lang="en-US" dirty="0" err="1"/>
              <a:t>thôi</a:t>
            </a:r>
            <a:r>
              <a:rPr lang="en-US" dirty="0"/>
              <a:t> </a:t>
            </a:r>
            <a:r>
              <a:rPr lang="en-US" dirty="0" err="1"/>
              <a:t>nào</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a:t>
            </a:fld>
            <a:endParaRPr lang="zh-CN" altLang="en-US"/>
          </a:p>
        </p:txBody>
      </p:sp>
    </p:spTree>
    <p:extLst>
      <p:ext uri="{BB962C8B-B14F-4D97-AF65-F5344CB8AC3E}">
        <p14:creationId xmlns:p14="http://schemas.microsoft.com/office/powerpoint/2010/main" val="629964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Với</a:t>
            </a:r>
            <a:r>
              <a:rPr lang="en-US" dirty="0"/>
              <a:t> </a:t>
            </a:r>
            <a:r>
              <a:rPr lang="en-US" dirty="0" err="1"/>
              <a:t>câu</a:t>
            </a:r>
            <a:r>
              <a:rPr lang="en-US" dirty="0"/>
              <a:t> </a:t>
            </a:r>
            <a:r>
              <a:rPr lang="en-US" dirty="0" err="1"/>
              <a:t>hỏi</a:t>
            </a:r>
            <a:r>
              <a:rPr lang="en-US" dirty="0"/>
              <a:t> </a:t>
            </a:r>
            <a:r>
              <a:rPr lang="en-US" dirty="0" err="1"/>
              <a:t>thứ</a:t>
            </a:r>
            <a:r>
              <a:rPr lang="en-US" dirty="0"/>
              <a:t> 1, </a:t>
            </a:r>
            <a:r>
              <a:rPr lang="en-US" dirty="0" err="1"/>
              <a:t>cô</a:t>
            </a:r>
            <a:r>
              <a:rPr lang="en-US" dirty="0"/>
              <a:t> </a:t>
            </a:r>
            <a:r>
              <a:rPr lang="en-US" dirty="0" err="1"/>
              <a:t>bật</a:t>
            </a:r>
            <a:r>
              <a:rPr lang="en-US" dirty="0"/>
              <a:t> </a:t>
            </a:r>
            <a:r>
              <a:rPr lang="en-US" dirty="0" err="1"/>
              <a:t>mí</a:t>
            </a:r>
            <a:r>
              <a:rPr lang="en-US" dirty="0"/>
              <a:t> </a:t>
            </a:r>
            <a:r>
              <a:rPr lang="en-US" dirty="0" err="1"/>
              <a:t>cho</a:t>
            </a:r>
            <a:r>
              <a:rPr lang="en-US" dirty="0"/>
              <a:t> </a:t>
            </a:r>
            <a:r>
              <a:rPr lang="en-US" dirty="0" err="1"/>
              <a:t>các</a:t>
            </a:r>
            <a:r>
              <a:rPr lang="en-US" dirty="0"/>
              <a:t> </a:t>
            </a:r>
            <a:r>
              <a:rPr lang="en-US" dirty="0" err="1"/>
              <a:t>bạn</a:t>
            </a:r>
            <a:r>
              <a:rPr lang="en-US" dirty="0"/>
              <a:t> </a:t>
            </a:r>
            <a:r>
              <a:rPr lang="en-US" dirty="0" err="1"/>
              <a:t>rằng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nằm</a:t>
            </a:r>
            <a:r>
              <a:rPr lang="en-US" dirty="0"/>
              <a:t> ở </a:t>
            </a:r>
            <a:r>
              <a:rPr lang="en-US" dirty="0" err="1"/>
              <a:t>đoạn</a:t>
            </a:r>
            <a:r>
              <a:rPr lang="en-US" dirty="0"/>
              <a:t> 1 </a:t>
            </a:r>
            <a:r>
              <a:rPr lang="en-US" dirty="0" err="1"/>
              <a:t>đấy</a:t>
            </a:r>
            <a:r>
              <a:rPr lang="en-US" dirty="0"/>
              <a:t>. </a:t>
            </a:r>
            <a:r>
              <a:rPr lang="en-US" dirty="0" err="1"/>
              <a:t>Các</a:t>
            </a:r>
            <a:r>
              <a:rPr lang="en-US" dirty="0"/>
              <a:t> </a:t>
            </a:r>
            <a:r>
              <a:rPr lang="en-US" dirty="0" err="1"/>
              <a:t>bạn</a:t>
            </a:r>
            <a:r>
              <a:rPr lang="en-US" dirty="0"/>
              <a:t> </a:t>
            </a:r>
            <a:r>
              <a:rPr lang="en-US" dirty="0" err="1"/>
              <a:t>hãy</a:t>
            </a:r>
            <a:r>
              <a:rPr lang="en-US" dirty="0"/>
              <a:t> </a:t>
            </a:r>
            <a:r>
              <a:rPr lang="en-US" dirty="0" err="1"/>
              <a:t>đọc</a:t>
            </a:r>
            <a:r>
              <a:rPr lang="en-US" dirty="0"/>
              <a:t> </a:t>
            </a:r>
            <a:r>
              <a:rPr lang="en-US" dirty="0" err="1"/>
              <a:t>thầm</a:t>
            </a:r>
            <a:r>
              <a:rPr lang="en-US" dirty="0"/>
              <a:t> </a:t>
            </a:r>
            <a:r>
              <a:rPr lang="en-US" dirty="0" err="1"/>
              <a:t>lại</a:t>
            </a:r>
            <a:r>
              <a:rPr lang="en-US" dirty="0"/>
              <a:t> </a:t>
            </a:r>
            <a:r>
              <a:rPr lang="en-US" dirty="0" err="1"/>
              <a:t>để</a:t>
            </a:r>
            <a:r>
              <a:rPr lang="en-US" dirty="0"/>
              <a:t> </a:t>
            </a:r>
            <a:r>
              <a:rPr lang="en-US" dirty="0" err="1"/>
              <a:t>trả</a:t>
            </a:r>
            <a:r>
              <a:rPr lang="en-US" dirty="0"/>
              <a:t> </a:t>
            </a:r>
            <a:r>
              <a:rPr lang="en-US" dirty="0" err="1"/>
              <a:t>lời</a:t>
            </a:r>
            <a:r>
              <a:rPr lang="en-US" dirty="0"/>
              <a:t> </a:t>
            </a:r>
            <a:r>
              <a:rPr lang="en-US" dirty="0" err="1"/>
              <a:t>thật</a:t>
            </a:r>
            <a:r>
              <a:rPr lang="en-US" dirty="0"/>
              <a:t> </a:t>
            </a:r>
            <a:r>
              <a:rPr lang="en-US" dirty="0" err="1"/>
              <a:t>đúng</a:t>
            </a:r>
            <a:r>
              <a:rPr lang="en-US" dirty="0"/>
              <a:t> </a:t>
            </a:r>
            <a:r>
              <a:rPr lang="en-US" dirty="0" err="1"/>
              <a:t>nhé</a:t>
            </a:r>
            <a:r>
              <a:rPr lang="en-US" dirty="0"/>
              <a:t>. </a:t>
            </a:r>
          </a:p>
          <a:p>
            <a:r>
              <a:rPr lang="en-US" dirty="0" err="1"/>
              <a:t>Và</a:t>
            </a:r>
            <a:r>
              <a:rPr lang="en-US" dirty="0"/>
              <a:t> </a:t>
            </a:r>
            <a:r>
              <a:rPr lang="en-US" dirty="0" err="1"/>
              <a:t>đây</a:t>
            </a:r>
            <a:r>
              <a:rPr lang="en-US" dirty="0"/>
              <a:t> </a:t>
            </a:r>
            <a:r>
              <a:rPr lang="en-US" dirty="0" err="1"/>
              <a:t>là</a:t>
            </a:r>
            <a:r>
              <a:rPr lang="en-US" dirty="0"/>
              <a:t> </a:t>
            </a:r>
            <a:r>
              <a:rPr lang="en-US" dirty="0" err="1"/>
              <a:t>đáp</a:t>
            </a:r>
            <a:r>
              <a:rPr lang="en-US" dirty="0"/>
              <a:t> </a:t>
            </a:r>
            <a:r>
              <a:rPr lang="en-US" dirty="0" err="1"/>
              <a:t>án</a:t>
            </a:r>
            <a:r>
              <a:rPr lang="en-US" dirty="0"/>
              <a:t> </a:t>
            </a:r>
            <a:r>
              <a:rPr lang="en-US" dirty="0" err="1"/>
              <a:t>của</a:t>
            </a:r>
            <a:r>
              <a:rPr lang="en-US" dirty="0"/>
              <a:t> </a:t>
            </a:r>
            <a:r>
              <a:rPr lang="en-US" dirty="0" err="1"/>
              <a:t>cô</a:t>
            </a:r>
            <a:r>
              <a:rPr lang="en-US" dirty="0"/>
              <a:t>, </a:t>
            </a:r>
            <a:r>
              <a:rPr lang="en-US" dirty="0" err="1"/>
              <a:t>vua</a:t>
            </a:r>
            <a:r>
              <a:rPr lang="en-US" dirty="0"/>
              <a:t> ……….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10</a:t>
            </a:fld>
            <a:endParaRPr lang="zh-CN" altLang="en-US"/>
          </a:p>
        </p:txBody>
      </p:sp>
    </p:spTree>
    <p:extLst>
      <p:ext uri="{BB962C8B-B14F-4D97-AF65-F5344CB8AC3E}">
        <p14:creationId xmlns:p14="http://schemas.microsoft.com/office/powerpoint/2010/main" val="3278477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Vậy</a:t>
            </a:r>
            <a:r>
              <a:rPr lang="en-US" dirty="0"/>
              <a:t> </a:t>
            </a:r>
            <a:r>
              <a:rPr lang="en-US" dirty="0" err="1"/>
              <a:t>thoạt</a:t>
            </a:r>
            <a:r>
              <a:rPr lang="en-US" dirty="0"/>
              <a:t> </a:t>
            </a:r>
            <a:r>
              <a:rPr lang="en-US" dirty="0" err="1"/>
              <a:t>đầu</a:t>
            </a:r>
            <a:r>
              <a:rPr lang="en-US" dirty="0"/>
              <a:t>, </a:t>
            </a:r>
            <a:r>
              <a:rPr lang="en-US" dirty="0" err="1"/>
              <a:t>điều</a:t>
            </a:r>
            <a:r>
              <a:rPr lang="en-US" dirty="0"/>
              <a:t> </a:t>
            </a:r>
            <a:r>
              <a:rPr lang="en-US" dirty="0" err="1"/>
              <a:t>ước</a:t>
            </a:r>
            <a:r>
              <a:rPr lang="en-US" dirty="0"/>
              <a:t> </a:t>
            </a:r>
            <a:r>
              <a:rPr lang="en-US" dirty="0" err="1"/>
              <a:t>đó</a:t>
            </a:r>
            <a:r>
              <a:rPr lang="en-US" dirty="0"/>
              <a:t> </a:t>
            </a:r>
            <a:r>
              <a:rPr lang="en-US" dirty="0" err="1"/>
              <a:t>đã</a:t>
            </a:r>
            <a:r>
              <a:rPr lang="en-US" dirty="0"/>
              <a:t> </a:t>
            </a:r>
            <a:r>
              <a:rPr lang="en-US" dirty="0" err="1"/>
              <a:t>được</a:t>
            </a:r>
            <a:r>
              <a:rPr lang="en-US" dirty="0"/>
              <a:t> </a:t>
            </a:r>
            <a:r>
              <a:rPr lang="en-US" dirty="0" err="1"/>
              <a:t>thực</a:t>
            </a:r>
            <a:r>
              <a:rPr lang="en-US" dirty="0"/>
              <a:t> </a:t>
            </a:r>
            <a:r>
              <a:rPr lang="en-US" dirty="0" err="1"/>
              <a:t>hiện</a:t>
            </a:r>
            <a:r>
              <a:rPr lang="en-US" dirty="0"/>
              <a:t> </a:t>
            </a:r>
            <a:r>
              <a:rPr lang="en-US" dirty="0" err="1"/>
              <a:t>tốt</a:t>
            </a:r>
            <a:r>
              <a:rPr lang="en-US" dirty="0"/>
              <a:t> </a:t>
            </a:r>
            <a:r>
              <a:rPr lang="en-US" dirty="0" err="1"/>
              <a:t>đẹp</a:t>
            </a:r>
            <a:r>
              <a:rPr lang="en-US" dirty="0"/>
              <a:t> </a:t>
            </a:r>
            <a:r>
              <a:rPr lang="en-US" dirty="0" err="1"/>
              <a:t>như</a:t>
            </a:r>
            <a:r>
              <a:rPr lang="en-US" dirty="0"/>
              <a:t> </a:t>
            </a:r>
            <a:r>
              <a:rPr lang="en-US" dirty="0" err="1"/>
              <a:t>thế</a:t>
            </a:r>
            <a:r>
              <a:rPr lang="en-US" dirty="0"/>
              <a:t> </a:t>
            </a:r>
            <a:r>
              <a:rPr lang="en-US" dirty="0" err="1"/>
              <a:t>nào</a:t>
            </a:r>
            <a:r>
              <a:rPr lang="en-US" dirty="0"/>
              <a:t>? </a:t>
            </a:r>
          </a:p>
          <a:p>
            <a:r>
              <a:rPr lang="en-US" dirty="0" err="1"/>
              <a:t>Vua</a:t>
            </a:r>
            <a:r>
              <a:rPr lang="en-US" dirty="0"/>
              <a:t>………….  </a:t>
            </a:r>
          </a:p>
          <a:p>
            <a:r>
              <a:rPr lang="en-US" dirty="0" err="1"/>
              <a:t>Các</a:t>
            </a:r>
            <a:r>
              <a:rPr lang="en-US" dirty="0"/>
              <a:t> </a:t>
            </a:r>
            <a:r>
              <a:rPr lang="en-US" dirty="0" err="1"/>
              <a:t>bạn</a:t>
            </a:r>
            <a:r>
              <a:rPr lang="en-US" dirty="0"/>
              <a:t> </a:t>
            </a:r>
            <a:r>
              <a:rPr lang="en-US" dirty="0" err="1"/>
              <a:t>có</a:t>
            </a:r>
            <a:r>
              <a:rPr lang="en-US" dirty="0"/>
              <a:t> </a:t>
            </a:r>
            <a:r>
              <a:rPr lang="en-US" dirty="0" err="1"/>
              <a:t>nhận</a:t>
            </a:r>
            <a:r>
              <a:rPr lang="en-US" dirty="0"/>
              <a:t> </a:t>
            </a:r>
            <a:r>
              <a:rPr lang="en-US" dirty="0" err="1"/>
              <a:t>xét</a:t>
            </a:r>
            <a:r>
              <a:rPr lang="en-US" dirty="0"/>
              <a:t> </a:t>
            </a:r>
            <a:r>
              <a:rPr lang="en-US" dirty="0" err="1"/>
              <a:t>gì</a:t>
            </a:r>
            <a:r>
              <a:rPr lang="en-US" dirty="0"/>
              <a:t> </a:t>
            </a:r>
            <a:r>
              <a:rPr lang="en-US" dirty="0" err="1"/>
              <a:t>về</a:t>
            </a:r>
            <a:r>
              <a:rPr lang="en-US" dirty="0"/>
              <a:t> </a:t>
            </a:r>
            <a:r>
              <a:rPr lang="en-US" dirty="0" err="1"/>
              <a:t>điều</a:t>
            </a:r>
            <a:r>
              <a:rPr lang="en-US" dirty="0"/>
              <a:t> </a:t>
            </a:r>
            <a:r>
              <a:rPr lang="en-US" dirty="0" err="1"/>
              <a:t>ước</a:t>
            </a:r>
            <a:r>
              <a:rPr lang="en-US" dirty="0"/>
              <a:t> </a:t>
            </a:r>
            <a:r>
              <a:rPr lang="en-US" dirty="0" err="1"/>
              <a:t>này</a:t>
            </a:r>
            <a:r>
              <a:rPr lang="en-US" dirty="0"/>
              <a:t>? </a:t>
            </a:r>
            <a:r>
              <a:rPr lang="en-US" dirty="0" err="1"/>
              <a:t>Một</a:t>
            </a:r>
            <a:r>
              <a:rPr lang="en-US" dirty="0"/>
              <a:t> </a:t>
            </a:r>
            <a:r>
              <a:rPr lang="en-US" dirty="0" err="1"/>
              <a:t>điều</a:t>
            </a:r>
            <a:r>
              <a:rPr lang="en-US" dirty="0"/>
              <a:t> </a:t>
            </a:r>
            <a:r>
              <a:rPr lang="en-US" dirty="0" err="1"/>
              <a:t>ước</a:t>
            </a:r>
            <a:r>
              <a:rPr lang="en-US" dirty="0"/>
              <a:t> </a:t>
            </a:r>
            <a:r>
              <a:rPr lang="en-US" dirty="0" err="1"/>
              <a:t>tuyệt</a:t>
            </a:r>
            <a:r>
              <a:rPr lang="en-US" dirty="0"/>
              <a:t> </a:t>
            </a:r>
            <a:r>
              <a:rPr lang="en-US" dirty="0" err="1"/>
              <a:t>vời</a:t>
            </a:r>
            <a:r>
              <a:rPr lang="en-US" dirty="0"/>
              <a:t> </a:t>
            </a:r>
            <a:r>
              <a:rPr lang="en-US" dirty="0" err="1"/>
              <a:t>và</a:t>
            </a:r>
            <a:r>
              <a:rPr lang="en-US" dirty="0"/>
              <a:t> </a:t>
            </a:r>
            <a:r>
              <a:rPr lang="en-US" dirty="0" err="1"/>
              <a:t>Vua</a:t>
            </a:r>
            <a:r>
              <a:rPr lang="en-US" dirty="0"/>
              <a:t> mi </a:t>
            </a:r>
            <a:r>
              <a:rPr lang="en-US" dirty="0" err="1"/>
              <a:t>đát</a:t>
            </a:r>
            <a:r>
              <a:rPr lang="en-US" dirty="0"/>
              <a:t> </a:t>
            </a:r>
            <a:r>
              <a:rPr lang="en-US" dirty="0" err="1"/>
              <a:t>là</a:t>
            </a:r>
            <a:r>
              <a:rPr lang="en-US" dirty="0"/>
              <a:t> </a:t>
            </a:r>
            <a:r>
              <a:rPr lang="en-US" dirty="0" err="1"/>
              <a:t>người</a:t>
            </a:r>
            <a:r>
              <a:rPr lang="en-US" dirty="0"/>
              <a:t> sung </a:t>
            </a:r>
            <a:r>
              <a:rPr lang="en-US" dirty="0" err="1"/>
              <a:t>sướng</a:t>
            </a:r>
            <a:r>
              <a:rPr lang="en-US" dirty="0"/>
              <a:t> </a:t>
            </a:r>
            <a:r>
              <a:rPr lang="en-US" dirty="0" err="1"/>
              <a:t>nhất</a:t>
            </a:r>
            <a:r>
              <a:rPr lang="en-US" dirty="0"/>
              <a:t> </a:t>
            </a:r>
            <a:r>
              <a:rPr lang="en-US" dirty="0" err="1"/>
              <a:t>trên</a:t>
            </a:r>
            <a:r>
              <a:rPr lang="en-US" dirty="0"/>
              <a:t> </a:t>
            </a:r>
            <a:r>
              <a:rPr lang="en-US" dirty="0" err="1"/>
              <a:t>đời</a:t>
            </a:r>
            <a:r>
              <a:rPr lang="en-US" dirty="0"/>
              <a:t> </a:t>
            </a:r>
            <a:r>
              <a:rPr lang="en-US" dirty="0" err="1"/>
              <a:t>đúng</a:t>
            </a:r>
            <a:r>
              <a:rPr lang="en-US" dirty="0"/>
              <a:t> ko </a:t>
            </a:r>
            <a:r>
              <a:rPr lang="en-US" dirty="0" err="1"/>
              <a:t>nào</a:t>
            </a:r>
            <a:r>
              <a:rPr lang="en-US" dirty="0"/>
              <a:t>? </a:t>
            </a:r>
            <a:r>
              <a:rPr lang="en-US" dirty="0" err="1"/>
              <a:t>Để</a:t>
            </a:r>
            <a:r>
              <a:rPr lang="en-US" dirty="0"/>
              <a:t> </a:t>
            </a:r>
            <a:r>
              <a:rPr lang="en-US" dirty="0" err="1"/>
              <a:t>xem</a:t>
            </a:r>
            <a:r>
              <a:rPr lang="en-US" dirty="0"/>
              <a:t> </a:t>
            </a:r>
            <a:r>
              <a:rPr lang="en-US" dirty="0" err="1"/>
              <a:t>điều</a:t>
            </a:r>
            <a:r>
              <a:rPr lang="en-US" dirty="0"/>
              <a:t> </a:t>
            </a:r>
            <a:r>
              <a:rPr lang="en-US" dirty="0" err="1"/>
              <a:t>gì</a:t>
            </a:r>
            <a:r>
              <a:rPr lang="en-US" dirty="0"/>
              <a:t> </a:t>
            </a:r>
            <a:r>
              <a:rPr lang="en-US" dirty="0" err="1"/>
              <a:t>xảy</a:t>
            </a:r>
            <a:r>
              <a:rPr lang="en-US" dirty="0"/>
              <a:t> ra </a:t>
            </a:r>
            <a:r>
              <a:rPr lang="en-US" dirty="0" err="1"/>
              <a:t>tiếp</a:t>
            </a:r>
            <a:r>
              <a:rPr lang="en-US" dirty="0"/>
              <a:t> </a:t>
            </a:r>
            <a:r>
              <a:rPr lang="en-US" dirty="0" err="1"/>
              <a:t>theo</a:t>
            </a:r>
            <a:r>
              <a:rPr lang="en-US" dirty="0"/>
              <a:t> </a:t>
            </a:r>
            <a:r>
              <a:rPr lang="en-US" dirty="0" err="1"/>
              <a:t>cô</a:t>
            </a:r>
            <a:r>
              <a:rPr lang="en-US" dirty="0"/>
              <a:t> </a:t>
            </a:r>
            <a:r>
              <a:rPr lang="en-US" dirty="0" err="1"/>
              <a:t>mời</a:t>
            </a:r>
            <a:r>
              <a:rPr lang="en-US" dirty="0"/>
              <a:t> </a:t>
            </a:r>
            <a:r>
              <a:rPr lang="en-US" dirty="0" err="1"/>
              <a:t>các</a:t>
            </a:r>
            <a:r>
              <a:rPr lang="en-US" dirty="0"/>
              <a:t> </a:t>
            </a:r>
            <a:r>
              <a:rPr lang="en-US" dirty="0" err="1"/>
              <a:t>bạn</a:t>
            </a:r>
            <a:r>
              <a:rPr lang="en-US" dirty="0"/>
              <a:t> </a:t>
            </a:r>
            <a:r>
              <a:rPr lang="en-US" dirty="0" err="1"/>
              <a:t>đọc</a:t>
            </a:r>
            <a:r>
              <a:rPr lang="en-US" dirty="0"/>
              <a:t> </a:t>
            </a:r>
            <a:r>
              <a:rPr lang="en-US" dirty="0" err="1"/>
              <a:t>tiếp</a:t>
            </a:r>
            <a:r>
              <a:rPr lang="en-US" dirty="0"/>
              <a:t> </a:t>
            </a:r>
            <a:r>
              <a:rPr lang="en-US" dirty="0" err="1"/>
              <a:t>đoạn</a:t>
            </a:r>
            <a:r>
              <a:rPr lang="en-US" dirty="0"/>
              <a:t> 2 </a:t>
            </a:r>
            <a:r>
              <a:rPr lang="en-US" dirty="0" err="1"/>
              <a:t>nhé</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11</a:t>
            </a:fld>
            <a:endParaRPr lang="zh-CN" altLang="en-US"/>
          </a:p>
        </p:txBody>
      </p:sp>
    </p:spTree>
    <p:extLst>
      <p:ext uri="{BB962C8B-B14F-4D97-AF65-F5344CB8AC3E}">
        <p14:creationId xmlns:p14="http://schemas.microsoft.com/office/powerpoint/2010/main" val="3339919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Ở </a:t>
            </a:r>
            <a:r>
              <a:rPr lang="en-US" dirty="0" err="1"/>
              <a:t>cuối</a:t>
            </a:r>
            <a:r>
              <a:rPr lang="en-US" dirty="0"/>
              <a:t> </a:t>
            </a:r>
            <a:r>
              <a:rPr lang="en-US" dirty="0" err="1"/>
              <a:t>đoạn</a:t>
            </a:r>
            <a:r>
              <a:rPr lang="en-US" dirty="0"/>
              <a:t> 2, </a:t>
            </a:r>
            <a:r>
              <a:rPr lang="en-US" dirty="0" err="1"/>
              <a:t>vua</a:t>
            </a:r>
            <a:r>
              <a:rPr lang="en-US" dirty="0"/>
              <a:t> Mi </a:t>
            </a:r>
            <a:r>
              <a:rPr lang="en-US" dirty="0" err="1"/>
              <a:t>đát</a:t>
            </a:r>
            <a:r>
              <a:rPr lang="en-US" dirty="0"/>
              <a:t> </a:t>
            </a:r>
            <a:r>
              <a:rPr lang="en-US" dirty="0" err="1"/>
              <a:t>đã</a:t>
            </a:r>
            <a:r>
              <a:rPr lang="en-US" dirty="0"/>
              <a:t> </a:t>
            </a:r>
            <a:r>
              <a:rPr lang="en-US" dirty="0" err="1"/>
              <a:t>phải</a:t>
            </a:r>
            <a:r>
              <a:rPr lang="en-US" dirty="0"/>
              <a:t> </a:t>
            </a:r>
            <a:r>
              <a:rPr lang="en-US" dirty="0" err="1"/>
              <a:t>thốt</a:t>
            </a:r>
            <a:r>
              <a:rPr lang="en-US" dirty="0"/>
              <a:t> </a:t>
            </a:r>
            <a:r>
              <a:rPr lang="en-US" dirty="0" err="1"/>
              <a:t>lên</a:t>
            </a:r>
            <a:r>
              <a:rPr lang="en-US" dirty="0"/>
              <a:t> </a:t>
            </a:r>
            <a:r>
              <a:rPr lang="en-US" dirty="0" err="1"/>
              <a:t>xin</a:t>
            </a:r>
            <a:r>
              <a:rPr lang="en-US" dirty="0"/>
              <a:t> </a:t>
            </a:r>
            <a:r>
              <a:rPr lang="en-US" dirty="0" err="1"/>
              <a:t>thần</a:t>
            </a:r>
            <a:r>
              <a:rPr lang="en-US" dirty="0"/>
              <a:t> </a:t>
            </a:r>
            <a:r>
              <a:rPr lang="en-US" dirty="0" err="1"/>
              <a:t>lấy</a:t>
            </a:r>
            <a:r>
              <a:rPr lang="en-US" dirty="0"/>
              <a:t> </a:t>
            </a:r>
            <a:r>
              <a:rPr lang="en-US" dirty="0" err="1"/>
              <a:t>lại</a:t>
            </a:r>
            <a:r>
              <a:rPr lang="en-US" dirty="0"/>
              <a:t> </a:t>
            </a:r>
            <a:r>
              <a:rPr lang="en-US" dirty="0" err="1"/>
              <a:t>điều</a:t>
            </a:r>
            <a:r>
              <a:rPr lang="en-US" dirty="0"/>
              <a:t> </a:t>
            </a:r>
            <a:r>
              <a:rPr lang="en-US" dirty="0" err="1"/>
              <a:t>ước</a:t>
            </a:r>
            <a:r>
              <a:rPr lang="en-US" dirty="0"/>
              <a:t>. </a:t>
            </a:r>
            <a:r>
              <a:rPr lang="en-US" dirty="0" err="1"/>
              <a:t>Tại</a:t>
            </a:r>
            <a:r>
              <a:rPr lang="en-US" dirty="0"/>
              <a:t> </a:t>
            </a:r>
            <a:r>
              <a:rPr lang="en-US" dirty="0" err="1"/>
              <a:t>sao</a:t>
            </a:r>
            <a:r>
              <a:rPr lang="en-US" dirty="0"/>
              <a:t> </a:t>
            </a:r>
            <a:r>
              <a:rPr lang="en-US" dirty="0" err="1"/>
              <a:t>vậy</a:t>
            </a:r>
            <a:r>
              <a:rPr lang="en-US" dirty="0"/>
              <a:t> </a:t>
            </a:r>
            <a:r>
              <a:rPr lang="en-US" dirty="0" err="1"/>
              <a:t>các</a:t>
            </a:r>
            <a:r>
              <a:rPr lang="en-US" dirty="0"/>
              <a:t> </a:t>
            </a:r>
            <a:r>
              <a:rPr lang="en-US" dirty="0" err="1"/>
              <a:t>bạn</a:t>
            </a:r>
            <a:r>
              <a:rPr lang="en-US" dirty="0"/>
              <a:t>? </a:t>
            </a:r>
          </a:p>
          <a:p>
            <a:r>
              <a:rPr lang="en-US" dirty="0"/>
              <a:t>Ồ </a:t>
            </a:r>
            <a:r>
              <a:rPr lang="en-US" dirty="0" err="1"/>
              <a:t>lúc</a:t>
            </a:r>
            <a:r>
              <a:rPr lang="en-US" dirty="0"/>
              <a:t> </a:t>
            </a:r>
            <a:r>
              <a:rPr lang="en-US" dirty="0" err="1"/>
              <a:t>này</a:t>
            </a:r>
            <a:r>
              <a:rPr lang="en-US" dirty="0"/>
              <a:t> </a:t>
            </a:r>
            <a:r>
              <a:rPr lang="en-US" dirty="0" err="1"/>
              <a:t>khi</a:t>
            </a:r>
            <a:r>
              <a:rPr lang="en-US" dirty="0"/>
              <a:t> </a:t>
            </a:r>
            <a:r>
              <a:rPr lang="en-US" dirty="0" err="1"/>
              <a:t>vào</a:t>
            </a:r>
            <a:r>
              <a:rPr lang="en-US" dirty="0"/>
              <a:t> </a:t>
            </a:r>
            <a:r>
              <a:rPr lang="en-US" dirty="0" err="1"/>
              <a:t>bàn</a:t>
            </a:r>
            <a:r>
              <a:rPr lang="en-US" dirty="0"/>
              <a:t> </a:t>
            </a:r>
            <a:r>
              <a:rPr lang="en-US" dirty="0" err="1"/>
              <a:t>ăn</a:t>
            </a:r>
            <a:r>
              <a:rPr lang="en-US" dirty="0"/>
              <a:t> </a:t>
            </a:r>
            <a:r>
              <a:rPr lang="en-US" dirty="0" err="1"/>
              <a:t>nhà</a:t>
            </a:r>
            <a:r>
              <a:rPr lang="en-US" dirty="0"/>
              <a:t> </a:t>
            </a:r>
            <a:r>
              <a:rPr lang="en-US" dirty="0" err="1"/>
              <a:t>vua</a:t>
            </a:r>
            <a:r>
              <a:rPr lang="en-US" dirty="0"/>
              <a:t> </a:t>
            </a:r>
            <a:r>
              <a:rPr lang="en-US" dirty="0" err="1"/>
              <a:t>mới</a:t>
            </a:r>
            <a:r>
              <a:rPr lang="en-US" dirty="0"/>
              <a:t> </a:t>
            </a:r>
            <a:r>
              <a:rPr lang="en-US" dirty="0" err="1"/>
              <a:t>nhận</a:t>
            </a:r>
            <a:r>
              <a:rPr lang="en-US" dirty="0"/>
              <a:t> ra </a:t>
            </a:r>
            <a:r>
              <a:rPr lang="en-US" dirty="0" err="1"/>
              <a:t>sự</a:t>
            </a:r>
            <a:r>
              <a:rPr lang="en-US" dirty="0"/>
              <a:t> </a:t>
            </a:r>
            <a:r>
              <a:rPr lang="en-US" dirty="0" err="1"/>
              <a:t>khủng</a:t>
            </a:r>
            <a:r>
              <a:rPr lang="en-US" dirty="0"/>
              <a:t> </a:t>
            </a:r>
            <a:r>
              <a:rPr lang="en-US" dirty="0" err="1"/>
              <a:t>khiếp</a:t>
            </a:r>
            <a:r>
              <a:rPr lang="en-US" dirty="0"/>
              <a:t> </a:t>
            </a:r>
            <a:r>
              <a:rPr lang="en-US" dirty="0" err="1"/>
              <a:t>của</a:t>
            </a:r>
            <a:r>
              <a:rPr lang="en-US" dirty="0"/>
              <a:t> </a:t>
            </a:r>
            <a:r>
              <a:rPr lang="en-US" dirty="0" err="1"/>
              <a:t>điều</a:t>
            </a:r>
            <a:r>
              <a:rPr lang="en-US" dirty="0"/>
              <a:t> </a:t>
            </a:r>
            <a:r>
              <a:rPr lang="en-US" dirty="0" err="1"/>
              <a:t>ước</a:t>
            </a:r>
            <a:r>
              <a:rPr lang="en-US" dirty="0"/>
              <a:t>. </a:t>
            </a:r>
            <a:r>
              <a:rPr lang="en-US" dirty="0" err="1"/>
              <a:t>Đó</a:t>
            </a:r>
            <a:r>
              <a:rPr lang="en-US" dirty="0"/>
              <a:t> </a:t>
            </a:r>
            <a:r>
              <a:rPr lang="en-US" dirty="0" err="1"/>
              <a:t>là</a:t>
            </a:r>
            <a:r>
              <a:rPr lang="en-US" dirty="0"/>
              <a:t> </a:t>
            </a:r>
            <a:r>
              <a:rPr lang="en-US" dirty="0" err="1"/>
              <a:t>ông</a:t>
            </a:r>
            <a:r>
              <a:rPr lang="en-US" dirty="0"/>
              <a:t> </a:t>
            </a:r>
            <a:r>
              <a:rPr lang="en-US" dirty="0" err="1"/>
              <a:t>không</a:t>
            </a:r>
            <a:r>
              <a:rPr lang="en-US" dirty="0"/>
              <a:t> </a:t>
            </a:r>
            <a:r>
              <a:rPr lang="en-US" dirty="0" err="1"/>
              <a:t>thể</a:t>
            </a:r>
            <a:r>
              <a:rPr lang="en-US" dirty="0"/>
              <a:t> </a:t>
            </a:r>
            <a:r>
              <a:rPr lang="en-US" dirty="0" err="1"/>
              <a:t>ăn</a:t>
            </a:r>
            <a:r>
              <a:rPr lang="en-US" dirty="0"/>
              <a:t> hay </a:t>
            </a:r>
            <a:r>
              <a:rPr lang="en-US" dirty="0" err="1"/>
              <a:t>uống</a:t>
            </a:r>
            <a:r>
              <a:rPr lang="en-US" dirty="0"/>
              <a:t> </a:t>
            </a:r>
            <a:r>
              <a:rPr lang="en-US" dirty="0" err="1"/>
              <a:t>thứ</a:t>
            </a:r>
            <a:r>
              <a:rPr lang="en-US" dirty="0"/>
              <a:t> </a:t>
            </a:r>
            <a:r>
              <a:rPr lang="en-US" dirty="0" err="1"/>
              <a:t>gì</a:t>
            </a:r>
            <a:r>
              <a:rPr lang="en-US" dirty="0"/>
              <a:t> </a:t>
            </a:r>
            <a:r>
              <a:rPr lang="en-US" dirty="0" err="1"/>
              <a:t>vì</a:t>
            </a:r>
            <a:r>
              <a:rPr lang="en-US" dirty="0"/>
              <a:t> </a:t>
            </a:r>
            <a:r>
              <a:rPr lang="en-US" dirty="0" err="1"/>
              <a:t>tất</a:t>
            </a:r>
            <a:r>
              <a:rPr lang="en-US" dirty="0"/>
              <a:t> </a:t>
            </a:r>
            <a:r>
              <a:rPr lang="en-US" dirty="0" err="1"/>
              <a:t>cả</a:t>
            </a:r>
            <a:r>
              <a:rPr lang="en-US" dirty="0"/>
              <a:t> </a:t>
            </a:r>
            <a:r>
              <a:rPr lang="en-US" dirty="0" err="1"/>
              <a:t>mọi</a:t>
            </a:r>
            <a:r>
              <a:rPr lang="en-US" dirty="0"/>
              <a:t> </a:t>
            </a:r>
            <a:r>
              <a:rPr lang="en-US" dirty="0" err="1"/>
              <a:t>chứ</a:t>
            </a:r>
            <a:r>
              <a:rPr lang="en-US" dirty="0"/>
              <a:t> </a:t>
            </a:r>
            <a:r>
              <a:rPr lang="en-US" dirty="0" err="1"/>
              <a:t>ông</a:t>
            </a:r>
            <a:r>
              <a:rPr lang="en-US" dirty="0"/>
              <a:t> </a:t>
            </a:r>
            <a:r>
              <a:rPr lang="en-US" dirty="0" err="1"/>
              <a:t>chạm</a:t>
            </a:r>
            <a:r>
              <a:rPr lang="en-US" dirty="0"/>
              <a:t> </a:t>
            </a:r>
            <a:r>
              <a:rPr lang="en-US" dirty="0" err="1"/>
              <a:t>đều</a:t>
            </a:r>
            <a:r>
              <a:rPr lang="en-US" dirty="0"/>
              <a:t> </a:t>
            </a:r>
            <a:r>
              <a:rPr lang="en-US" dirty="0" err="1"/>
              <a:t>biến</a:t>
            </a:r>
            <a:r>
              <a:rPr lang="en-US" dirty="0"/>
              <a:t> </a:t>
            </a:r>
            <a:r>
              <a:rPr lang="en-US" dirty="0" err="1"/>
              <a:t>thành</a:t>
            </a:r>
            <a:r>
              <a:rPr lang="en-US" dirty="0"/>
              <a:t> </a:t>
            </a:r>
            <a:r>
              <a:rPr lang="en-US" dirty="0" err="1"/>
              <a:t>vàng</a:t>
            </a:r>
            <a:r>
              <a:rPr lang="en-US" dirty="0"/>
              <a:t> </a:t>
            </a:r>
            <a:r>
              <a:rPr lang="en-US" dirty="0" err="1"/>
              <a:t>theo</a:t>
            </a:r>
            <a:r>
              <a:rPr lang="en-US" dirty="0"/>
              <a:t> </a:t>
            </a:r>
            <a:r>
              <a:rPr lang="en-US" dirty="0" err="1"/>
              <a:t>đúng</a:t>
            </a:r>
            <a:r>
              <a:rPr lang="en-US" dirty="0"/>
              <a:t> </a:t>
            </a:r>
            <a:r>
              <a:rPr lang="en-US" dirty="0" err="1"/>
              <a:t>nguyện</a:t>
            </a:r>
            <a:r>
              <a:rPr lang="en-US" dirty="0"/>
              <a:t> </a:t>
            </a:r>
            <a:r>
              <a:rPr lang="en-US" dirty="0" err="1"/>
              <a:t>vọng</a:t>
            </a:r>
            <a:r>
              <a:rPr lang="en-US" dirty="0"/>
              <a:t> </a:t>
            </a:r>
            <a:r>
              <a:rPr lang="en-US" dirty="0" err="1"/>
              <a:t>của</a:t>
            </a:r>
            <a:r>
              <a:rPr lang="en-US" dirty="0"/>
              <a:t> </a:t>
            </a:r>
            <a:r>
              <a:rPr lang="en-US" dirty="0" err="1"/>
              <a:t>ông</a:t>
            </a:r>
            <a:r>
              <a:rPr lang="en-US" dirty="0"/>
              <a:t>. </a:t>
            </a:r>
            <a:r>
              <a:rPr lang="en-US" dirty="0" err="1"/>
              <a:t>Nhưng</a:t>
            </a:r>
            <a:r>
              <a:rPr lang="en-US" dirty="0"/>
              <a:t> </a:t>
            </a:r>
            <a:r>
              <a:rPr lang="en-US" dirty="0" err="1"/>
              <a:t>tuy</a:t>
            </a:r>
            <a:r>
              <a:rPr lang="en-US" dirty="0"/>
              <a:t> </a:t>
            </a:r>
            <a:r>
              <a:rPr lang="en-US" dirty="0" err="1"/>
              <a:t>nhiên</a:t>
            </a:r>
            <a:r>
              <a:rPr lang="en-US" dirty="0"/>
              <a:t> con </a:t>
            </a:r>
            <a:r>
              <a:rPr lang="en-US" dirty="0" err="1"/>
              <a:t>người</a:t>
            </a:r>
            <a:r>
              <a:rPr lang="en-US" dirty="0"/>
              <a:t> </a:t>
            </a:r>
            <a:r>
              <a:rPr lang="en-US" dirty="0" err="1"/>
              <a:t>chúng</a:t>
            </a:r>
            <a:r>
              <a:rPr lang="en-US" dirty="0"/>
              <a:t> ta </a:t>
            </a:r>
            <a:r>
              <a:rPr lang="en-US" dirty="0" err="1"/>
              <a:t>đâu</a:t>
            </a:r>
            <a:r>
              <a:rPr lang="en-US" dirty="0"/>
              <a:t> </a:t>
            </a:r>
            <a:r>
              <a:rPr lang="en-US" dirty="0" err="1"/>
              <a:t>thẻ</a:t>
            </a:r>
            <a:r>
              <a:rPr lang="en-US" dirty="0"/>
              <a:t> </a:t>
            </a:r>
            <a:r>
              <a:rPr lang="en-US" dirty="0" err="1"/>
              <a:t>ăn</a:t>
            </a:r>
            <a:r>
              <a:rPr lang="en-US" dirty="0"/>
              <a:t> </a:t>
            </a:r>
            <a:r>
              <a:rPr lang="en-US" dirty="0" err="1"/>
              <a:t>vàng</a:t>
            </a:r>
            <a:r>
              <a:rPr lang="en-US" dirty="0"/>
              <a:t> </a:t>
            </a:r>
            <a:r>
              <a:rPr lang="en-US" dirty="0" err="1"/>
              <a:t>đúng</a:t>
            </a:r>
            <a:r>
              <a:rPr lang="en-US" dirty="0"/>
              <a:t> </a:t>
            </a:r>
            <a:r>
              <a:rPr lang="en-US" dirty="0" err="1"/>
              <a:t>không</a:t>
            </a:r>
            <a:r>
              <a:rPr lang="en-US" dirty="0"/>
              <a:t> </a:t>
            </a:r>
            <a:r>
              <a:rPr lang="en-US" dirty="0" err="1"/>
              <a:t>các</a:t>
            </a:r>
            <a:r>
              <a:rPr lang="en-US" dirty="0"/>
              <a:t> </a:t>
            </a:r>
            <a:r>
              <a:rPr lang="en-US" dirty="0" err="1"/>
              <a:t>bạn</a:t>
            </a:r>
            <a:r>
              <a:rPr lang="en-US" dirty="0"/>
              <a:t>. </a:t>
            </a:r>
            <a:r>
              <a:rPr lang="en-US" dirty="0" err="1"/>
              <a:t>Trong</a:t>
            </a:r>
            <a:r>
              <a:rPr lang="en-US" dirty="0"/>
              <a:t> khoa </a:t>
            </a:r>
            <a:r>
              <a:rPr lang="en-US" dirty="0" err="1"/>
              <a:t>học</a:t>
            </a:r>
            <a:r>
              <a:rPr lang="en-US" dirty="0"/>
              <a:t> </a:t>
            </a:r>
            <a:r>
              <a:rPr lang="en-US" dirty="0" err="1"/>
              <a:t>các</a:t>
            </a:r>
            <a:r>
              <a:rPr lang="en-US" dirty="0"/>
              <a:t> </a:t>
            </a:r>
            <a:r>
              <a:rPr lang="en-US" dirty="0" err="1"/>
              <a:t>bạn</a:t>
            </a:r>
            <a:r>
              <a:rPr lang="en-US" dirty="0"/>
              <a:t> </a:t>
            </a:r>
            <a:r>
              <a:rPr lang="en-US" dirty="0" err="1"/>
              <a:t>cũng</a:t>
            </a:r>
            <a:r>
              <a:rPr lang="en-US" dirty="0"/>
              <a:t> </a:t>
            </a:r>
            <a:r>
              <a:rPr lang="en-US" dirty="0" err="1"/>
              <a:t>đc</a:t>
            </a:r>
            <a:r>
              <a:rPr lang="en-US" dirty="0"/>
              <a:t> </a:t>
            </a:r>
            <a:r>
              <a:rPr lang="en-US" dirty="0" err="1"/>
              <a:t>học</a:t>
            </a:r>
            <a:r>
              <a:rPr lang="en-US" dirty="0"/>
              <a:t>, con </a:t>
            </a:r>
            <a:r>
              <a:rPr lang="en-US" dirty="0" err="1"/>
              <a:t>người</a:t>
            </a:r>
            <a:r>
              <a:rPr lang="en-US" dirty="0"/>
              <a:t> </a:t>
            </a:r>
            <a:r>
              <a:rPr lang="en-US" dirty="0" err="1"/>
              <a:t>nhất</a:t>
            </a:r>
            <a:r>
              <a:rPr lang="en-US" dirty="0"/>
              <a:t> </a:t>
            </a:r>
            <a:r>
              <a:rPr lang="en-US" dirty="0" err="1"/>
              <a:t>định</a:t>
            </a:r>
            <a:r>
              <a:rPr lang="en-US" dirty="0"/>
              <a:t> </a:t>
            </a:r>
            <a:r>
              <a:rPr lang="en-US" dirty="0" err="1"/>
              <a:t>cần</a:t>
            </a:r>
            <a:r>
              <a:rPr lang="en-US" dirty="0"/>
              <a:t> </a:t>
            </a:r>
            <a:r>
              <a:rPr lang="en-US" dirty="0" err="1"/>
              <a:t>ăn</a:t>
            </a:r>
            <a:r>
              <a:rPr lang="en-US" dirty="0"/>
              <a:t>, </a:t>
            </a:r>
            <a:r>
              <a:rPr lang="en-US" dirty="0" err="1"/>
              <a:t>uống</a:t>
            </a:r>
            <a:r>
              <a:rPr lang="en-US" dirty="0"/>
              <a:t> </a:t>
            </a:r>
            <a:r>
              <a:rPr lang="en-US" dirty="0" err="1"/>
              <a:t>để</a:t>
            </a:r>
            <a:r>
              <a:rPr lang="en-US" dirty="0"/>
              <a:t> </a:t>
            </a:r>
            <a:r>
              <a:rPr lang="en-US" dirty="0" err="1"/>
              <a:t>duy</a:t>
            </a:r>
            <a:r>
              <a:rPr lang="en-US" dirty="0"/>
              <a:t> </a:t>
            </a:r>
            <a:r>
              <a:rPr lang="en-US" dirty="0" err="1"/>
              <a:t>trì</a:t>
            </a:r>
            <a:r>
              <a:rPr lang="en-US" dirty="0"/>
              <a:t> </a:t>
            </a:r>
            <a:r>
              <a:rPr lang="en-US" dirty="0" err="1"/>
              <a:t>sự</a:t>
            </a:r>
            <a:r>
              <a:rPr lang="en-US" dirty="0"/>
              <a:t> </a:t>
            </a:r>
            <a:r>
              <a:rPr lang="en-US" dirty="0" err="1"/>
              <a:t>sống</a:t>
            </a:r>
            <a:r>
              <a:rPr lang="en-US" dirty="0"/>
              <a:t>. So </a:t>
            </a:r>
            <a:r>
              <a:rPr lang="en-US" dirty="0" err="1"/>
              <a:t>với</a:t>
            </a:r>
            <a:r>
              <a:rPr lang="en-US" dirty="0"/>
              <a:t> </a:t>
            </a:r>
            <a:r>
              <a:rPr lang="en-US" dirty="0" err="1"/>
              <a:t>sự</a:t>
            </a:r>
            <a:r>
              <a:rPr lang="en-US" dirty="0"/>
              <a:t> </a:t>
            </a:r>
            <a:r>
              <a:rPr lang="en-US" dirty="0" err="1"/>
              <a:t>sống</a:t>
            </a:r>
            <a:r>
              <a:rPr lang="en-US" dirty="0"/>
              <a:t> </a:t>
            </a:r>
            <a:r>
              <a:rPr lang="en-US" dirty="0" err="1"/>
              <a:t>thì</a:t>
            </a:r>
            <a:r>
              <a:rPr lang="en-US" dirty="0"/>
              <a:t> </a:t>
            </a:r>
            <a:r>
              <a:rPr lang="en-US" dirty="0" err="1"/>
              <a:t>vàng</a:t>
            </a:r>
            <a:r>
              <a:rPr lang="en-US" dirty="0"/>
              <a:t> </a:t>
            </a:r>
            <a:r>
              <a:rPr lang="en-US" dirty="0" err="1"/>
              <a:t>không</a:t>
            </a:r>
            <a:r>
              <a:rPr lang="en-US" dirty="0"/>
              <a:t> </a:t>
            </a:r>
            <a:r>
              <a:rPr lang="en-US" dirty="0" err="1"/>
              <a:t>thể</a:t>
            </a:r>
            <a:r>
              <a:rPr lang="en-US" dirty="0"/>
              <a:t> </a:t>
            </a:r>
            <a:r>
              <a:rPr lang="en-US" dirty="0" err="1"/>
              <a:t>quan</a:t>
            </a:r>
            <a:r>
              <a:rPr lang="en-US" dirty="0"/>
              <a:t> </a:t>
            </a:r>
            <a:r>
              <a:rPr lang="en-US" dirty="0" err="1"/>
              <a:t>trọng</a:t>
            </a:r>
            <a:r>
              <a:rPr lang="en-US" dirty="0"/>
              <a:t> </a:t>
            </a:r>
            <a:r>
              <a:rPr lang="en-US" dirty="0" err="1"/>
              <a:t>bằng</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12</a:t>
            </a:fld>
            <a:endParaRPr lang="zh-CN" altLang="en-US"/>
          </a:p>
        </p:txBody>
      </p:sp>
    </p:spTree>
    <p:extLst>
      <p:ext uri="{BB962C8B-B14F-4D97-AF65-F5344CB8AC3E}">
        <p14:creationId xmlns:p14="http://schemas.microsoft.com/office/powerpoint/2010/main" val="306612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Từ</a:t>
            </a:r>
            <a:r>
              <a:rPr lang="en-US" dirty="0"/>
              <a:t> </a:t>
            </a:r>
            <a:r>
              <a:rPr lang="en-US" dirty="0" err="1"/>
              <a:t>sự</a:t>
            </a:r>
            <a:r>
              <a:rPr lang="en-US" dirty="0"/>
              <a:t> </a:t>
            </a:r>
            <a:r>
              <a:rPr lang="en-US" dirty="0" err="1"/>
              <a:t>việc</a:t>
            </a:r>
            <a:r>
              <a:rPr lang="en-US" dirty="0"/>
              <a:t> </a:t>
            </a:r>
            <a:r>
              <a:rPr lang="en-US" dirty="0" err="1"/>
              <a:t>trên</a:t>
            </a:r>
            <a:r>
              <a:rPr lang="en-US" dirty="0"/>
              <a:t> </a:t>
            </a:r>
            <a:r>
              <a:rPr lang="en-US" dirty="0" err="1"/>
              <a:t>thì</a:t>
            </a:r>
            <a:r>
              <a:rPr lang="en-US" dirty="0"/>
              <a:t> </a:t>
            </a:r>
            <a:r>
              <a:rPr lang="en-US" dirty="0" err="1"/>
              <a:t>vua</a:t>
            </a:r>
            <a:r>
              <a:rPr lang="en-US" dirty="0"/>
              <a:t> Mi </a:t>
            </a:r>
            <a:r>
              <a:rPr lang="en-US" dirty="0" err="1"/>
              <a:t>đát</a:t>
            </a:r>
            <a:r>
              <a:rPr lang="en-US" dirty="0"/>
              <a:t> </a:t>
            </a:r>
            <a:r>
              <a:rPr lang="en-US" dirty="0" err="1"/>
              <a:t>đã</a:t>
            </a:r>
            <a:r>
              <a:rPr lang="en-US" dirty="0"/>
              <a:t> </a:t>
            </a:r>
            <a:r>
              <a:rPr lang="en-US" dirty="0" err="1"/>
              <a:t>hiểu</a:t>
            </a:r>
            <a:r>
              <a:rPr lang="en-US" dirty="0"/>
              <a:t> ra </a:t>
            </a:r>
            <a:r>
              <a:rPr lang="en-US" dirty="0" err="1"/>
              <a:t>điều</a:t>
            </a:r>
            <a:r>
              <a:rPr lang="en-US" dirty="0"/>
              <a:t> </a:t>
            </a:r>
            <a:r>
              <a:rPr lang="en-US" dirty="0" err="1"/>
              <a:t>gì</a:t>
            </a:r>
            <a:r>
              <a:rPr lang="en-US" dirty="0"/>
              <a:t>? </a:t>
            </a:r>
            <a:r>
              <a:rPr lang="en-US" dirty="0" err="1"/>
              <a:t>Cô</a:t>
            </a:r>
            <a:r>
              <a:rPr lang="en-US" dirty="0"/>
              <a:t> </a:t>
            </a:r>
            <a:r>
              <a:rPr lang="en-US" dirty="0" err="1"/>
              <a:t>mời</a:t>
            </a:r>
            <a:r>
              <a:rPr lang="en-US" dirty="0"/>
              <a:t> </a:t>
            </a:r>
            <a:r>
              <a:rPr lang="en-US" dirty="0" err="1"/>
              <a:t>các</a:t>
            </a:r>
            <a:r>
              <a:rPr lang="en-US" dirty="0"/>
              <a:t> </a:t>
            </a:r>
            <a:r>
              <a:rPr lang="en-US" dirty="0" err="1"/>
              <a:t>bạn</a:t>
            </a:r>
            <a:r>
              <a:rPr lang="en-US" dirty="0"/>
              <a:t> </a:t>
            </a:r>
            <a:r>
              <a:rPr lang="en-US" dirty="0" err="1"/>
              <a:t>đọc</a:t>
            </a:r>
            <a:r>
              <a:rPr lang="en-US" dirty="0"/>
              <a:t> </a:t>
            </a:r>
            <a:r>
              <a:rPr lang="en-US" dirty="0" err="1"/>
              <a:t>thầm</a:t>
            </a:r>
            <a:r>
              <a:rPr lang="en-US" dirty="0"/>
              <a:t> </a:t>
            </a:r>
            <a:r>
              <a:rPr lang="en-US" dirty="0" err="1"/>
              <a:t>lại</a:t>
            </a:r>
            <a:r>
              <a:rPr lang="en-US" dirty="0"/>
              <a:t> </a:t>
            </a:r>
            <a:r>
              <a:rPr lang="en-US" dirty="0" err="1"/>
              <a:t>đoạn</a:t>
            </a:r>
            <a:r>
              <a:rPr lang="en-US" dirty="0"/>
              <a:t> 3 </a:t>
            </a:r>
            <a:r>
              <a:rPr lang="en-US" dirty="0" err="1"/>
              <a:t>để</a:t>
            </a:r>
            <a:r>
              <a:rPr lang="en-US" dirty="0"/>
              <a:t> </a:t>
            </a:r>
            <a:r>
              <a:rPr lang="en-US" dirty="0" err="1"/>
              <a:t>tìm</a:t>
            </a:r>
            <a:r>
              <a:rPr lang="en-US" dirty="0"/>
              <a:t> </a:t>
            </a:r>
            <a:r>
              <a:rPr lang="en-US" dirty="0" err="1"/>
              <a:t>hiểu</a:t>
            </a:r>
            <a:r>
              <a:rPr lang="en-US" dirty="0"/>
              <a:t> </a:t>
            </a:r>
            <a:r>
              <a:rPr lang="en-US" dirty="0" err="1"/>
              <a:t>nhé</a:t>
            </a:r>
            <a:r>
              <a:rPr lang="en-US" dirty="0"/>
              <a:t>. Quan </a:t>
            </a:r>
            <a:r>
              <a:rPr lang="en-US" dirty="0" err="1"/>
              <a:t>câu</a:t>
            </a:r>
            <a:r>
              <a:rPr lang="en-US" dirty="0"/>
              <a:t> </a:t>
            </a:r>
            <a:r>
              <a:rPr lang="en-US" dirty="0" err="1"/>
              <a:t>cuối</a:t>
            </a:r>
            <a:r>
              <a:rPr lang="en-US" dirty="0"/>
              <a:t> </a:t>
            </a:r>
            <a:r>
              <a:rPr lang="en-US" dirty="0" err="1"/>
              <a:t>cùng</a:t>
            </a:r>
            <a:r>
              <a:rPr lang="en-US" dirty="0"/>
              <a:t> </a:t>
            </a:r>
            <a:r>
              <a:rPr lang="en-US" dirty="0" err="1"/>
              <a:t>của</a:t>
            </a:r>
            <a:r>
              <a:rPr lang="en-US" dirty="0"/>
              <a:t> </a:t>
            </a:r>
            <a:r>
              <a:rPr lang="en-US" dirty="0" err="1"/>
              <a:t>bài</a:t>
            </a:r>
            <a:r>
              <a:rPr lang="en-US" dirty="0"/>
              <a:t> </a:t>
            </a:r>
            <a:r>
              <a:rPr lang="en-US" dirty="0" err="1"/>
              <a:t>đã</a:t>
            </a:r>
            <a:r>
              <a:rPr lang="en-US" dirty="0"/>
              <a:t> </a:t>
            </a:r>
            <a:r>
              <a:rPr lang="en-US" dirty="0" err="1"/>
              <a:t>thể</a:t>
            </a:r>
            <a:r>
              <a:rPr lang="en-US" dirty="0"/>
              <a:t> </a:t>
            </a:r>
            <a:r>
              <a:rPr lang="en-US" dirty="0" err="1"/>
              <a:t>hiện</a:t>
            </a:r>
            <a:r>
              <a:rPr lang="en-US" dirty="0"/>
              <a:t> </a:t>
            </a:r>
            <a:r>
              <a:rPr lang="en-US" dirty="0" err="1"/>
              <a:t>rất</a:t>
            </a:r>
            <a:r>
              <a:rPr lang="en-US" dirty="0"/>
              <a:t> </a:t>
            </a:r>
            <a:r>
              <a:rPr lang="en-US" dirty="0" err="1"/>
              <a:t>rõ</a:t>
            </a:r>
            <a:r>
              <a:rPr lang="en-US" dirty="0"/>
              <a:t> </a:t>
            </a:r>
            <a:r>
              <a:rPr lang="en-US" dirty="0" err="1"/>
              <a:t>đó</a:t>
            </a:r>
            <a:r>
              <a:rPr lang="en-US" dirty="0"/>
              <a:t> </a:t>
            </a:r>
            <a:r>
              <a:rPr lang="en-US" dirty="0" err="1"/>
              <a:t>là</a:t>
            </a:r>
            <a:r>
              <a:rPr lang="en-US" dirty="0"/>
              <a:t> </a:t>
            </a:r>
            <a:r>
              <a:rPr lang="en-US" dirty="0" err="1"/>
              <a:t>Hạnh</a:t>
            </a:r>
            <a:r>
              <a:rPr lang="en-US" dirty="0"/>
              <a:t> </a:t>
            </a:r>
            <a:r>
              <a:rPr lang="en-US" dirty="0" err="1"/>
              <a:t>phúc</a:t>
            </a:r>
            <a:r>
              <a:rPr lang="en-US" dirty="0"/>
              <a:t> </a:t>
            </a:r>
            <a:r>
              <a:rPr lang="en-US" dirty="0" err="1"/>
              <a:t>không</a:t>
            </a:r>
            <a:r>
              <a:rPr lang="en-US" dirty="0"/>
              <a:t> </a:t>
            </a:r>
            <a:r>
              <a:rPr lang="en-US" dirty="0" err="1"/>
              <a:t>thể</a:t>
            </a:r>
            <a:r>
              <a:rPr lang="en-US" dirty="0"/>
              <a:t> </a:t>
            </a:r>
            <a:r>
              <a:rPr lang="en-US" dirty="0" err="1"/>
              <a:t>xây</a:t>
            </a:r>
            <a:r>
              <a:rPr lang="en-US" dirty="0"/>
              <a:t> </a:t>
            </a:r>
            <a:r>
              <a:rPr lang="en-US" dirty="0" err="1"/>
              <a:t>dựng</a:t>
            </a:r>
            <a:r>
              <a:rPr lang="en-US" dirty="0"/>
              <a:t> </a:t>
            </a:r>
            <a:r>
              <a:rPr lang="en-US" dirty="0" err="1"/>
              <a:t>bằng</a:t>
            </a:r>
            <a:r>
              <a:rPr lang="en-US" dirty="0"/>
              <a:t> </a:t>
            </a:r>
            <a:r>
              <a:rPr lang="en-US" dirty="0" err="1"/>
              <a:t>ước</a:t>
            </a:r>
            <a:r>
              <a:rPr lang="en-US" dirty="0"/>
              <a:t> </a:t>
            </a:r>
            <a:r>
              <a:rPr lang="en-US" dirty="0" err="1"/>
              <a:t>muốn</a:t>
            </a:r>
            <a:r>
              <a:rPr lang="en-US" dirty="0"/>
              <a:t> </a:t>
            </a:r>
            <a:r>
              <a:rPr lang="en-US" dirty="0" err="1"/>
              <a:t>tham</a:t>
            </a:r>
            <a:r>
              <a:rPr lang="en-US" dirty="0"/>
              <a:t> lam. </a:t>
            </a:r>
          </a:p>
        </p:txBody>
      </p:sp>
      <p:sp>
        <p:nvSpPr>
          <p:cNvPr id="4" name="Slide Number Placeholder 3"/>
          <p:cNvSpPr>
            <a:spLocks noGrp="1"/>
          </p:cNvSpPr>
          <p:nvPr>
            <p:ph type="sldNum" sz="quarter" idx="10"/>
          </p:nvPr>
        </p:nvSpPr>
        <p:spPr/>
        <p:txBody>
          <a:bodyPr/>
          <a:lstStyle/>
          <a:p>
            <a:fld id="{303E6E94-69E9-4129-8C72-1C52CC308EA6}" type="slidenum">
              <a:rPr lang="zh-CN" altLang="en-US" smtClean="0"/>
              <a:t>13</a:t>
            </a:fld>
            <a:endParaRPr lang="zh-CN" altLang="en-US"/>
          </a:p>
        </p:txBody>
      </p:sp>
    </p:spTree>
    <p:extLst>
      <p:ext uri="{BB962C8B-B14F-4D97-AF65-F5344CB8AC3E}">
        <p14:creationId xmlns:p14="http://schemas.microsoft.com/office/powerpoint/2010/main" val="2771346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Chúng</a:t>
            </a:r>
            <a:r>
              <a:rPr lang="en-US" dirty="0"/>
              <a:t> ta </a:t>
            </a:r>
            <a:r>
              <a:rPr lang="en-US" dirty="0" err="1"/>
              <a:t>cùng</a:t>
            </a:r>
            <a:r>
              <a:rPr lang="en-US" dirty="0"/>
              <a:t> </a:t>
            </a:r>
            <a:r>
              <a:rPr lang="en-US" dirty="0" err="1"/>
              <a:t>đến</a:t>
            </a:r>
            <a:r>
              <a:rPr lang="en-US" dirty="0"/>
              <a:t> </a:t>
            </a:r>
            <a:r>
              <a:rPr lang="en-US" dirty="0" err="1"/>
              <a:t>tiếp</a:t>
            </a:r>
            <a:r>
              <a:rPr lang="en-US" dirty="0"/>
              <a:t> </a:t>
            </a:r>
            <a:r>
              <a:rPr lang="en-US" dirty="0" err="1"/>
              <a:t>Hoạt</a:t>
            </a:r>
            <a:r>
              <a:rPr lang="en-US" dirty="0"/>
              <a:t> </a:t>
            </a:r>
            <a:r>
              <a:rPr lang="en-US" dirty="0" err="1"/>
              <a:t>đọng</a:t>
            </a:r>
            <a:r>
              <a:rPr lang="en-US" dirty="0"/>
              <a:t> </a:t>
            </a:r>
            <a:r>
              <a:rPr lang="en-US" dirty="0" err="1"/>
              <a:t>cuối</a:t>
            </a:r>
            <a:r>
              <a:rPr lang="en-US" dirty="0"/>
              <a:t> </a:t>
            </a:r>
            <a:r>
              <a:rPr lang="en-US" dirty="0" err="1"/>
              <a:t>cùng</a:t>
            </a:r>
            <a:r>
              <a:rPr lang="en-US" dirty="0"/>
              <a:t> </a:t>
            </a:r>
            <a:r>
              <a:rPr lang="en-US" dirty="0" err="1"/>
              <a:t>là</a:t>
            </a:r>
            <a:r>
              <a:rPr lang="en-US" dirty="0"/>
              <a:t> </a:t>
            </a:r>
            <a:r>
              <a:rPr lang="en-US" dirty="0" err="1"/>
              <a:t>luyện</a:t>
            </a:r>
            <a:r>
              <a:rPr lang="en-US" dirty="0"/>
              <a:t> </a:t>
            </a:r>
            <a:r>
              <a:rPr lang="en-US" dirty="0" err="1"/>
              <a:t>đọc</a:t>
            </a:r>
            <a:r>
              <a:rPr lang="en-US" dirty="0"/>
              <a:t> hay </a:t>
            </a:r>
            <a:r>
              <a:rPr lang="en-US" dirty="0" err="1"/>
              <a:t>nhé</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14</a:t>
            </a:fld>
            <a:endParaRPr lang="zh-CN" altLang="en-US"/>
          </a:p>
        </p:txBody>
      </p:sp>
    </p:spTree>
    <p:extLst>
      <p:ext uri="{BB962C8B-B14F-4D97-AF65-F5344CB8AC3E}">
        <p14:creationId xmlns:p14="http://schemas.microsoft.com/office/powerpoint/2010/main" val="4253050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a:t>
            </a:r>
            <a:r>
              <a:rPr lang="en-US" dirty="0" err="1"/>
              <a:t>bạn</a:t>
            </a:r>
            <a:r>
              <a:rPr lang="en-US" dirty="0"/>
              <a:t> </a:t>
            </a:r>
            <a:r>
              <a:rPr lang="en-US" dirty="0" err="1"/>
              <a:t>nghe</a:t>
            </a:r>
            <a:r>
              <a:rPr lang="en-US" dirty="0"/>
              <a:t> </a:t>
            </a:r>
            <a:r>
              <a:rPr lang="en-US" dirty="0" err="1"/>
              <a:t>cô</a:t>
            </a:r>
            <a:r>
              <a:rPr lang="en-US" dirty="0"/>
              <a:t> </a:t>
            </a:r>
            <a:r>
              <a:rPr lang="en-US" dirty="0" err="1"/>
              <a:t>đọc</a:t>
            </a:r>
            <a:r>
              <a:rPr lang="en-US" dirty="0"/>
              <a:t> 1 </a:t>
            </a:r>
            <a:r>
              <a:rPr lang="en-US" dirty="0" err="1"/>
              <a:t>lần</a:t>
            </a:r>
            <a:r>
              <a:rPr lang="en-US" dirty="0"/>
              <a:t> </a:t>
            </a:r>
            <a:r>
              <a:rPr lang="en-US" dirty="0" err="1"/>
              <a:t>và</a:t>
            </a:r>
            <a:r>
              <a:rPr lang="en-US" dirty="0"/>
              <a:t> </a:t>
            </a:r>
            <a:r>
              <a:rPr lang="en-US" dirty="0" err="1"/>
              <a:t>chú</a:t>
            </a:r>
            <a:r>
              <a:rPr lang="en-US" dirty="0"/>
              <a:t> ý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15</a:t>
            </a:fld>
            <a:endParaRPr lang="zh-CN" altLang="en-US"/>
          </a:p>
        </p:txBody>
      </p:sp>
    </p:spTree>
    <p:extLst>
      <p:ext uri="{BB962C8B-B14F-4D97-AF65-F5344CB8AC3E}">
        <p14:creationId xmlns:p14="http://schemas.microsoft.com/office/powerpoint/2010/main" val="3518965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Khi </a:t>
            </a:r>
            <a:r>
              <a:rPr lang="en-US" dirty="0" err="1"/>
              <a:t>đọc</a:t>
            </a:r>
            <a:r>
              <a:rPr lang="en-US" dirty="0"/>
              <a:t> </a:t>
            </a:r>
            <a:r>
              <a:rPr lang="en-US" dirty="0" err="1"/>
              <a:t>đoạn</a:t>
            </a:r>
            <a:r>
              <a:rPr lang="en-US" dirty="0"/>
              <a:t> </a:t>
            </a:r>
            <a:r>
              <a:rPr lang="en-US" dirty="0" err="1"/>
              <a:t>này</a:t>
            </a:r>
            <a:r>
              <a:rPr lang="en-US" dirty="0"/>
              <a:t> </a:t>
            </a:r>
            <a:r>
              <a:rPr lang="en-US" dirty="0" err="1"/>
              <a:t>các</a:t>
            </a:r>
            <a:r>
              <a:rPr lang="en-US" dirty="0"/>
              <a:t> </a:t>
            </a:r>
            <a:r>
              <a:rPr lang="en-US" dirty="0" err="1"/>
              <a:t>bạn</a:t>
            </a:r>
            <a:r>
              <a:rPr lang="en-US" dirty="0"/>
              <a:t> </a:t>
            </a:r>
            <a:r>
              <a:rPr lang="en-US" dirty="0" err="1"/>
              <a:t>sẽ</a:t>
            </a:r>
            <a:r>
              <a:rPr lang="en-US" dirty="0"/>
              <a:t> </a:t>
            </a:r>
            <a:r>
              <a:rPr lang="en-US" dirty="0" err="1"/>
              <a:t>đọc</a:t>
            </a:r>
            <a:r>
              <a:rPr lang="en-US" dirty="0"/>
              <a:t> </a:t>
            </a:r>
            <a:r>
              <a:rPr lang="en-US" dirty="0" err="1"/>
              <a:t>diễn</a:t>
            </a:r>
            <a:r>
              <a:rPr lang="en-US" dirty="0"/>
              <a:t> </a:t>
            </a:r>
            <a:r>
              <a:rPr lang="en-US" dirty="0" err="1"/>
              <a:t>cảm</a:t>
            </a:r>
            <a:r>
              <a:rPr lang="en-US" dirty="0"/>
              <a:t> </a:t>
            </a:r>
            <a:r>
              <a:rPr lang="en-US" dirty="0" err="1"/>
              <a:t>sao</a:t>
            </a:r>
            <a:r>
              <a:rPr lang="en-US" dirty="0"/>
              <a:t> </a:t>
            </a:r>
            <a:r>
              <a:rPr lang="en-US" dirty="0" err="1"/>
              <a:t>cho</a:t>
            </a:r>
            <a:r>
              <a:rPr lang="en-US" dirty="0"/>
              <a:t> </a:t>
            </a:r>
            <a:r>
              <a:rPr lang="en-US" dirty="0" err="1"/>
              <a:t>làm</a:t>
            </a:r>
            <a:r>
              <a:rPr lang="en-US" dirty="0"/>
              <a:t> </a:t>
            </a:r>
            <a:r>
              <a:rPr lang="en-US" dirty="0" err="1"/>
              <a:t>rõ</a:t>
            </a:r>
            <a:r>
              <a:rPr lang="en-US" dirty="0"/>
              <a:t> </a:t>
            </a:r>
            <a:r>
              <a:rPr lang="en-US" dirty="0" err="1"/>
              <a:t>được</a:t>
            </a:r>
            <a:r>
              <a:rPr lang="en-US" dirty="0"/>
              <a:t> </a:t>
            </a:r>
            <a:r>
              <a:rPr lang="en-US" dirty="0" err="1"/>
              <a:t>lời</a:t>
            </a:r>
            <a:r>
              <a:rPr lang="en-US" dirty="0"/>
              <a:t> </a:t>
            </a:r>
            <a:r>
              <a:rPr lang="en-US" dirty="0" err="1"/>
              <a:t>đối</a:t>
            </a:r>
            <a:r>
              <a:rPr lang="en-US" dirty="0"/>
              <a:t> </a:t>
            </a:r>
            <a:r>
              <a:rPr lang="en-US" dirty="0" err="1"/>
              <a:t>thoại</a:t>
            </a:r>
            <a:r>
              <a:rPr lang="en-US" dirty="0"/>
              <a:t> </a:t>
            </a:r>
            <a:r>
              <a:rPr lang="en-US" dirty="0" err="1"/>
              <a:t>của</a:t>
            </a:r>
            <a:r>
              <a:rPr lang="en-US" dirty="0"/>
              <a:t> 2 </a:t>
            </a:r>
            <a:r>
              <a:rPr lang="en-US" dirty="0" err="1"/>
              <a:t>nhân</a:t>
            </a:r>
            <a:r>
              <a:rPr lang="en-US" dirty="0"/>
              <a:t> </a:t>
            </a:r>
            <a:r>
              <a:rPr lang="en-US" dirty="0" err="1"/>
              <a:t>vật</a:t>
            </a:r>
            <a:r>
              <a:rPr lang="en-US" dirty="0"/>
              <a:t> </a:t>
            </a:r>
            <a:r>
              <a:rPr lang="en-US" dirty="0" err="1"/>
              <a:t>và</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thái</a:t>
            </a:r>
            <a:r>
              <a:rPr lang="en-US" dirty="0"/>
              <a:t> </a:t>
            </a:r>
            <a:r>
              <a:rPr lang="en-US" dirty="0" err="1"/>
              <a:t>độ</a:t>
            </a:r>
            <a:r>
              <a:rPr lang="en-US" dirty="0"/>
              <a:t>, </a:t>
            </a:r>
            <a:r>
              <a:rPr lang="en-US" dirty="0" err="1"/>
              <a:t>cảm</a:t>
            </a:r>
            <a:r>
              <a:rPr lang="en-US" dirty="0"/>
              <a:t> </a:t>
            </a:r>
            <a:r>
              <a:rPr lang="en-US" dirty="0" err="1"/>
              <a:t>xúc</a:t>
            </a:r>
            <a:r>
              <a:rPr lang="en-US" dirty="0"/>
              <a:t> </a:t>
            </a:r>
            <a:r>
              <a:rPr lang="en-US" dirty="0" err="1"/>
              <a:t>trong</a:t>
            </a:r>
            <a:r>
              <a:rPr lang="en-US" dirty="0"/>
              <a:t> </a:t>
            </a:r>
            <a:r>
              <a:rPr lang="en-US" dirty="0" err="1"/>
              <a:t>mỗi</a:t>
            </a:r>
            <a:r>
              <a:rPr lang="en-US" dirty="0"/>
              <a:t> </a:t>
            </a:r>
            <a:r>
              <a:rPr lang="en-US" dirty="0" err="1"/>
              <a:t>tình</a:t>
            </a:r>
            <a:r>
              <a:rPr lang="en-US" dirty="0"/>
              <a:t> </a:t>
            </a:r>
            <a:r>
              <a:rPr lang="en-US" dirty="0" err="1"/>
              <a:t>huống</a:t>
            </a:r>
            <a:r>
              <a:rPr lang="en-US" dirty="0"/>
              <a:t>. </a:t>
            </a:r>
            <a:r>
              <a:rPr lang="en-US" dirty="0" err="1"/>
              <a:t>Ngoài</a:t>
            </a:r>
            <a:r>
              <a:rPr lang="en-US" dirty="0"/>
              <a:t> ra </a:t>
            </a:r>
            <a:r>
              <a:rPr lang="en-US" dirty="0" err="1"/>
              <a:t>các</a:t>
            </a:r>
            <a:r>
              <a:rPr lang="en-US" dirty="0"/>
              <a:t> </a:t>
            </a:r>
            <a:r>
              <a:rPr lang="en-US" dirty="0" err="1"/>
              <a:t>bạn</a:t>
            </a:r>
            <a:r>
              <a:rPr lang="en-US" dirty="0"/>
              <a:t> </a:t>
            </a:r>
            <a:r>
              <a:rPr lang="en-US" dirty="0" err="1"/>
              <a:t>chú</a:t>
            </a:r>
            <a:r>
              <a:rPr lang="en-US" dirty="0"/>
              <a:t> ý </a:t>
            </a:r>
            <a:r>
              <a:rPr lang="en-US" dirty="0" err="1"/>
              <a:t>nhấn</a:t>
            </a:r>
            <a:r>
              <a:rPr lang="en-US" dirty="0"/>
              <a:t> </a:t>
            </a:r>
            <a:r>
              <a:rPr lang="en-US" dirty="0" err="1"/>
              <a:t>giọng</a:t>
            </a:r>
            <a:r>
              <a:rPr lang="en-US" dirty="0"/>
              <a:t> ở </a:t>
            </a:r>
            <a:r>
              <a:rPr lang="en-US" dirty="0" err="1"/>
              <a:t>những</a:t>
            </a:r>
            <a:r>
              <a:rPr lang="en-US" dirty="0"/>
              <a:t> </a:t>
            </a:r>
            <a:r>
              <a:rPr lang="en-US" dirty="0" err="1"/>
              <a:t>từ</a:t>
            </a:r>
            <a:r>
              <a:rPr lang="en-US" dirty="0"/>
              <a:t> </a:t>
            </a:r>
            <a:r>
              <a:rPr lang="en-US" dirty="0" err="1"/>
              <a:t>ngữ</a:t>
            </a:r>
            <a:r>
              <a:rPr lang="en-US" dirty="0"/>
              <a:t> </a:t>
            </a:r>
            <a:r>
              <a:rPr lang="en-US" dirty="0" err="1"/>
              <a:t>gợi</a:t>
            </a:r>
            <a:r>
              <a:rPr lang="en-US" dirty="0"/>
              <a:t> </a:t>
            </a:r>
            <a:r>
              <a:rPr lang="en-US" dirty="0" err="1"/>
              <a:t>tả</a:t>
            </a:r>
            <a:r>
              <a:rPr lang="en-US" dirty="0"/>
              <a:t>, </a:t>
            </a:r>
            <a:r>
              <a:rPr lang="en-US" dirty="0" err="1"/>
              <a:t>gọi</a:t>
            </a:r>
            <a:r>
              <a:rPr lang="en-US" dirty="0"/>
              <a:t> </a:t>
            </a:r>
            <a:r>
              <a:rPr lang="en-US" dirty="0" err="1"/>
              <a:t>cảm</a:t>
            </a:r>
            <a:r>
              <a:rPr lang="en-US" dirty="0"/>
              <a:t>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16</a:t>
            </a:fld>
            <a:endParaRPr lang="zh-CN" altLang="en-US"/>
          </a:p>
        </p:txBody>
      </p:sp>
    </p:spTree>
    <p:extLst>
      <p:ext uri="{BB962C8B-B14F-4D97-AF65-F5344CB8AC3E}">
        <p14:creationId xmlns:p14="http://schemas.microsoft.com/office/powerpoint/2010/main" val="1798065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a:t>
            </a:r>
            <a:r>
              <a:rPr lang="en-US" dirty="0" err="1"/>
              <a:t>bạn</a:t>
            </a:r>
            <a:r>
              <a:rPr lang="en-US" dirty="0"/>
              <a:t> </a:t>
            </a:r>
            <a:r>
              <a:rPr lang="en-US" dirty="0" err="1"/>
              <a:t>nghe</a:t>
            </a:r>
            <a:r>
              <a:rPr lang="en-US" dirty="0"/>
              <a:t> </a:t>
            </a:r>
            <a:r>
              <a:rPr lang="en-US" dirty="0" err="1"/>
              <a:t>cô</a:t>
            </a:r>
            <a:r>
              <a:rPr lang="en-US" dirty="0"/>
              <a:t> </a:t>
            </a:r>
            <a:r>
              <a:rPr lang="en-US" dirty="0" err="1"/>
              <a:t>đọc</a:t>
            </a:r>
            <a:r>
              <a:rPr lang="en-US" dirty="0"/>
              <a:t> 1 </a:t>
            </a:r>
            <a:r>
              <a:rPr lang="en-US" dirty="0" err="1"/>
              <a:t>lần</a:t>
            </a:r>
            <a:r>
              <a:rPr lang="en-US" dirty="0"/>
              <a:t> </a:t>
            </a:r>
            <a:r>
              <a:rPr lang="en-US" dirty="0" err="1"/>
              <a:t>và</a:t>
            </a:r>
            <a:r>
              <a:rPr lang="en-US" dirty="0"/>
              <a:t> </a:t>
            </a:r>
            <a:r>
              <a:rPr lang="en-US" dirty="0" err="1"/>
              <a:t>chú</a:t>
            </a:r>
            <a:r>
              <a:rPr lang="en-US" dirty="0"/>
              <a:t> ý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17</a:t>
            </a:fld>
            <a:endParaRPr lang="zh-CN" altLang="en-US"/>
          </a:p>
        </p:txBody>
      </p:sp>
    </p:spTree>
    <p:extLst>
      <p:ext uri="{BB962C8B-B14F-4D97-AF65-F5344CB8AC3E}">
        <p14:creationId xmlns:p14="http://schemas.microsoft.com/office/powerpoint/2010/main" val="4288070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等线"/>
                <a:ea typeface="+mn-ea"/>
                <a:cs typeface="+mn-cs"/>
              </a:rPr>
              <a:t>Và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đây</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cũng</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chính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là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bài</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học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câu</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chuyện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muốn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truyền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tải</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đến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các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bạn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Tham</a:t>
            </a:r>
            <a:r>
              <a:rPr kumimoji="0" lang="en-US" sz="1200" b="0" i="0" u="none" strike="noStrike" kern="1200" cap="none" spc="0" normalizeH="0" baseline="0" noProof="0" dirty="0">
                <a:ln>
                  <a:noFill/>
                </a:ln>
                <a:solidFill>
                  <a:prstClr val="black"/>
                </a:solidFill>
                <a:effectLst/>
                <a:uLnTx/>
                <a:uFillTx/>
                <a:latin typeface="等线"/>
                <a:ea typeface="+mn-ea"/>
                <a:cs typeface="+mn-cs"/>
              </a:rPr>
              <a:t> lam </a:t>
            </a:r>
            <a:r>
              <a:rPr kumimoji="0" lang="en-US" sz="1200" b="0" i="0" u="none" strike="noStrike" kern="1200" cap="none" spc="0" normalizeH="0" baseline="0" noProof="0" dirty="0" err="1">
                <a:ln>
                  <a:noFill/>
                </a:ln>
                <a:solidFill>
                  <a:prstClr val="black"/>
                </a:solidFill>
                <a:effectLst/>
                <a:uLnTx/>
                <a:uFillTx/>
                <a:latin typeface="等线"/>
                <a:ea typeface="+mn-ea"/>
                <a:cs typeface="+mn-cs"/>
              </a:rPr>
              <a:t>là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một</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tính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xấu</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bạn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sẽ</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không</a:t>
            </a:r>
            <a:r>
              <a:rPr kumimoji="0" lang="en-US" sz="1200" b="0" i="0" u="none" strike="noStrike" kern="1200" cap="none" spc="0" normalizeH="0" baseline="0" noProof="0" dirty="0">
                <a:ln>
                  <a:noFill/>
                </a:ln>
                <a:solidFill>
                  <a:prstClr val="black"/>
                </a:solidFill>
                <a:effectLst/>
                <a:uLnTx/>
                <a:uFillTx/>
                <a:latin typeface="等线"/>
                <a:ea typeface="+mn-ea"/>
                <a:cs typeface="+mn-cs"/>
              </a:rPr>
              <a:t> bao </a:t>
            </a:r>
            <a:r>
              <a:rPr kumimoji="0" lang="en-US" sz="1200" b="0" i="0" u="none" strike="noStrike" kern="1200" cap="none" spc="0" normalizeH="0" baseline="0" noProof="0" dirty="0" err="1">
                <a:ln>
                  <a:noFill/>
                </a:ln>
                <a:solidFill>
                  <a:prstClr val="black"/>
                </a:solidFill>
                <a:effectLst/>
                <a:uLnTx/>
                <a:uFillTx/>
                <a:latin typeface="等线"/>
                <a:ea typeface="+mn-ea"/>
                <a:cs typeface="+mn-cs"/>
              </a:rPr>
              <a:t>giờ</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cảm</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thấy</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đủ</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với</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tính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tham</a:t>
            </a:r>
            <a:r>
              <a:rPr kumimoji="0" lang="en-US" sz="1200" b="0" i="0" u="none" strike="noStrike" kern="1200" cap="none" spc="0" normalizeH="0" baseline="0" noProof="0" dirty="0">
                <a:ln>
                  <a:noFill/>
                </a:ln>
                <a:solidFill>
                  <a:prstClr val="black"/>
                </a:solidFill>
                <a:effectLst/>
                <a:uLnTx/>
                <a:uFillTx/>
                <a:latin typeface="等线"/>
                <a:ea typeface="+mn-ea"/>
                <a:cs typeface="+mn-cs"/>
              </a:rPr>
              <a:t> lam.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Chính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vì</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thế</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nó</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sẽ</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không</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thể</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mang</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lại</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được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hạnh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phúc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cho</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chúng</a:t>
            </a:r>
            <a:r>
              <a:rPr kumimoji="0" lang="en-US" sz="1200" b="0" i="0" u="none" strike="noStrike" kern="1200" cap="none" spc="0" normalizeH="0" baseline="0" noProof="0" dirty="0">
                <a:ln>
                  <a:noFill/>
                </a:ln>
                <a:solidFill>
                  <a:prstClr val="black"/>
                </a:solidFill>
                <a:effectLst/>
                <a:uLnTx/>
                <a:uFillTx/>
                <a:latin typeface="等线"/>
                <a:ea typeface="+mn-ea"/>
                <a:cs typeface="+mn-cs"/>
              </a:rPr>
              <a:t> ta.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Các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bạn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nhớ</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nhé</a:t>
            </a:r>
            <a:r>
              <a:rPr kumimoji="0" lang="en-US" sz="1200" b="0" i="0" u="none" strike="noStrike" kern="1200" cap="none" spc="0" normalizeH="0" baseline="0" noProof="0" dirty="0">
                <a:ln>
                  <a:noFill/>
                </a:ln>
                <a:solidFill>
                  <a:prstClr val="black"/>
                </a:solidFill>
                <a:effectLst/>
                <a:uLnTx/>
                <a:uFillTx/>
                <a:latin typeface="等线"/>
                <a:ea typeface="+mn-ea"/>
                <a:cs typeface="+mn-cs"/>
              </a:rPr>
              <a:t>.</a:t>
            </a:r>
            <a:endParaRPr kumimoji="0" lang="vi-VN"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18</a:t>
            </a:fld>
            <a:endParaRPr lang="zh-CN" altLang="en-US"/>
          </a:p>
        </p:txBody>
      </p:sp>
    </p:spTree>
    <p:extLst>
      <p:ext uri="{BB962C8B-B14F-4D97-AF65-F5344CB8AC3E}">
        <p14:creationId xmlns:p14="http://schemas.microsoft.com/office/powerpoint/2010/main" val="3465913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24AAFB6-0776-4131-9A90-552995612A6B}" type="slidenum">
              <a:rPr lang="en-US" smtClean="0">
                <a:solidFill>
                  <a:srgbClr val="000000"/>
                </a:solidFill>
              </a:rPr>
              <a:pPr/>
              <a:t>19</a:t>
            </a:fld>
            <a:endParaRPr lang="en-US">
              <a:solidFill>
                <a:srgbClr val="0000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err="1"/>
              <a:t>Cảm</a:t>
            </a:r>
            <a:r>
              <a:rPr lang="en-US" dirty="0"/>
              <a:t> </a:t>
            </a:r>
            <a:r>
              <a:rPr lang="en-US" dirty="0" err="1"/>
              <a:t>ơn</a:t>
            </a:r>
            <a:r>
              <a:rPr lang="en-US" dirty="0"/>
              <a:t> </a:t>
            </a:r>
            <a:r>
              <a:rPr lang="en-US" dirty="0" err="1"/>
              <a:t>các</a:t>
            </a:r>
            <a:r>
              <a:rPr lang="en-US" dirty="0"/>
              <a:t> </a:t>
            </a:r>
            <a:r>
              <a:rPr lang="en-US" dirty="0" err="1"/>
              <a:t>bạn</a:t>
            </a:r>
            <a:r>
              <a:rPr lang="en-US" dirty="0"/>
              <a:t> </a:t>
            </a:r>
            <a:r>
              <a:rPr lang="en-US" dirty="0" err="1"/>
              <a:t>đã</a:t>
            </a:r>
            <a:r>
              <a:rPr lang="en-US" dirty="0"/>
              <a:t> </a:t>
            </a:r>
            <a:r>
              <a:rPr lang="en-US" dirty="0" err="1"/>
              <a:t>tập</a:t>
            </a:r>
            <a:r>
              <a:rPr lang="en-US" dirty="0"/>
              <a:t> </a:t>
            </a:r>
            <a:r>
              <a:rPr lang="en-US" dirty="0" err="1"/>
              <a:t>trung</a:t>
            </a:r>
            <a:r>
              <a:rPr lang="en-US" dirty="0"/>
              <a:t> </a:t>
            </a:r>
            <a:r>
              <a:rPr lang="en-US" dirty="0" err="1"/>
              <a:t>lắng</a:t>
            </a:r>
            <a:r>
              <a:rPr lang="en-US" dirty="0"/>
              <a:t> </a:t>
            </a:r>
            <a:r>
              <a:rPr lang="en-US" dirty="0" err="1"/>
              <a:t>nghe</a:t>
            </a:r>
            <a:r>
              <a:rPr lang="en-US" dirty="0"/>
              <a:t> </a:t>
            </a:r>
            <a:r>
              <a:rPr lang="en-US" dirty="0" err="1"/>
              <a:t>cô</a:t>
            </a:r>
            <a:r>
              <a:rPr lang="en-US" dirty="0"/>
              <a:t> </a:t>
            </a:r>
            <a:r>
              <a:rPr lang="en-US" dirty="0" err="1"/>
              <a:t>giảng</a:t>
            </a:r>
            <a:r>
              <a:rPr lang="en-US" dirty="0"/>
              <a:t>. </a:t>
            </a:r>
            <a:r>
              <a:rPr lang="en-US" dirty="0" err="1"/>
              <a:t>Chúc</a:t>
            </a:r>
            <a:r>
              <a:rPr lang="en-US" dirty="0"/>
              <a:t> </a:t>
            </a:r>
            <a:r>
              <a:rPr lang="en-US" dirty="0" err="1"/>
              <a:t>các</a:t>
            </a:r>
            <a:r>
              <a:rPr lang="en-US" dirty="0"/>
              <a:t> </a:t>
            </a:r>
            <a:r>
              <a:rPr lang="en-US" dirty="0" err="1"/>
              <a:t>bạn</a:t>
            </a:r>
            <a:r>
              <a:rPr lang="en-US" dirty="0"/>
              <a:t> </a:t>
            </a:r>
            <a:r>
              <a:rPr lang="en-US" dirty="0" err="1"/>
              <a:t>học</a:t>
            </a:r>
            <a:r>
              <a:rPr lang="en-US" dirty="0"/>
              <a:t> </a:t>
            </a:r>
            <a:r>
              <a:rPr lang="en-US" dirty="0" err="1"/>
              <a:t>tập</a:t>
            </a:r>
            <a:r>
              <a:rPr lang="en-US" dirty="0"/>
              <a:t> </a:t>
            </a:r>
            <a:r>
              <a:rPr lang="en-US" dirty="0" err="1"/>
              <a:t>thật</a:t>
            </a:r>
            <a:r>
              <a:rPr lang="en-US" dirty="0"/>
              <a:t> </a:t>
            </a:r>
            <a:r>
              <a:rPr lang="en-US" dirty="0" err="1"/>
              <a:t>tốt</a:t>
            </a:r>
            <a:r>
              <a:rPr lang="en-US" dirty="0"/>
              <a:t>, </a:t>
            </a:r>
            <a:r>
              <a:rPr lang="en-US" dirty="0" err="1"/>
              <a:t>luôn</a:t>
            </a:r>
            <a:r>
              <a:rPr lang="en-US" dirty="0"/>
              <a:t> </a:t>
            </a:r>
            <a:r>
              <a:rPr lang="en-US" dirty="0" err="1"/>
              <a:t>vui</a:t>
            </a:r>
            <a:r>
              <a:rPr lang="en-US" dirty="0"/>
              <a:t> </a:t>
            </a:r>
            <a:r>
              <a:rPr lang="en-US" dirty="0" err="1"/>
              <a:t>khỏe</a:t>
            </a:r>
            <a:r>
              <a:rPr lang="en-US" dirty="0"/>
              <a:t> </a:t>
            </a:r>
            <a:r>
              <a:rPr lang="en-US" dirty="0" err="1"/>
              <a:t>và</a:t>
            </a:r>
            <a:r>
              <a:rPr lang="en-US" dirty="0"/>
              <a:t> </a:t>
            </a:r>
            <a:r>
              <a:rPr lang="en-US" dirty="0" err="1"/>
              <a:t>bình</a:t>
            </a:r>
            <a:r>
              <a:rPr lang="en-US" dirty="0"/>
              <a:t> an. </a:t>
            </a:r>
            <a:r>
              <a:rPr lang="en-US" dirty="0" err="1"/>
              <a:t>Chào</a:t>
            </a:r>
            <a:r>
              <a:rPr lang="en-US" dirty="0"/>
              <a:t> </a:t>
            </a:r>
            <a:r>
              <a:rPr lang="en-US" dirty="0" err="1"/>
              <a:t>tạm</a:t>
            </a:r>
            <a:r>
              <a:rPr lang="en-US" dirty="0"/>
              <a:t> </a:t>
            </a:r>
            <a:r>
              <a:rPr lang="en-US" dirty="0" err="1"/>
              <a:t>biệt</a:t>
            </a:r>
            <a:r>
              <a:rPr lang="en-US" dirty="0"/>
              <a:t> </a:t>
            </a:r>
            <a:r>
              <a:rPr lang="en-US" dirty="0" err="1"/>
              <a:t>các</a:t>
            </a:r>
            <a:r>
              <a:rPr lang="en-US" dirty="0"/>
              <a:t> </a:t>
            </a:r>
            <a:r>
              <a:rPr lang="en-US" dirty="0" err="1"/>
              <a:t>bạn</a:t>
            </a:r>
            <a:r>
              <a:rPr lang="en-US" dirty="0"/>
              <a:t>.</a:t>
            </a:r>
          </a:p>
        </p:txBody>
      </p:sp>
    </p:spTree>
    <p:extLst>
      <p:ext uri="{BB962C8B-B14F-4D97-AF65-F5344CB8AC3E}">
        <p14:creationId xmlns:p14="http://schemas.microsoft.com/office/powerpoint/2010/main" val="1369499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a:t>
            </a:r>
            <a:r>
              <a:rPr lang="en-US" dirty="0" err="1"/>
              <a:t>bạn</a:t>
            </a:r>
            <a:r>
              <a:rPr lang="en-US" dirty="0"/>
              <a:t> </a:t>
            </a:r>
            <a:r>
              <a:rPr lang="en-US" dirty="0" err="1"/>
              <a:t>hãy</a:t>
            </a:r>
            <a:r>
              <a:rPr lang="en-US" dirty="0"/>
              <a:t> </a:t>
            </a:r>
            <a:r>
              <a:rPr lang="en-US" dirty="0" err="1"/>
              <a:t>nhìn</a:t>
            </a:r>
            <a:r>
              <a:rPr lang="en-US" dirty="0"/>
              <a:t> </a:t>
            </a:r>
            <a:r>
              <a:rPr lang="en-US" dirty="0" err="1"/>
              <a:t>trong</a:t>
            </a:r>
            <a:r>
              <a:rPr lang="en-US" dirty="0"/>
              <a:t> </a:t>
            </a:r>
            <a:r>
              <a:rPr lang="en-US" dirty="0" err="1"/>
              <a:t>bức</a:t>
            </a:r>
            <a:r>
              <a:rPr lang="en-US" dirty="0"/>
              <a:t> </a:t>
            </a:r>
            <a:r>
              <a:rPr lang="en-US" dirty="0" err="1"/>
              <a:t>tranh</a:t>
            </a:r>
            <a:r>
              <a:rPr lang="en-US" dirty="0"/>
              <a:t> </a:t>
            </a:r>
            <a:r>
              <a:rPr lang="en-US" dirty="0" err="1"/>
              <a:t>này</a:t>
            </a:r>
            <a:r>
              <a:rPr lang="en-US" dirty="0"/>
              <a:t> </a:t>
            </a:r>
            <a:r>
              <a:rPr lang="en-US" dirty="0" err="1"/>
              <a:t>có</a:t>
            </a:r>
            <a:r>
              <a:rPr lang="en-US" dirty="0"/>
              <a:t> </a:t>
            </a:r>
            <a:r>
              <a:rPr lang="en-US" dirty="0" err="1"/>
              <a:t>điều</a:t>
            </a:r>
            <a:r>
              <a:rPr lang="en-US" dirty="0"/>
              <a:t> </a:t>
            </a:r>
            <a:r>
              <a:rPr lang="en-US" dirty="0" err="1"/>
              <a:t>gì</a:t>
            </a:r>
            <a:r>
              <a:rPr lang="en-US" dirty="0"/>
              <a:t> </a:t>
            </a:r>
            <a:r>
              <a:rPr lang="en-US" dirty="0" err="1"/>
              <a:t>thú</a:t>
            </a:r>
            <a:r>
              <a:rPr lang="en-US" dirty="0"/>
              <a:t> </a:t>
            </a:r>
            <a:r>
              <a:rPr lang="en-US" dirty="0" err="1"/>
              <a:t>vị</a:t>
            </a:r>
            <a:r>
              <a:rPr lang="en-US" dirty="0"/>
              <a:t> </a:t>
            </a:r>
            <a:r>
              <a:rPr lang="en-US" dirty="0" err="1"/>
              <a:t>không</a:t>
            </a:r>
            <a:r>
              <a:rPr lang="en-US" dirty="0"/>
              <a:t> </a:t>
            </a:r>
            <a:r>
              <a:rPr lang="en-US" dirty="0" err="1"/>
              <a:t>nào</a:t>
            </a:r>
            <a:r>
              <a:rPr lang="en-US" dirty="0"/>
              <a:t>? Ồ </a:t>
            </a:r>
            <a:r>
              <a:rPr lang="en-US" dirty="0" err="1"/>
              <a:t>tất</a:t>
            </a:r>
            <a:r>
              <a:rPr lang="en-US" dirty="0"/>
              <a:t> </a:t>
            </a:r>
            <a:r>
              <a:rPr lang="en-US" dirty="0" err="1"/>
              <a:t>cả</a:t>
            </a:r>
            <a:r>
              <a:rPr lang="en-US" dirty="0"/>
              <a:t> </a:t>
            </a:r>
            <a:r>
              <a:rPr lang="en-US" dirty="0" err="1"/>
              <a:t>mọi</a:t>
            </a:r>
            <a:r>
              <a:rPr lang="en-US" dirty="0"/>
              <a:t> </a:t>
            </a:r>
            <a:r>
              <a:rPr lang="en-US" dirty="0" err="1"/>
              <a:t>thứ</a:t>
            </a:r>
            <a:r>
              <a:rPr lang="en-US" dirty="0"/>
              <a:t> </a:t>
            </a:r>
            <a:r>
              <a:rPr lang="en-US" dirty="0" err="1"/>
              <a:t>trên</a:t>
            </a:r>
            <a:r>
              <a:rPr lang="en-US" dirty="0"/>
              <a:t> </a:t>
            </a:r>
            <a:r>
              <a:rPr lang="en-US" dirty="0" err="1"/>
              <a:t>bàn</a:t>
            </a:r>
            <a:r>
              <a:rPr lang="en-US" dirty="0"/>
              <a:t> </a:t>
            </a:r>
            <a:r>
              <a:rPr lang="en-US" dirty="0" err="1"/>
              <a:t>đều</a:t>
            </a:r>
            <a:r>
              <a:rPr lang="en-US" dirty="0"/>
              <a:t> </a:t>
            </a:r>
            <a:r>
              <a:rPr lang="en-US" dirty="0" err="1"/>
              <a:t>là</a:t>
            </a:r>
            <a:r>
              <a:rPr lang="en-US" dirty="0"/>
              <a:t> </a:t>
            </a:r>
            <a:r>
              <a:rPr lang="en-US" dirty="0" err="1"/>
              <a:t>vàng</a:t>
            </a:r>
            <a:r>
              <a:rPr lang="en-US" dirty="0"/>
              <a:t>. Ô </a:t>
            </a:r>
            <a:r>
              <a:rPr lang="en-US" dirty="0" err="1"/>
              <a:t>nhưng</a:t>
            </a:r>
            <a:r>
              <a:rPr lang="en-US" dirty="0"/>
              <a:t> </a:t>
            </a:r>
            <a:r>
              <a:rPr lang="en-US" dirty="0" err="1"/>
              <a:t>sao</a:t>
            </a:r>
            <a:r>
              <a:rPr lang="en-US" dirty="0"/>
              <a:t> </a:t>
            </a:r>
            <a:r>
              <a:rPr lang="en-US" dirty="0" err="1"/>
              <a:t>vị</a:t>
            </a:r>
            <a:r>
              <a:rPr lang="en-US" dirty="0"/>
              <a:t> </a:t>
            </a:r>
            <a:r>
              <a:rPr lang="en-US" dirty="0" err="1"/>
              <a:t>vua</a:t>
            </a:r>
            <a:r>
              <a:rPr lang="en-US" dirty="0"/>
              <a:t> kia </a:t>
            </a:r>
            <a:r>
              <a:rPr lang="en-US" dirty="0" err="1"/>
              <a:t>lại</a:t>
            </a:r>
            <a:r>
              <a:rPr lang="en-US" dirty="0"/>
              <a:t> </a:t>
            </a:r>
            <a:r>
              <a:rPr lang="en-US" dirty="0" err="1"/>
              <a:t>có</a:t>
            </a:r>
            <a:r>
              <a:rPr lang="en-US" dirty="0"/>
              <a:t> </a:t>
            </a:r>
            <a:r>
              <a:rPr lang="en-US" dirty="0" err="1"/>
              <a:t>vẻ</a:t>
            </a:r>
            <a:r>
              <a:rPr lang="en-US" dirty="0"/>
              <a:t> </a:t>
            </a:r>
            <a:r>
              <a:rPr lang="en-US" dirty="0" err="1"/>
              <a:t>mặt</a:t>
            </a:r>
            <a:r>
              <a:rPr lang="en-US" dirty="0"/>
              <a:t> </a:t>
            </a:r>
            <a:r>
              <a:rPr lang="en-US" dirty="0" err="1"/>
              <a:t>hoảng</a:t>
            </a:r>
            <a:r>
              <a:rPr lang="en-US" dirty="0"/>
              <a:t> </a:t>
            </a:r>
            <a:r>
              <a:rPr lang="en-US" dirty="0" err="1"/>
              <a:t>sợ</a:t>
            </a:r>
            <a:r>
              <a:rPr lang="en-US" dirty="0"/>
              <a:t> </a:t>
            </a:r>
            <a:r>
              <a:rPr lang="en-US" dirty="0" err="1"/>
              <a:t>thế</a:t>
            </a:r>
            <a:r>
              <a:rPr lang="en-US" dirty="0"/>
              <a:t> </a:t>
            </a:r>
            <a:r>
              <a:rPr lang="en-US" dirty="0" err="1"/>
              <a:t>nhỉ</a:t>
            </a:r>
            <a:r>
              <a:rPr lang="en-US" dirty="0"/>
              <a:t>? . </a:t>
            </a:r>
            <a:r>
              <a:rPr lang="en-US" dirty="0" err="1"/>
              <a:t>Để</a:t>
            </a:r>
            <a:r>
              <a:rPr lang="en-US" dirty="0"/>
              <a:t> </a:t>
            </a:r>
            <a:r>
              <a:rPr lang="en-US" dirty="0" err="1"/>
              <a:t>biết</a:t>
            </a:r>
            <a:r>
              <a:rPr lang="en-US" dirty="0"/>
              <a:t> </a:t>
            </a:r>
            <a:r>
              <a:rPr lang="en-US" dirty="0" err="1"/>
              <a:t>đc</a:t>
            </a:r>
            <a:r>
              <a:rPr lang="en-US" dirty="0"/>
              <a:t> </a:t>
            </a:r>
            <a:r>
              <a:rPr lang="en-US" dirty="0" err="1"/>
              <a:t>chuyện</a:t>
            </a:r>
            <a:r>
              <a:rPr lang="en-US" dirty="0"/>
              <a:t> </a:t>
            </a:r>
            <a:r>
              <a:rPr lang="en-US" dirty="0" err="1"/>
              <a:t>gì</a:t>
            </a:r>
            <a:r>
              <a:rPr lang="en-US" dirty="0"/>
              <a:t> </a:t>
            </a:r>
            <a:r>
              <a:rPr lang="en-US" dirty="0" err="1"/>
              <a:t>đã</a:t>
            </a:r>
            <a:r>
              <a:rPr lang="en-US" dirty="0"/>
              <a:t> </a:t>
            </a:r>
            <a:r>
              <a:rPr lang="en-US" dirty="0" err="1"/>
              <a:t>xảy</a:t>
            </a:r>
            <a:r>
              <a:rPr lang="en-US" dirty="0"/>
              <a:t> ra , </a:t>
            </a:r>
            <a:r>
              <a:rPr lang="en-US" dirty="0" err="1"/>
              <a:t>chúng</a:t>
            </a:r>
            <a:r>
              <a:rPr lang="en-US" dirty="0"/>
              <a:t> ta </a:t>
            </a:r>
            <a:r>
              <a:rPr lang="en-US" dirty="0" err="1"/>
              <a:t>sẽ</a:t>
            </a:r>
            <a:r>
              <a:rPr lang="en-US" dirty="0"/>
              <a:t> </a:t>
            </a:r>
            <a:r>
              <a:rPr lang="en-US" dirty="0" err="1"/>
              <a:t>đến</a:t>
            </a:r>
            <a:r>
              <a:rPr lang="en-US" dirty="0"/>
              <a:t> </a:t>
            </a:r>
            <a:r>
              <a:rPr lang="en-US" dirty="0" err="1"/>
              <a:t>với</a:t>
            </a:r>
            <a:r>
              <a:rPr lang="en-US" dirty="0"/>
              <a:t> </a:t>
            </a:r>
            <a:r>
              <a:rPr lang="en-US" dirty="0" err="1"/>
              <a:t>câu</a:t>
            </a:r>
            <a:r>
              <a:rPr lang="en-US" dirty="0"/>
              <a:t> </a:t>
            </a:r>
            <a:r>
              <a:rPr lang="en-US" dirty="0" err="1"/>
              <a:t>chuyện</a:t>
            </a:r>
            <a:r>
              <a:rPr lang="en-US" dirty="0"/>
              <a:t> </a:t>
            </a:r>
            <a:r>
              <a:rPr lang="en-US" dirty="0" err="1"/>
              <a:t>Điều</a:t>
            </a:r>
            <a:r>
              <a:rPr lang="en-US" dirty="0"/>
              <a:t> </a:t>
            </a:r>
            <a:r>
              <a:rPr lang="en-US" dirty="0" err="1"/>
              <a:t>ước</a:t>
            </a:r>
            <a:r>
              <a:rPr lang="en-US" dirty="0"/>
              <a:t> </a:t>
            </a:r>
            <a:r>
              <a:rPr lang="en-US" dirty="0" err="1"/>
              <a:t>của</a:t>
            </a:r>
            <a:r>
              <a:rPr lang="en-US" dirty="0"/>
              <a:t> </a:t>
            </a:r>
            <a:r>
              <a:rPr lang="en-US" dirty="0" err="1"/>
              <a:t>vua</a:t>
            </a:r>
            <a:r>
              <a:rPr lang="en-US" dirty="0"/>
              <a:t> Mi-</a:t>
            </a:r>
            <a:r>
              <a:rPr lang="en-US" dirty="0" err="1"/>
              <a:t>đát</a:t>
            </a:r>
            <a:r>
              <a:rPr lang="en-US" dirty="0"/>
              <a:t>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2</a:t>
            </a:fld>
            <a:endParaRPr lang="zh-CN" altLang="en-US"/>
          </a:p>
        </p:txBody>
      </p:sp>
    </p:spTree>
    <p:extLst>
      <p:ext uri="{BB962C8B-B14F-4D97-AF65-F5344CB8AC3E}">
        <p14:creationId xmlns:p14="http://schemas.microsoft.com/office/powerpoint/2010/main" val="4053789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Chúng</a:t>
            </a:r>
            <a:r>
              <a:rPr lang="en-US" dirty="0"/>
              <a:t> ta </a:t>
            </a:r>
            <a:r>
              <a:rPr lang="en-US" dirty="0" err="1"/>
              <a:t>có</a:t>
            </a:r>
            <a:r>
              <a:rPr lang="en-US" dirty="0"/>
              <a:t> 3 </a:t>
            </a:r>
            <a:r>
              <a:rPr lang="en-US" dirty="0" err="1"/>
              <a:t>hoạt</a:t>
            </a:r>
            <a:r>
              <a:rPr lang="en-US" dirty="0"/>
              <a:t> </a:t>
            </a:r>
            <a:r>
              <a:rPr lang="en-US" dirty="0" err="1"/>
              <a:t>động</a:t>
            </a:r>
            <a:r>
              <a:rPr lang="en-US" dirty="0"/>
              <a:t> </a:t>
            </a:r>
            <a:r>
              <a:rPr lang="en-US" dirty="0" err="1"/>
              <a:t>chính</a:t>
            </a:r>
            <a:r>
              <a:rPr lang="en-US" dirty="0"/>
              <a:t> </a:t>
            </a:r>
            <a:r>
              <a:rPr lang="en-US" dirty="0" err="1"/>
              <a:t>đó</a:t>
            </a:r>
            <a:r>
              <a:rPr lang="en-US" dirty="0"/>
              <a:t> </a:t>
            </a:r>
            <a:r>
              <a:rPr lang="en-US" dirty="0" err="1"/>
              <a:t>là</a:t>
            </a:r>
            <a:r>
              <a:rPr lang="en-US" dirty="0"/>
              <a:t> ……….</a:t>
            </a:r>
          </a:p>
          <a:p>
            <a:r>
              <a:rPr lang="en-US" dirty="0" err="1"/>
              <a:t>Nào</a:t>
            </a:r>
            <a:r>
              <a:rPr lang="en-US" dirty="0"/>
              <a:t> </a:t>
            </a:r>
            <a:r>
              <a:rPr lang="en-US" dirty="0" err="1"/>
              <a:t>cùng</a:t>
            </a:r>
            <a:r>
              <a:rPr lang="en-US" dirty="0"/>
              <a:t> </a:t>
            </a:r>
            <a:r>
              <a:rPr lang="en-US" dirty="0" err="1"/>
              <a:t>cô</a:t>
            </a:r>
            <a:r>
              <a:rPr lang="en-US" dirty="0"/>
              <a:t> </a:t>
            </a:r>
            <a:r>
              <a:rPr lang="en-US" dirty="0" err="1"/>
              <a:t>vào</a:t>
            </a:r>
            <a:r>
              <a:rPr lang="en-US" dirty="0"/>
              <a:t> </a:t>
            </a:r>
            <a:r>
              <a:rPr lang="en-US" dirty="0" err="1"/>
              <a:t>hoạt</a:t>
            </a:r>
            <a:r>
              <a:rPr lang="en-US" dirty="0"/>
              <a:t> </a:t>
            </a:r>
            <a:r>
              <a:rPr lang="en-US" dirty="0" err="1"/>
              <a:t>động</a:t>
            </a:r>
            <a:r>
              <a:rPr lang="en-US" dirty="0"/>
              <a:t> 1 </a:t>
            </a:r>
            <a:r>
              <a:rPr lang="en-US" dirty="0" err="1"/>
              <a:t>luyện</a:t>
            </a:r>
            <a:r>
              <a:rPr lang="en-US" dirty="0"/>
              <a:t> </a:t>
            </a:r>
            <a:r>
              <a:rPr lang="en-US" dirty="0" err="1"/>
              <a:t>đọc</a:t>
            </a:r>
            <a:r>
              <a:rPr lang="en-US" dirty="0"/>
              <a:t> </a:t>
            </a:r>
            <a:r>
              <a:rPr lang="en-US" dirty="0" err="1"/>
              <a:t>thôi</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3</a:t>
            </a:fld>
            <a:endParaRPr lang="zh-CN" altLang="en-US"/>
          </a:p>
        </p:txBody>
      </p:sp>
    </p:spTree>
    <p:extLst>
      <p:ext uri="{BB962C8B-B14F-4D97-AF65-F5344CB8AC3E}">
        <p14:creationId xmlns:p14="http://schemas.microsoft.com/office/powerpoint/2010/main" val="2806437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a:t>
            </a:r>
            <a:r>
              <a:rPr lang="en-US" dirty="0" err="1"/>
              <a:t>em</a:t>
            </a:r>
            <a:r>
              <a:rPr lang="en-US" dirty="0"/>
              <a:t> </a:t>
            </a:r>
            <a:r>
              <a:rPr lang="en-US" dirty="0" err="1"/>
              <a:t>hãy</a:t>
            </a:r>
            <a:r>
              <a:rPr lang="en-US" dirty="0"/>
              <a:t> </a:t>
            </a:r>
            <a:r>
              <a:rPr lang="en-US" dirty="0" err="1"/>
              <a:t>theo</a:t>
            </a:r>
            <a:r>
              <a:rPr lang="en-US" dirty="0"/>
              <a:t> </a:t>
            </a:r>
            <a:r>
              <a:rPr lang="en-US" dirty="0" err="1"/>
              <a:t>dõi</a:t>
            </a:r>
            <a:r>
              <a:rPr lang="en-US" dirty="0"/>
              <a:t>, </a:t>
            </a:r>
            <a:r>
              <a:rPr lang="en-US" dirty="0" err="1"/>
              <a:t>đọc</a:t>
            </a:r>
            <a:r>
              <a:rPr lang="en-US" dirty="0"/>
              <a:t> </a:t>
            </a:r>
            <a:r>
              <a:rPr lang="en-US" dirty="0" err="1"/>
              <a:t>thầm</a:t>
            </a:r>
            <a:r>
              <a:rPr lang="en-US" dirty="0"/>
              <a:t> </a:t>
            </a:r>
            <a:r>
              <a:rPr lang="en-US" dirty="0" err="1"/>
              <a:t>theo</a:t>
            </a:r>
            <a:r>
              <a:rPr lang="en-US" dirty="0"/>
              <a:t> </a:t>
            </a:r>
            <a:r>
              <a:rPr lang="en-US" dirty="0" err="1"/>
              <a:t>cô</a:t>
            </a:r>
            <a:r>
              <a:rPr lang="en-US" dirty="0"/>
              <a:t>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4</a:t>
            </a:fld>
            <a:endParaRPr lang="zh-CN" altLang="en-US"/>
          </a:p>
        </p:txBody>
      </p:sp>
    </p:spTree>
    <p:extLst>
      <p:ext uri="{BB962C8B-B14F-4D97-AF65-F5344CB8AC3E}">
        <p14:creationId xmlns:p14="http://schemas.microsoft.com/office/powerpoint/2010/main" val="1906222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gn="just"/>
            <a:r>
              <a:rPr lang="fr-FR" sz="1800" b="1" dirty="0" err="1">
                <a:effectLst/>
                <a:latin typeface="Times New Roman" panose="02020603050405020304" pitchFamily="18" charset="0"/>
                <a:ea typeface="Times New Roman" panose="02020603050405020304" pitchFamily="18" charset="0"/>
              </a:rPr>
              <a:t>Để</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thuận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tiện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cho</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luyện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và</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tìm</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hiểu</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 </a:t>
            </a:r>
            <a:r>
              <a:rPr lang="fr-FR" sz="1800" b="1" dirty="0" err="1">
                <a:effectLst/>
                <a:latin typeface="Times New Roman" panose="02020603050405020304" pitchFamily="18" charset="0"/>
                <a:ea typeface="Times New Roman" panose="02020603050405020304" pitchFamily="18" charset="0"/>
              </a:rPr>
              <a:t>theo</a:t>
            </a:r>
            <a:r>
              <a:rPr lang="fr-FR" sz="1800" b="1" dirty="0">
                <a:effectLst/>
                <a:latin typeface="Times New Roman" panose="02020603050405020304" pitchFamily="18" charset="0"/>
                <a:ea typeface="Times New Roman" panose="02020603050405020304" pitchFamily="18" charset="0"/>
              </a:rPr>
              <a:t> con </a:t>
            </a: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văn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này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chúng</a:t>
            </a:r>
            <a:r>
              <a:rPr lang="fr-FR" sz="1800" b="1" dirty="0">
                <a:effectLst/>
                <a:latin typeface="Times New Roman" panose="02020603050405020304" pitchFamily="18" charset="0"/>
                <a:ea typeface="Times New Roman" panose="02020603050405020304" pitchFamily="18" charset="0"/>
              </a:rPr>
              <a:t> ta </a:t>
            </a:r>
            <a:r>
              <a:rPr lang="fr-FR" sz="1800" b="1" dirty="0" err="1">
                <a:effectLst/>
                <a:latin typeface="Times New Roman" panose="02020603050405020304" pitchFamily="18" charset="0"/>
                <a:ea typeface="Times New Roman" panose="02020603050405020304" pitchFamily="18" charset="0"/>
              </a:rPr>
              <a:t>sẽ</a:t>
            </a:r>
            <a:r>
              <a:rPr lang="fr-FR" sz="1800" b="1" dirty="0">
                <a:effectLst/>
                <a:latin typeface="Times New Roman" panose="02020603050405020304" pitchFamily="18" charset="0"/>
                <a:ea typeface="Times New Roman" panose="02020603050405020304" pitchFamily="18" charset="0"/>
              </a:rPr>
              <a:t> chia </a:t>
            </a:r>
            <a:r>
              <a:rPr lang="fr-FR" sz="1800" b="1" dirty="0" err="1">
                <a:effectLst/>
                <a:latin typeface="Times New Roman" panose="02020603050405020304" pitchFamily="18" charset="0"/>
                <a:ea typeface="Times New Roman" panose="02020603050405020304" pitchFamily="18" charset="0"/>
              </a:rPr>
              <a:t>thành</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mấy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đoạn</a:t>
            </a:r>
            <a:r>
              <a:rPr lang="fr-FR" sz="1800" b="1" dirty="0">
                <a:effectLst/>
                <a:latin typeface="Times New Roman" panose="02020603050405020304" pitchFamily="18" charset="0"/>
                <a:ea typeface="Times New Roman" panose="02020603050405020304" pitchFamily="18" charset="0"/>
              </a:rPr>
              <a:t> ? </a:t>
            </a:r>
            <a:endParaRPr lang="en-US" sz="18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này</a:t>
            </a:r>
            <a:r>
              <a:rPr lang="fr-FR" sz="1800" b="1" dirty="0">
                <a:effectLst/>
                <a:latin typeface="Times New Roman" panose="02020603050405020304" pitchFamily="18" charset="0"/>
                <a:ea typeface="Times New Roman" panose="02020603050405020304" pitchFamily="18" charset="0"/>
              </a:rPr>
              <a:t> chia </a:t>
            </a:r>
            <a:r>
              <a:rPr lang="fr-FR" sz="1800" b="1" dirty="0" err="1">
                <a:effectLst/>
                <a:latin typeface="Times New Roman" panose="02020603050405020304" pitchFamily="18" charset="0"/>
                <a:ea typeface="Times New Roman" panose="02020603050405020304" pitchFamily="18" charset="0"/>
              </a:rPr>
              <a:t>làm</a:t>
            </a:r>
            <a:r>
              <a:rPr lang="fr-FR" sz="1800" b="1" dirty="0">
                <a:effectLst/>
                <a:latin typeface="Times New Roman" panose="02020603050405020304" pitchFamily="18" charset="0"/>
                <a:ea typeface="Times New Roman" panose="02020603050405020304" pitchFamily="18" charset="0"/>
              </a:rPr>
              <a:t> 3 </a:t>
            </a:r>
            <a:r>
              <a:rPr lang="fr-FR" sz="1800" b="1" dirty="0" err="1">
                <a:effectLst/>
                <a:latin typeface="Times New Roman" panose="02020603050405020304" pitchFamily="18" charset="0"/>
                <a:ea typeface="Times New Roman" panose="02020603050405020304" pitchFamily="18" charset="0"/>
              </a:rPr>
              <a:t>đoạn</a:t>
            </a:r>
            <a:r>
              <a:rPr lang="fr-FR" sz="1800" b="1" dirty="0">
                <a:effectLst/>
                <a:latin typeface="Times New Roman" panose="02020603050405020304" pitchFamily="18" charset="0"/>
                <a:ea typeface="Times New Roman" panose="02020603050405020304" pitchFamily="18" charset="0"/>
              </a:rPr>
              <a:t> </a:t>
            </a:r>
            <a:r>
              <a:rPr lang="fr-FR" sz="1800" dirty="0">
                <a:effectLst/>
                <a:highlight>
                  <a:srgbClr val="FFFF00"/>
                </a:highlight>
                <a:latin typeface="Times New Roman" panose="02020603050405020304" pitchFamily="18" charset="0"/>
                <a:ea typeface="Times New Roman" panose="02020603050405020304" pitchFamily="18" charset="0"/>
              </a:rPr>
              <a:t>Click</a:t>
            </a:r>
            <a:r>
              <a:rPr lang="fr-FR" sz="1800" dirty="0">
                <a:effectLst/>
                <a:latin typeface="Times New Roman" panose="02020603050405020304" pitchFamily="18" charset="0"/>
                <a:ea typeface="Times New Roman" panose="02020603050405020304" pitchFamily="18" charset="0"/>
              </a:rPr>
              <a:t> – </a:t>
            </a:r>
            <a:r>
              <a:rPr lang="fr-FR" sz="1800" dirty="0" err="1">
                <a:effectLst/>
                <a:latin typeface="Times New Roman" panose="02020603050405020304" pitchFamily="18" charset="0"/>
                <a:ea typeface="Times New Roman" panose="02020603050405020304" pitchFamily="18" charset="0"/>
              </a:rPr>
              <a:t>Đoạn</a:t>
            </a:r>
            <a:r>
              <a:rPr lang="fr-FR" sz="1800" dirty="0">
                <a:effectLst/>
                <a:latin typeface="Times New Roman" panose="02020603050405020304" pitchFamily="18" charset="0"/>
                <a:ea typeface="Times New Roman" panose="02020603050405020304" pitchFamily="18" charset="0"/>
              </a:rPr>
              <a:t> 1 </a:t>
            </a:r>
            <a:r>
              <a:rPr lang="fr-FR" sz="1800" dirty="0">
                <a:effectLst/>
                <a:highlight>
                  <a:srgbClr val="FFFF00"/>
                </a:highlight>
                <a:latin typeface="Times New Roman" panose="02020603050405020304" pitchFamily="18" charset="0"/>
                <a:ea typeface="Times New Roman" panose="02020603050405020304" pitchFamily="18" charset="0"/>
              </a:rPr>
              <a:t>Click</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đoạn</a:t>
            </a:r>
            <a:r>
              <a:rPr lang="fr-FR" sz="1800" dirty="0">
                <a:effectLst/>
                <a:latin typeface="Times New Roman" panose="02020603050405020304" pitchFamily="18" charset="0"/>
                <a:ea typeface="Times New Roman" panose="02020603050405020304" pitchFamily="18" charset="0"/>
              </a:rPr>
              <a:t> 2, </a:t>
            </a:r>
            <a:r>
              <a:rPr lang="fr-FR" sz="1800" dirty="0">
                <a:effectLst/>
                <a:highlight>
                  <a:srgbClr val="FFFF00"/>
                </a:highlight>
                <a:latin typeface="Times New Roman" panose="02020603050405020304" pitchFamily="18" charset="0"/>
                <a:ea typeface="Times New Roman" panose="02020603050405020304" pitchFamily="18" charset="0"/>
              </a:rPr>
              <a:t>Click</a:t>
            </a:r>
            <a:r>
              <a:rPr lang="fr-FR" sz="1800" dirty="0">
                <a:effectLst/>
                <a:latin typeface="Times New Roman" panose="02020603050405020304" pitchFamily="18" charset="0"/>
                <a:ea typeface="Times New Roman" panose="02020603050405020304" pitchFamily="18" charset="0"/>
              </a:rPr>
              <a:t> – </a:t>
            </a:r>
            <a:r>
              <a:rPr lang="fr-FR" sz="1800" dirty="0" err="1">
                <a:effectLst/>
                <a:latin typeface="Times New Roman" panose="02020603050405020304" pitchFamily="18" charset="0"/>
                <a:ea typeface="Times New Roman" panose="02020603050405020304" pitchFamily="18" charset="0"/>
              </a:rPr>
              <a:t>đoạn</a:t>
            </a:r>
            <a:r>
              <a:rPr lang="fr-FR" sz="1800" dirty="0">
                <a:effectLst/>
                <a:latin typeface="Times New Roman" panose="02020603050405020304" pitchFamily="18" charset="0"/>
                <a:ea typeface="Times New Roman" panose="02020603050405020304" pitchFamily="18" charset="0"/>
              </a:rPr>
              <a:t> 3…</a:t>
            </a:r>
            <a:endParaRPr lang="en-US" sz="1800" dirty="0">
              <a:effectLst/>
              <a:latin typeface="Times New Roman" panose="02020603050405020304" pitchFamily="18" charset="0"/>
              <a:ea typeface="Times New Roman" panose="02020603050405020304" pitchFamily="18" charset="0"/>
            </a:endParaRPr>
          </a:p>
          <a:p>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5</a:t>
            </a:fld>
            <a:endParaRPr lang="zh-CN" altLang="en-US"/>
          </a:p>
        </p:txBody>
      </p:sp>
    </p:spTree>
    <p:extLst>
      <p:ext uri="{BB962C8B-B14F-4D97-AF65-F5344CB8AC3E}">
        <p14:creationId xmlns:p14="http://schemas.microsoft.com/office/powerpoint/2010/main" val="2363370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ln>
            <a:solidFill>
              <a:srgbClr val="000000">
                <a:alpha val="100000"/>
              </a:srgbClr>
            </a:solidFill>
            <a:miter lim="800000"/>
          </a:ln>
        </p:spPr>
      </p:sp>
      <p:sp>
        <p:nvSpPr>
          <p:cNvPr id="16387" name="备注占位符 2"/>
          <p:cNvSpPr>
            <a:spLocks noGrp="1"/>
          </p:cNvSpPr>
          <p:nvPr>
            <p:ph type="body" idx="1"/>
          </p:nvPr>
        </p:nvSpPr>
        <p:spPr>
          <a:noFill/>
          <a:ln>
            <a:noFill/>
          </a:ln>
        </p:spPr>
        <p:txBody>
          <a:bodyPr wrap="square" lIns="91440" tIns="45720" rIns="91440" bIns="45720" anchor="t" anchorCtr="0"/>
          <a:lstStyle/>
          <a:p>
            <a:pPr lvl="0"/>
            <a:r>
              <a:rPr lang="fr-FR" sz="1800" b="1" dirty="0" err="1">
                <a:effectLst/>
                <a:latin typeface="Times New Roman" panose="02020603050405020304" pitchFamily="18" charset="0"/>
                <a:ea typeface="Times New Roman" panose="02020603050405020304" pitchFamily="18" charset="0"/>
              </a:rPr>
              <a:t>Để</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giúp</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có</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thể</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đúng</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được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này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bây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giờ</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mình</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sẽ</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luyện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1 </a:t>
            </a:r>
            <a:r>
              <a:rPr lang="fr-FR" sz="1800" b="1" dirty="0" err="1">
                <a:effectLst/>
                <a:latin typeface="Times New Roman" panose="02020603050405020304" pitchFamily="18" charset="0"/>
                <a:ea typeface="Times New Roman" panose="02020603050405020304" pitchFamily="18" charset="0"/>
              </a:rPr>
              <a:t>số</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từ</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và</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câu</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khó</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nhé</a:t>
            </a:r>
            <a:r>
              <a:rPr lang="fr-FR" sz="1800" b="1" dirty="0">
                <a:effectLst/>
                <a:latin typeface="Times New Roman" panose="02020603050405020304" pitchFamily="18" charset="0"/>
                <a:ea typeface="Times New Roman" panose="02020603050405020304" pitchFamily="18" charset="0"/>
              </a:rPr>
              <a:t>. </a:t>
            </a:r>
          </a:p>
          <a:p>
            <a:pPr lvl="0"/>
            <a:r>
              <a:rPr lang="fr-FR" sz="1800" b="1" dirty="0" err="1">
                <a:effectLst/>
                <a:latin typeface="Times New Roman" panose="02020603050405020304" pitchFamily="18" charset="0"/>
                <a:ea typeface="Times New Roman" panose="02020603050405020304" pitchFamily="18" charset="0"/>
              </a:rPr>
              <a:t>Trong</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này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đầu</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tiên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các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bạn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hãy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chú</a:t>
            </a:r>
            <a:r>
              <a:rPr lang="fr-FR" sz="1800" b="1" dirty="0">
                <a:effectLst/>
                <a:latin typeface="Times New Roman" panose="02020603050405020304" pitchFamily="18" charset="0"/>
                <a:ea typeface="Times New Roman" panose="02020603050405020304" pitchFamily="18" charset="0"/>
              </a:rPr>
              <a:t> ý </a:t>
            </a:r>
            <a:r>
              <a:rPr lang="fr-FR" sz="1800" b="1" dirty="0" err="1">
                <a:effectLst/>
                <a:latin typeface="Times New Roman" panose="02020603050405020304" pitchFamily="18" charset="0"/>
                <a:ea typeface="Times New Roman" panose="02020603050405020304" pitchFamily="18" charset="0"/>
              </a:rPr>
              <a:t>cho</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cô</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các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tên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riêng</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nước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ngoài</a:t>
            </a:r>
            <a:r>
              <a:rPr lang="fr-FR" sz="1800" b="1" dirty="0">
                <a:effectLst/>
                <a:latin typeface="Times New Roman" panose="02020603050405020304" pitchFamily="18" charset="0"/>
                <a:ea typeface="Times New Roman" panose="02020603050405020304" pitchFamily="18" charset="0"/>
              </a:rPr>
              <a:t> là …..</a:t>
            </a:r>
          </a:p>
          <a:p>
            <a:pPr lvl="0"/>
            <a:r>
              <a:rPr lang="fr-FR" sz="1800" b="1" dirty="0" err="1">
                <a:effectLst/>
                <a:latin typeface="Times New Roman" panose="02020603050405020304" pitchFamily="18" charset="0"/>
                <a:ea typeface="Times New Roman" panose="02020603050405020304" pitchFamily="18" charset="0"/>
              </a:rPr>
              <a:t>Tiếp</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theo</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cô</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có</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từ</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cầu</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khẩn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với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vần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ân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của</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tiếng</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khẩn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các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bạn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cần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cẩn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thận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nhé</a:t>
            </a:r>
            <a:r>
              <a:rPr lang="fr-FR" sz="1800" b="1" dirty="0">
                <a:effectLst/>
                <a:latin typeface="Times New Roman" panose="02020603050405020304" pitchFamily="18" charset="0"/>
                <a:ea typeface="Times New Roman" panose="02020603050405020304" pitchFamily="18" charset="0"/>
              </a:rPr>
              <a:t>. </a:t>
            </a:r>
          </a:p>
          <a:p>
            <a:pPr lvl="0"/>
            <a:r>
              <a:rPr lang="fr-FR" altLang="zh-CN" sz="1800" b="1" dirty="0" err="1">
                <a:effectLst/>
                <a:latin typeface="Times New Roman" panose="02020603050405020304" pitchFamily="18" charset="0"/>
              </a:rPr>
              <a:t>Đi</a:t>
            </a:r>
            <a:r>
              <a:rPr lang="fr-FR" altLang="zh-CN" sz="1800" b="1" dirty="0">
                <a:effectLst/>
                <a:latin typeface="Times New Roman" panose="02020603050405020304" pitchFamily="18" charset="0"/>
              </a:rPr>
              <a:t> ô ni </a:t>
            </a:r>
            <a:r>
              <a:rPr lang="fr-FR" altLang="zh-CN" sz="1800" b="1" dirty="0" err="1">
                <a:effectLst/>
                <a:latin typeface="Times New Roman" panose="02020603050405020304" pitchFamily="18" charset="0"/>
              </a:rPr>
              <a:t>dốt</a:t>
            </a:r>
            <a:r>
              <a:rPr lang="fr-FR" altLang="zh-CN" sz="1800" b="1" dirty="0">
                <a:effectLst/>
                <a:latin typeface="Times New Roman" panose="02020603050405020304" pitchFamily="18" charset="0"/>
              </a:rPr>
              <a:t> là </a:t>
            </a:r>
            <a:r>
              <a:rPr lang="fr-FR" altLang="zh-CN" sz="1800" b="1" dirty="0" err="1">
                <a:effectLst/>
                <a:latin typeface="Times New Roman" panose="02020603050405020304" pitchFamily="18" charset="0"/>
              </a:rPr>
              <a:t>tên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của</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vị</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thần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rượu</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nho</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và</a:t>
            </a:r>
            <a:r>
              <a:rPr lang="fr-FR" altLang="zh-CN" sz="1800" b="1" dirty="0">
                <a:effectLst/>
                <a:latin typeface="Times New Roman" panose="02020603050405020304" pitchFamily="18" charset="0"/>
              </a:rPr>
              <a:t> là con </a:t>
            </a:r>
            <a:r>
              <a:rPr lang="fr-FR" altLang="zh-CN" sz="1800" b="1" dirty="0" err="1">
                <a:effectLst/>
                <a:latin typeface="Times New Roman" panose="02020603050405020304" pitchFamily="18" charset="0"/>
              </a:rPr>
              <a:t>trai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của</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thần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dớt</a:t>
            </a:r>
            <a:r>
              <a:rPr lang="fr-FR" altLang="zh-CN" sz="1800" b="1" dirty="0">
                <a:effectLst/>
                <a:latin typeface="Times New Roman" panose="02020603050405020304" pitchFamily="18" charset="0"/>
              </a:rPr>
              <a:t>. </a:t>
            </a:r>
          </a:p>
          <a:p>
            <a:pPr lvl="0"/>
            <a:r>
              <a:rPr lang="fr-FR" altLang="zh-CN" sz="1800" b="1" dirty="0" err="1">
                <a:effectLst/>
                <a:latin typeface="Times New Roman" panose="02020603050405020304" pitchFamily="18" charset="0"/>
              </a:rPr>
              <a:t>Các</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bạn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cũng</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hãy</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lưu</a:t>
            </a:r>
            <a:r>
              <a:rPr lang="fr-FR" altLang="zh-CN" sz="1800" b="1" dirty="0">
                <a:effectLst/>
                <a:latin typeface="Times New Roman" panose="02020603050405020304" pitchFamily="18" charset="0"/>
              </a:rPr>
              <a:t> ý </a:t>
            </a:r>
            <a:r>
              <a:rPr lang="fr-FR" altLang="zh-CN" sz="1800" b="1" dirty="0" err="1">
                <a:effectLst/>
                <a:latin typeface="Times New Roman" panose="02020603050405020304" pitchFamily="18" charset="0"/>
              </a:rPr>
              <a:t>cách</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đọc</a:t>
            </a:r>
            <a:r>
              <a:rPr lang="fr-FR" altLang="zh-CN" sz="1800" b="1" dirty="0">
                <a:effectLst/>
                <a:latin typeface="Times New Roman" panose="02020603050405020304" pitchFamily="18" charset="0"/>
              </a:rPr>
              <a:t> , </a:t>
            </a:r>
            <a:r>
              <a:rPr lang="fr-FR" altLang="zh-CN" sz="1800" b="1" dirty="0" err="1">
                <a:effectLst/>
                <a:latin typeface="Times New Roman" panose="02020603050405020304" pitchFamily="18" charset="0"/>
              </a:rPr>
              <a:t>ngắt</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nghỉ</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hơi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đúng</a:t>
            </a:r>
            <a:r>
              <a:rPr lang="fr-FR" altLang="zh-CN" sz="1800" b="1" dirty="0">
                <a:effectLst/>
                <a:latin typeface="Times New Roman" panose="02020603050405020304" pitchFamily="18" charset="0"/>
              </a:rPr>
              <a:t> ở </a:t>
            </a:r>
            <a:r>
              <a:rPr lang="fr-FR" altLang="zh-CN" sz="1800" b="1" dirty="0" err="1">
                <a:effectLst/>
                <a:latin typeface="Times New Roman" panose="02020603050405020304" pitchFamily="18" charset="0"/>
              </a:rPr>
              <a:t>câu</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Ngoài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việc</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nghỉ</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ngắn</a:t>
            </a:r>
            <a:r>
              <a:rPr lang="fr-FR" altLang="zh-CN" sz="1800" b="1" dirty="0">
                <a:effectLst/>
                <a:latin typeface="Times New Roman" panose="02020603050405020304" pitchFamily="18" charset="0"/>
              </a:rPr>
              <a:t> ở </a:t>
            </a:r>
            <a:r>
              <a:rPr lang="fr-FR" altLang="zh-CN" sz="1800" b="1" dirty="0" err="1">
                <a:effectLst/>
                <a:latin typeface="Times New Roman" panose="02020603050405020304" pitchFamily="18" charset="0"/>
              </a:rPr>
              <a:t>dấu</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phẩy</a:t>
            </a:r>
            <a:r>
              <a:rPr lang="fr-FR" altLang="zh-CN" sz="1800" b="1" dirty="0">
                <a:effectLst/>
                <a:latin typeface="Times New Roman" panose="02020603050405020304" pitchFamily="18" charset="0"/>
              </a:rPr>
              <a:t>, ta </a:t>
            </a:r>
            <a:r>
              <a:rPr lang="fr-FR" altLang="zh-CN" sz="1800" b="1" dirty="0" err="1">
                <a:effectLst/>
                <a:latin typeface="Times New Roman" panose="02020603050405020304" pitchFamily="18" charset="0"/>
              </a:rPr>
              <a:t>sẽ</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ngắt</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hơi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ngắn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sau</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tiếng</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rằng</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Cùng</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đọc</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lại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với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cô</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nào</a:t>
            </a:r>
            <a:r>
              <a:rPr lang="fr-FR" altLang="zh-CN" sz="1800" b="1" dirty="0">
                <a:effectLst/>
                <a:latin typeface="Times New Roman" panose="02020603050405020304" pitchFamily="18" charset="0"/>
              </a:rPr>
              <a:t>.</a:t>
            </a:r>
            <a:endParaRPr lang="zh-CN" altLang="en-US" dirty="0"/>
          </a:p>
        </p:txBody>
      </p:sp>
      <p:sp>
        <p:nvSpPr>
          <p:cNvPr id="1638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t>6</a:t>
            </a:fld>
            <a:endParaRPr lang="zh-CN" altLang="en-US" sz="1200" dirty="0"/>
          </a:p>
        </p:txBody>
      </p:sp>
    </p:spTree>
    <p:extLst>
      <p:ext uri="{BB962C8B-B14F-4D97-AF65-F5344CB8AC3E}">
        <p14:creationId xmlns:p14="http://schemas.microsoft.com/office/powerpoint/2010/main" val="752622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Bên</a:t>
            </a:r>
            <a:r>
              <a:rPr lang="en-US" dirty="0"/>
              <a:t> </a:t>
            </a:r>
            <a:r>
              <a:rPr lang="en-US" dirty="0" err="1"/>
              <a:t>cạnh</a:t>
            </a:r>
            <a:r>
              <a:rPr lang="en-US" dirty="0"/>
              <a:t> </a:t>
            </a:r>
            <a:r>
              <a:rPr lang="en-US" dirty="0" err="1"/>
              <a:t>đó</a:t>
            </a:r>
            <a:r>
              <a:rPr lang="en-US" dirty="0"/>
              <a:t> </a:t>
            </a:r>
            <a:r>
              <a:rPr lang="en-US" dirty="0" err="1"/>
              <a:t>chúng</a:t>
            </a:r>
            <a:r>
              <a:rPr lang="en-US" dirty="0"/>
              <a:t> ta </a:t>
            </a:r>
            <a:r>
              <a:rPr lang="en-US" dirty="0" err="1"/>
              <a:t>có</a:t>
            </a:r>
            <a:r>
              <a:rPr lang="en-US" dirty="0"/>
              <a:t> 1 </a:t>
            </a:r>
            <a:r>
              <a:rPr lang="en-US" dirty="0" err="1"/>
              <a:t>số</a:t>
            </a:r>
            <a:r>
              <a:rPr lang="en-US" dirty="0"/>
              <a:t> </a:t>
            </a:r>
            <a:r>
              <a:rPr lang="en-US" dirty="0" err="1"/>
              <a:t>từ</a:t>
            </a:r>
            <a:r>
              <a:rPr lang="en-US" dirty="0"/>
              <a:t> </a:t>
            </a:r>
            <a:r>
              <a:rPr lang="en-US" dirty="0" err="1"/>
              <a:t>khó</a:t>
            </a:r>
            <a:r>
              <a:rPr lang="en-US" dirty="0"/>
              <a:t> </a:t>
            </a:r>
            <a:r>
              <a:rPr lang="en-US" dirty="0" err="1"/>
              <a:t>hiểu</a:t>
            </a:r>
            <a:r>
              <a:rPr lang="en-US" dirty="0"/>
              <a:t> </a:t>
            </a:r>
            <a:r>
              <a:rPr lang="en-US" dirty="0" err="1"/>
              <a:t>là</a:t>
            </a:r>
            <a:r>
              <a:rPr lang="en-US" dirty="0"/>
              <a:t> …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7</a:t>
            </a:fld>
            <a:endParaRPr lang="zh-CN" altLang="en-US"/>
          </a:p>
        </p:txBody>
      </p:sp>
    </p:spTree>
    <p:extLst>
      <p:ext uri="{BB962C8B-B14F-4D97-AF65-F5344CB8AC3E}">
        <p14:creationId xmlns:p14="http://schemas.microsoft.com/office/powerpoint/2010/main" val="949292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sau</a:t>
            </a:r>
            <a:r>
              <a:rPr lang="en-US" dirty="0"/>
              <a:t> </a:t>
            </a:r>
            <a:r>
              <a:rPr lang="en-US" dirty="0" err="1"/>
              <a:t>khi</a:t>
            </a:r>
            <a:r>
              <a:rPr lang="en-US" dirty="0"/>
              <a:t>  </a:t>
            </a:r>
            <a:r>
              <a:rPr lang="en-US" dirty="0" err="1"/>
              <a:t>luyện</a:t>
            </a:r>
            <a:r>
              <a:rPr lang="en-US" dirty="0"/>
              <a:t> </a:t>
            </a:r>
            <a:r>
              <a:rPr lang="en-US" dirty="0" err="1"/>
              <a:t>đọc</a:t>
            </a:r>
            <a:r>
              <a:rPr lang="en-US" dirty="0"/>
              <a:t> </a:t>
            </a:r>
            <a:r>
              <a:rPr lang="en-US" dirty="0" err="1"/>
              <a:t>các</a:t>
            </a:r>
            <a:r>
              <a:rPr lang="en-US" dirty="0"/>
              <a:t> </a:t>
            </a:r>
            <a:r>
              <a:rPr lang="en-US" dirty="0" err="1"/>
              <a:t>từ</a:t>
            </a:r>
            <a:r>
              <a:rPr lang="en-US" dirty="0"/>
              <a:t> </a:t>
            </a:r>
            <a:r>
              <a:rPr lang="en-US" dirty="0" err="1"/>
              <a:t>và</a:t>
            </a:r>
            <a:r>
              <a:rPr lang="en-US" dirty="0"/>
              <a:t> </a:t>
            </a:r>
            <a:r>
              <a:rPr lang="en-US" dirty="0" err="1"/>
              <a:t>câu</a:t>
            </a:r>
            <a:r>
              <a:rPr lang="en-US" dirty="0"/>
              <a:t> </a:t>
            </a:r>
            <a:r>
              <a:rPr lang="en-US" dirty="0" err="1"/>
              <a:t>khó</a:t>
            </a:r>
            <a:r>
              <a:rPr lang="en-US" dirty="0"/>
              <a:t>, </a:t>
            </a:r>
            <a:r>
              <a:rPr lang="en-US" dirty="0" err="1"/>
              <a:t>các</a:t>
            </a:r>
            <a:r>
              <a:rPr lang="en-US" dirty="0"/>
              <a:t> con </a:t>
            </a:r>
            <a:r>
              <a:rPr lang="en-US" dirty="0" err="1"/>
              <a:t>hãy</a:t>
            </a:r>
            <a:r>
              <a:rPr lang="en-US" dirty="0"/>
              <a:t> </a:t>
            </a:r>
            <a:r>
              <a:rPr lang="en-US" dirty="0" err="1"/>
              <a:t>đọc</a:t>
            </a:r>
            <a:r>
              <a:rPr lang="en-US" dirty="0"/>
              <a:t> </a:t>
            </a:r>
            <a:r>
              <a:rPr lang="en-US" dirty="0" err="1"/>
              <a:t>lại</a:t>
            </a:r>
            <a:r>
              <a:rPr lang="en-US" dirty="0"/>
              <a:t> </a:t>
            </a:r>
            <a:r>
              <a:rPr lang="en-US" dirty="0" err="1"/>
              <a:t>toàn</a:t>
            </a:r>
            <a:r>
              <a:rPr lang="en-US" dirty="0"/>
              <a:t> </a:t>
            </a:r>
            <a:r>
              <a:rPr lang="en-US" dirty="0" err="1"/>
              <a:t>bộ</a:t>
            </a:r>
            <a:r>
              <a:rPr lang="en-US" dirty="0"/>
              <a:t> </a:t>
            </a:r>
            <a:r>
              <a:rPr lang="en-US" dirty="0" err="1"/>
              <a:t>bài</a:t>
            </a:r>
            <a:r>
              <a:rPr lang="en-US" dirty="0"/>
              <a:t> </a:t>
            </a:r>
            <a:r>
              <a:rPr lang="en-US" dirty="0" err="1"/>
              <a:t>nhé</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8</a:t>
            </a:fld>
            <a:endParaRPr lang="zh-CN" altLang="en-US"/>
          </a:p>
        </p:txBody>
      </p:sp>
    </p:spTree>
    <p:extLst>
      <p:ext uri="{BB962C8B-B14F-4D97-AF65-F5344CB8AC3E}">
        <p14:creationId xmlns:p14="http://schemas.microsoft.com/office/powerpoint/2010/main" val="3855123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Giờ</a:t>
            </a:r>
            <a:r>
              <a:rPr lang="en-US" dirty="0"/>
              <a:t> </a:t>
            </a:r>
            <a:r>
              <a:rPr lang="en-US" dirty="0" err="1"/>
              <a:t>thì</a:t>
            </a:r>
            <a:r>
              <a:rPr lang="en-US" dirty="0"/>
              <a:t> </a:t>
            </a:r>
            <a:r>
              <a:rPr lang="en-US" dirty="0" err="1"/>
              <a:t>các</a:t>
            </a:r>
            <a:r>
              <a:rPr lang="en-US" dirty="0"/>
              <a:t> </a:t>
            </a:r>
            <a:r>
              <a:rPr lang="en-US" dirty="0" err="1"/>
              <a:t>bạn</a:t>
            </a:r>
            <a:r>
              <a:rPr lang="en-US" dirty="0"/>
              <a:t> </a:t>
            </a:r>
            <a:r>
              <a:rPr lang="en-US" dirty="0" err="1"/>
              <a:t>đã</a:t>
            </a:r>
            <a:r>
              <a:rPr lang="en-US" dirty="0"/>
              <a:t> </a:t>
            </a:r>
            <a:r>
              <a:rPr lang="en-US" dirty="0" err="1"/>
              <a:t>sẵn</a:t>
            </a:r>
            <a:r>
              <a:rPr lang="en-US" dirty="0"/>
              <a:t> </a:t>
            </a:r>
            <a:r>
              <a:rPr lang="en-US" dirty="0" err="1"/>
              <a:t>sàng</a:t>
            </a:r>
            <a:r>
              <a:rPr lang="en-US" dirty="0"/>
              <a:t> qua </a:t>
            </a:r>
            <a:r>
              <a:rPr lang="en-US" dirty="0" err="1"/>
              <a:t>hoạt</a:t>
            </a:r>
            <a:r>
              <a:rPr lang="en-US" dirty="0"/>
              <a:t> </a:t>
            </a:r>
            <a:r>
              <a:rPr lang="en-US" dirty="0" err="1"/>
              <a:t>đọng</a:t>
            </a:r>
            <a:r>
              <a:rPr lang="en-US" dirty="0"/>
              <a:t> </a:t>
            </a:r>
            <a:r>
              <a:rPr lang="en-US" dirty="0" err="1"/>
              <a:t>thứ</a:t>
            </a:r>
            <a:r>
              <a:rPr lang="en-US" dirty="0"/>
              <a:t> 2 : </a:t>
            </a:r>
            <a:r>
              <a:rPr lang="en-US" dirty="0" err="1"/>
              <a:t>timg</a:t>
            </a:r>
            <a:r>
              <a:rPr lang="en-US" dirty="0"/>
              <a:t> </a:t>
            </a:r>
            <a:r>
              <a:rPr lang="en-US" dirty="0" err="1"/>
              <a:t>hiểu</a:t>
            </a:r>
            <a:r>
              <a:rPr lang="en-US" dirty="0"/>
              <a:t> </a:t>
            </a:r>
            <a:r>
              <a:rPr lang="en-US" dirty="0" err="1"/>
              <a:t>bài</a:t>
            </a:r>
            <a:r>
              <a:rPr lang="en-US" dirty="0"/>
              <a:t> </a:t>
            </a:r>
            <a:r>
              <a:rPr lang="en-US" dirty="0" err="1"/>
              <a:t>chưa</a:t>
            </a:r>
            <a:r>
              <a:rPr lang="en-US" dirty="0"/>
              <a:t> </a:t>
            </a:r>
            <a:r>
              <a:rPr lang="en-US" dirty="0" err="1"/>
              <a:t>nào</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9</a:t>
            </a:fld>
            <a:endParaRPr lang="zh-CN" altLang="en-US"/>
          </a:p>
        </p:txBody>
      </p:sp>
    </p:spTree>
    <p:extLst>
      <p:ext uri="{BB962C8B-B14F-4D97-AF65-F5344CB8AC3E}">
        <p14:creationId xmlns:p14="http://schemas.microsoft.com/office/powerpoint/2010/main" val="3854139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7" name="标题 1"/>
          <p:cNvSpPr txBox="1"/>
          <p:nvPr userDrawn="1"/>
        </p:nvSpPr>
        <p:spPr>
          <a:xfrm>
            <a:off x="1271464" y="2132856"/>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版权声明</a:t>
            </a:r>
            <a:br>
              <a:rPr lang="zh-CN" altLang="en-US" sz="2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感谢您下载平台上提供的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1.</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在熊猫办公出售的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模板是免版税类（</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RF</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Royalty-Free</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）正版受</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中国人民共和国著作法</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和</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世界版权公约</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的保护，作品的所有权、版权和著作权归熊猫办公所有，您下载的是</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模板素材的使用权。</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2.</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不得将熊猫办公的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endPar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userDrawn="1"/>
        </p:nvSpPr>
        <p:spPr>
          <a:xfrm>
            <a:off x="341361" y="290105"/>
            <a:ext cx="11509278" cy="6277789"/>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DD61D5-AC75-4DD6-B7F3-52E19A3B46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5249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AB9815-E2DE-4805-821E-18E8A9867A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223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4196FC-E9EF-4417-9069-70AE2A97A5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4922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A3F048-5153-495C-BCEF-7A578FE395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461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F3710B-3660-4FF7-B9DB-F34F36EA3B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8060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4175EDB-FB18-443D-9AF6-9069084F39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6199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ECF37DC-C78E-4A80-929C-E539C7EBBE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7926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BF86B4-8CCE-47CE-BE42-4E82D78D82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4770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2D11D8-CE8D-4C16-A874-5FEE0CBAC2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647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4E1786-FDE7-4A85-87FC-A478927E23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342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8B5F9A-EB77-4778-979F-19573406BD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7785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5045E6D9-2C7B-4CFD-A8EE-7163690A5D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3028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2021/10/3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2021/10/3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2021/10/3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2021/10/3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p:cNvSpPr txBox="1"/>
          <p:nvPr userDrawn="1"/>
        </p:nvSpPr>
        <p:spPr>
          <a:xfrm>
            <a:off x="119336" y="548680"/>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版权声明</a:t>
            </a:r>
            <a:br>
              <a:rPr lang="zh-CN" altLang="en-US" sz="2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感谢您下载平台上提供的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1.</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在熊猫办公出售的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模板是免版税类（</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RF</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Royalty-Free</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）正版受</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中国人民共和国著作法</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和</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世界版权公约</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的保护，作品的所有权、版权和著作权归熊猫办公所有，您下载的是</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模板素材的使用权。</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2.</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不得将熊猫办公的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endPar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2021/10/3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2021/10/3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2021/10/3</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1BFF2E94-53A3-4250-9993-0FC3A671338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48285283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notesSlide" Target="../notesSlides/notesSlide11.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8.xml"/><Relationship Id="rId6" Type="http://schemas.microsoft.com/office/2007/relationships/hdphoto" Target="../media/hdphoto5.wdp"/><Relationship Id="rId5" Type="http://schemas.openxmlformats.org/officeDocument/2006/relationships/image" Target="../media/image15.png"/><Relationship Id="rId10" Type="http://schemas.microsoft.com/office/2007/relationships/hdphoto" Target="../media/hdphoto7.wdp"/><Relationship Id="rId4" Type="http://schemas.openxmlformats.org/officeDocument/2006/relationships/image" Target="../media/image3.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comments" Target="../comments/commen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7.xml"/><Relationship Id="rId1" Type="http://schemas.openxmlformats.org/officeDocument/2006/relationships/tags" Target="../tags/tag14.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20.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5.xml"/><Relationship Id="rId7" Type="http://schemas.microsoft.com/office/2007/relationships/hdphoto" Target="../media/hdphoto3.wdp"/><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2.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矩形 1"/>
          <p:cNvSpPr/>
          <p:nvPr/>
        </p:nvSpPr>
        <p:spPr>
          <a:xfrm>
            <a:off x="-27731" y="6864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457066" y="548680"/>
            <a:ext cx="10967831" cy="5930841"/>
            <a:chOff x="564772" y="463579"/>
            <a:chExt cx="10967831" cy="5930841"/>
          </a:xfrm>
          <a:effectLst>
            <a:outerShdw blurRad="50800" dist="38100" dir="2700000" algn="tl" rotWithShape="0">
              <a:prstClr val="black">
                <a:alpha val="20000"/>
              </a:prstClr>
            </a:outerShdw>
          </a:effectLst>
        </p:grpSpPr>
        <p:sp>
          <p:nvSpPr>
            <p:cNvPr id="47" name="任意多边形: 形状 46"/>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5" name="矩形: 圆角 34"/>
            <p:cNvSpPr/>
            <p:nvPr/>
          </p:nvSpPr>
          <p:spPr>
            <a:xfrm>
              <a:off x="564772" y="1303525"/>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圆角 38"/>
            <p:cNvSpPr/>
            <p:nvPr/>
          </p:nvSpPr>
          <p:spPr>
            <a:xfrm>
              <a:off x="564772" y="2324730"/>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圆角 41"/>
            <p:cNvSpPr/>
            <p:nvPr/>
          </p:nvSpPr>
          <p:spPr>
            <a:xfrm>
              <a:off x="564772" y="3351331"/>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圆角 42"/>
            <p:cNvSpPr/>
            <p:nvPr/>
          </p:nvSpPr>
          <p:spPr>
            <a:xfrm>
              <a:off x="564772" y="4434521"/>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圆角 43"/>
            <p:cNvSpPr/>
            <p:nvPr/>
          </p:nvSpPr>
          <p:spPr>
            <a:xfrm>
              <a:off x="564772" y="5399137"/>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26" name="Picture 2" descr="Baby b is for books Clip Art Free | Book Open image - vector clip art  online, royalty free &amp;amp; public domain | Book clip art, Free clip art, Clip  art borders">
            <a:extLst>
              <a:ext uri="{FF2B5EF4-FFF2-40B4-BE49-F238E27FC236}">
                <a16:creationId xmlns:a16="http://schemas.microsoft.com/office/drawing/2014/main" id="{FCAA964F-70B8-4FBE-A2CF-49D016DC0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243" y="1010487"/>
            <a:ext cx="8330208" cy="483702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picture containing clipart, doll&#10;&#10;Description automatically generated">
            <a:extLst>
              <a:ext uri="{FF2B5EF4-FFF2-40B4-BE49-F238E27FC236}">
                <a16:creationId xmlns:a16="http://schemas.microsoft.com/office/drawing/2014/main" id="{0D99BB37-8988-4C23-82B5-6D67CD8328D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172" b="99112" l="178" r="97158">
                        <a14:foregroundMark x1="7993" y1="44083" x2="9414" y2="46154"/>
                        <a14:foregroundMark x1="39254" y1="85207" x2="63233" y2="83728"/>
                        <a14:foregroundMark x1="92718" y1="52367" x2="93428" y2="56509"/>
                        <a14:foregroundMark x1="11901" y1="83432" x2="27176" y2="82249"/>
                        <a14:foregroundMark x1="27176" y1="82249" x2="27176" y2="81361"/>
                        <a14:foregroundMark x1="42451" y1="48225" x2="42451" y2="48225"/>
                        <a14:foregroundMark x1="59147" y1="44970" x2="59147" y2="44970"/>
                        <a14:foregroundMark x1="84369" y1="94675" x2="84369" y2="94675"/>
                        <a14:foregroundMark x1="88988" y1="93195" x2="80817" y2="93195"/>
                        <a14:foregroundMark x1="91474" y1="92012" x2="90053" y2="89053"/>
                        <a14:foregroundMark x1="90586" y1="88757" x2="91474" y2="90533"/>
                        <a14:foregroundMark x1="18472" y1="89941" x2="6394" y2="93195"/>
                        <a14:foregroundMark x1="6394" y1="93195" x2="19183" y2="95562"/>
                        <a14:foregroundMark x1="19183" y1="95562" x2="17229" y2="91420"/>
                        <a14:foregroundMark x1="3908" y1="89053" x2="355" y2="85207"/>
                        <a14:foregroundMark x1="1599" y1="91420" x2="1066" y2="92308"/>
                        <a14:foregroundMark x1="20071" y1="89645" x2="20249" y2="89053"/>
                        <a14:foregroundMark x1="23623" y1="92308" x2="22202" y2="93491"/>
                        <a14:foregroundMark x1="29130" y1="94970" x2="51687" y2="97633"/>
                        <a14:foregroundMark x1="50799" y1="96450" x2="70160" y2="97633"/>
                        <a14:foregroundMark x1="70337" y1="98521" x2="85613" y2="99704"/>
                        <a14:foregroundMark x1="89343" y1="97929" x2="94494" y2="95266"/>
                        <a14:foregroundMark x1="93783" y1="88462" x2="97158" y2="95858"/>
                      </a14:backgroundRemoval>
                    </a14:imgEffect>
                  </a14:imgLayer>
                </a14:imgProps>
              </a:ext>
              <a:ext uri="{28A0092B-C50C-407E-A947-70E740481C1C}">
                <a14:useLocalDpi xmlns:a14="http://schemas.microsoft.com/office/drawing/2010/main" val="0"/>
              </a:ext>
            </a:extLst>
          </a:blip>
          <a:stretch>
            <a:fillRect/>
          </a:stretch>
        </p:blipFill>
        <p:spPr>
          <a:xfrm>
            <a:off x="4583832" y="4781855"/>
            <a:ext cx="3550091" cy="2131315"/>
          </a:xfrm>
          <a:prstGeom prst="rect">
            <a:avLst/>
          </a:prstGeom>
        </p:spPr>
      </p:pic>
      <p:sp>
        <p:nvSpPr>
          <p:cNvPr id="4" name="TextBox 3"/>
          <p:cNvSpPr txBox="1"/>
          <p:nvPr/>
        </p:nvSpPr>
        <p:spPr>
          <a:xfrm>
            <a:off x="2384641" y="156410"/>
            <a:ext cx="7027412" cy="523220"/>
          </a:xfrm>
          <a:prstGeom prst="rect">
            <a:avLst/>
          </a:prstGeom>
          <a:noFill/>
        </p:spPr>
        <p:txBody>
          <a:bodyPr wrap="square" rtlCol="0">
            <a:spAutoFit/>
          </a:bodyPr>
          <a:lstStyle/>
          <a:p>
            <a:pPr algn="ctr">
              <a:spcBef>
                <a:spcPct val="50000"/>
              </a:spcBef>
              <a:buFontTx/>
              <a:buNone/>
            </a:pPr>
            <a:r>
              <a:rPr lang="vi-VN" altLang="en-US" sz="2800" dirty="0">
                <a:latin typeface="Times New Roman" panose="02020603050405020304" pitchFamily="18" charset="0"/>
                <a:cs typeface="Times New Roman" panose="02020603050405020304" pitchFamily="18" charset="0"/>
              </a:rPr>
              <a:t>ỦY BAN NHÂN DÂN QUẬN 12</a:t>
            </a:r>
            <a:endParaRPr lang="en-US" altLang="en-US" sz="28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067979" y="660466"/>
            <a:ext cx="5836333" cy="800219"/>
          </a:xfrm>
          <a:prstGeom prst="rect">
            <a:avLst/>
          </a:prstGeom>
          <a:noFill/>
        </p:spPr>
        <p:txBody>
          <a:bodyPr wrap="square" rtlCol="0">
            <a:spAutoFit/>
          </a:bodyPr>
          <a:lstStyle/>
          <a:p>
            <a:r>
              <a:rPr lang="en-US" sz="2800" b="1" kern="10" dirty="0">
                <a:ln w="9525">
                  <a:solidFill>
                    <a:srgbClr val="808000"/>
                  </a:solidFill>
                  <a:round/>
                  <a:headEnd/>
                  <a:tailEnd/>
                </a:ln>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PHÒNG GIÁO DỤC VÀ ĐÀO TẠO</a:t>
            </a:r>
          </a:p>
          <a:p>
            <a:endParaRPr lang="en-US" b="1" dirty="0"/>
          </a:p>
        </p:txBody>
      </p:sp>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667DC0EC-D650-4314-B0CC-CBB166C2034D}"/>
              </a:ext>
            </a:extLst>
          </p:cNvPr>
          <p:cNvSpPr txBox="1"/>
          <p:nvPr/>
        </p:nvSpPr>
        <p:spPr>
          <a:xfrm>
            <a:off x="3675602" y="1996406"/>
            <a:ext cx="2312691" cy="2554545"/>
          </a:xfrm>
          <a:prstGeom prst="rect">
            <a:avLst/>
          </a:prstGeom>
          <a:noFill/>
        </p:spPr>
        <p:txBody>
          <a:bodyPr wrap="square" rtlCol="0">
            <a:spAutoFit/>
          </a:bodyPr>
          <a:lstStyle/>
          <a:p>
            <a:r>
              <a:rPr lang="en-US" sz="8000" dirty="0" err="1">
                <a:ln>
                  <a:solidFill>
                    <a:schemeClr val="bg1"/>
                  </a:solidFill>
                </a:ln>
                <a:solidFill>
                  <a:srgbClr val="FF0000"/>
                </a:solidFill>
                <a:effectLst>
                  <a:outerShdw blurRad="50800" dist="38100" dir="2700000" algn="tl" rotWithShape="0">
                    <a:prstClr val="black">
                      <a:alpha val="40000"/>
                    </a:prstClr>
                  </a:outerShdw>
                </a:effectLst>
                <a:latin typeface="VNI-Hobo" pitchFamily="2" charset="0"/>
              </a:rPr>
              <a:t>Taäp</a:t>
            </a:r>
            <a:r>
              <a:rPr lang="en-US" sz="8000" dirty="0">
                <a:ln>
                  <a:solidFill>
                    <a:schemeClr val="bg1"/>
                  </a:solidFill>
                </a:ln>
                <a:solidFill>
                  <a:srgbClr val="FF0000"/>
                </a:solidFill>
                <a:effectLst>
                  <a:outerShdw blurRad="50800" dist="38100" dir="2700000" algn="tl" rotWithShape="0">
                    <a:prstClr val="black">
                      <a:alpha val="40000"/>
                    </a:prstClr>
                  </a:outerShdw>
                </a:effectLst>
                <a:latin typeface="VNI-Hobo" pitchFamily="2" charset="0"/>
              </a:rPr>
              <a:t> </a:t>
            </a:r>
          </a:p>
          <a:p>
            <a:r>
              <a:rPr lang="en-US" sz="8000" dirty="0" err="1">
                <a:ln>
                  <a:solidFill>
                    <a:schemeClr val="bg1"/>
                  </a:solidFill>
                </a:ln>
                <a:solidFill>
                  <a:srgbClr val="FF0000"/>
                </a:solidFill>
                <a:effectLst>
                  <a:outerShdw blurRad="50800" dist="38100" dir="2700000" algn="tl" rotWithShape="0">
                    <a:prstClr val="black">
                      <a:alpha val="40000"/>
                    </a:prstClr>
                  </a:outerShdw>
                </a:effectLst>
                <a:latin typeface="VNI-Hobo" pitchFamily="2" charset="0"/>
              </a:rPr>
              <a:t>ñoïc</a:t>
            </a:r>
            <a:endParaRPr lang="vi-VN" sz="8000" dirty="0">
              <a:ln>
                <a:solidFill>
                  <a:schemeClr val="bg1"/>
                </a:solidFill>
              </a:ln>
              <a:solidFill>
                <a:srgbClr val="FF0000"/>
              </a:solidFill>
              <a:effectLst>
                <a:outerShdw blurRad="50800" dist="38100" dir="2700000" algn="tl" rotWithShape="0">
                  <a:prstClr val="black">
                    <a:alpha val="40000"/>
                  </a:prstClr>
                </a:outerShdw>
              </a:effectLst>
            </a:endParaRPr>
          </a:p>
        </p:txBody>
      </p:sp>
      <p:sp>
        <p:nvSpPr>
          <p:cNvPr id="23" name="TextBox 22">
            <a:extLst>
              <a:ext uri="{FF2B5EF4-FFF2-40B4-BE49-F238E27FC236}">
                <a16:creationId xmlns:a16="http://schemas.microsoft.com/office/drawing/2014/main" id="{64F799D7-9038-4E73-8802-0A07C0BF7AE9}"/>
              </a:ext>
            </a:extLst>
          </p:cNvPr>
          <p:cNvSpPr txBox="1"/>
          <p:nvPr/>
        </p:nvSpPr>
        <p:spPr>
          <a:xfrm>
            <a:off x="6774306" y="2565793"/>
            <a:ext cx="2312691" cy="1323439"/>
          </a:xfrm>
          <a:prstGeom prst="rect">
            <a:avLst/>
          </a:prstGeom>
          <a:noFill/>
        </p:spPr>
        <p:txBody>
          <a:bodyPr wrap="square" rtlCol="0">
            <a:spAutoFit/>
          </a:bodyPr>
          <a:lstStyle/>
          <a:p>
            <a:r>
              <a:rPr lang="en-US" sz="8000" dirty="0" err="1">
                <a:ln>
                  <a:solidFill>
                    <a:schemeClr val="bg1"/>
                  </a:solidFill>
                </a:ln>
                <a:solidFill>
                  <a:srgbClr val="FF0000"/>
                </a:solidFill>
                <a:effectLst>
                  <a:outerShdw blurRad="50800" dist="38100" dir="2700000" algn="tl" rotWithShape="0">
                    <a:prstClr val="black">
                      <a:alpha val="40000"/>
                    </a:prstClr>
                  </a:outerShdw>
                </a:effectLst>
                <a:latin typeface="VNI-Briquet" panose="020B7200000000000000" pitchFamily="34" charset="0"/>
              </a:rPr>
              <a:t>Lôùp</a:t>
            </a:r>
            <a:r>
              <a:rPr lang="en-US" sz="8000" dirty="0">
                <a:ln>
                  <a:solidFill>
                    <a:schemeClr val="bg1"/>
                  </a:solidFill>
                </a:ln>
                <a:solidFill>
                  <a:srgbClr val="FF0000"/>
                </a:solidFill>
                <a:effectLst>
                  <a:outerShdw blurRad="50800" dist="38100" dir="2700000" algn="tl" rotWithShape="0">
                    <a:prstClr val="black">
                      <a:alpha val="40000"/>
                    </a:prstClr>
                  </a:outerShdw>
                </a:effectLst>
                <a:latin typeface="VNI-Briquet" panose="020B7200000000000000" pitchFamily="34" charset="0"/>
              </a:rPr>
              <a:t> 4</a:t>
            </a:r>
            <a:endParaRPr lang="vi-VN" sz="8000" dirty="0">
              <a:ln>
                <a:solidFill>
                  <a:schemeClr val="bg1"/>
                </a:solidFill>
              </a:ln>
              <a:solidFill>
                <a:srgbClr val="FF0000"/>
              </a:solidFill>
              <a:effectLst>
                <a:outerShdw blurRad="50800" dist="38100" dir="2700000" algn="tl" rotWithShape="0">
                  <a:prstClr val="black">
                    <a:alpha val="40000"/>
                  </a:prstClr>
                </a:out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14093">
        <p15:prstTrans prst="curtains"/>
      </p:transition>
    </mc:Choice>
    <mc:Fallback xmlns="">
      <p:transition spd="slow" advTm="140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32"/>
                                        </p:tgtEl>
                                        <p:attrNameLst>
                                          <p:attrName>style.visibility</p:attrName>
                                        </p:attrNameLst>
                                      </p:cBhvr>
                                      <p:to>
                                        <p:strVal val="visible"/>
                                      </p:to>
                                    </p:set>
                                  </p:childTnLst>
                                </p:cTn>
                              </p:par>
                              <p:par>
                                <p:cTn id="7" presetID="49" presetClass="path" presetSubtype="0" accel="50000" decel="50000" fill="hold" nodeType="withEffect">
                                  <p:stCondLst>
                                    <p:cond delay="500"/>
                                  </p:stCondLst>
                                  <p:childTnLst>
                                    <p:animMotion origin="layout" path="M -4.375E-6 3.7037E-6 L 0.20925 0.34444 " pathEditMode="relative" rAng="0" ptsTypes="AA">
                                      <p:cBhvr>
                                        <p:cTn id="8" dur="1000" spd="-100000" fill="hold"/>
                                        <p:tgtEl>
                                          <p:spTgt spid="32"/>
                                        </p:tgtEl>
                                        <p:attrNameLst>
                                          <p:attrName>ppt_x</p:attrName>
                                          <p:attrName>ppt_y</p:attrName>
                                        </p:attrNameLst>
                                      </p:cBhvr>
                                      <p:rCtr x="10456" y="17222"/>
                                    </p:animMotion>
                                  </p:childTnLst>
                                </p:cTn>
                              </p:par>
                              <p:par>
                                <p:cTn id="9" presetID="2" presetClass="entr" presetSubtype="4" fill="hold" nodeType="withEffect">
                                  <p:stCondLst>
                                    <p:cond delay="5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95400" y="439194"/>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DD30FF4D-AB90-4B3A-B8EA-3F0F9E08E121}"/>
              </a:ext>
            </a:extLst>
          </p:cNvPr>
          <p:cNvGrpSpPr/>
          <p:nvPr/>
        </p:nvGrpSpPr>
        <p:grpSpPr>
          <a:xfrm>
            <a:off x="8838470" y="4273936"/>
            <a:ext cx="3425537" cy="2981839"/>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0"/>
              <a:ext cx="2965747" cy="1044894"/>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5223826" y="656391"/>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014066" y="1268760"/>
            <a:ext cx="6163867" cy="769441"/>
          </a:xfrm>
          <a:prstGeom prst="rect">
            <a:avLst/>
          </a:prstGeom>
          <a:noFill/>
        </p:spPr>
        <p:txBody>
          <a:bodyPr wrap="none" lIns="91440" tIns="45720" rIns="91440" bIns="45720">
            <a:spAutoFit/>
          </a:bodyPr>
          <a:lstStyle/>
          <a:p>
            <a:pPr algn="ct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1917654" y="3616264"/>
            <a:ext cx="8208912" cy="1200329"/>
          </a:xfrm>
          <a:prstGeom prst="rect">
            <a:avLst/>
          </a:prstGeom>
          <a:noFill/>
        </p:spPr>
        <p:txBody>
          <a:bodyPr wrap="square" rtlCol="0">
            <a:spAutoFit/>
          </a:bodyPr>
          <a:lstStyle/>
          <a:p>
            <a:r>
              <a:rPr lang="en-US" sz="3600" dirty="0" err="1">
                <a:ln w="0"/>
                <a:solidFill>
                  <a:schemeClr val="tx2">
                    <a:lumMod val="75000"/>
                  </a:schemeClr>
                </a:solidFill>
                <a:effectLst>
                  <a:outerShdw blurRad="38100" dist="25400" dir="5400000" algn="ctr" rotWithShape="0">
                    <a:srgbClr val="6E747A">
                      <a:alpha val="43000"/>
                    </a:srgbClr>
                  </a:outerShdw>
                </a:effectLst>
              </a:rPr>
              <a:t>Vua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đát</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xin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thần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làm</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cho</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mọi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vật</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ông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chạm</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đều</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biến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thành</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vàng</a:t>
            </a:r>
            <a:r>
              <a:rPr lang="en-US" sz="3600" dirty="0">
                <a:ln w="0"/>
                <a:solidFill>
                  <a:schemeClr val="tx2">
                    <a:lumMod val="75000"/>
                  </a:schemeClr>
                </a:solidFill>
                <a:effectLst>
                  <a:outerShdw blurRad="38100" dist="25400" dir="5400000" algn="ctr" rotWithShape="0">
                    <a:srgbClr val="6E747A">
                      <a:alpha val="43000"/>
                    </a:srgbClr>
                  </a:outerShdw>
                </a:effectLst>
              </a:rPr>
              <a:t>.</a:t>
            </a:r>
          </a:p>
        </p:txBody>
      </p:sp>
      <p:sp>
        <p:nvSpPr>
          <p:cNvPr id="11" name="Rectangle 10"/>
          <p:cNvSpPr/>
          <p:nvPr/>
        </p:nvSpPr>
        <p:spPr>
          <a:xfrm>
            <a:off x="1919534" y="2923223"/>
            <a:ext cx="8352928" cy="646331"/>
          </a:xfrm>
          <a:prstGeom prst="rect">
            <a:avLst/>
          </a:prstGeom>
          <a:solidFill>
            <a:schemeClr val="tx2">
              <a:lumMod val="20000"/>
              <a:lumOff val="80000"/>
            </a:schemeClr>
          </a:solidFill>
        </p:spPr>
        <p:txBody>
          <a:bodyPr wrap="square" lIns="91440" tIns="45720" rIns="91440" bIns="45720">
            <a:spAutoFit/>
          </a:bodyPr>
          <a:lstStyle/>
          <a:p>
            <a:pPr algn="ct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1.Vua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Mi</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đát</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xin</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thần</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-ô-</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ni</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dốt</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gì</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p:txBody>
      </p:sp>
      <p:sp>
        <p:nvSpPr>
          <p:cNvPr id="18" name="Cloud Callout 11">
            <a:extLst>
              <a:ext uri="{FF2B5EF4-FFF2-40B4-BE49-F238E27FC236}">
                <a16:creationId xmlns:a16="http://schemas.microsoft.com/office/drawing/2014/main" id="{644EB4F3-6FA5-4EB1-995B-176A327EE1D9}"/>
              </a:ext>
            </a:extLst>
          </p:cNvPr>
          <p:cNvSpPr/>
          <p:nvPr/>
        </p:nvSpPr>
        <p:spPr>
          <a:xfrm>
            <a:off x="9909051" y="3446309"/>
            <a:ext cx="2304256" cy="997583"/>
          </a:xfrm>
          <a:prstGeom prst="cloudCallout">
            <a:avLst/>
          </a:prstGeom>
          <a:solidFill>
            <a:srgbClr val="FFFF6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tx1"/>
                </a:solidFill>
              </a:rPr>
              <a:t>Đọc</a:t>
            </a:r>
            <a:r>
              <a:rPr lang="en-US" sz="2400" b="1" dirty="0">
                <a:solidFill>
                  <a:schemeClr val="tx1"/>
                </a:solidFill>
              </a:rPr>
              <a:t> </a:t>
            </a:r>
            <a:r>
              <a:rPr lang="en-US" sz="2400" b="1" dirty="0" err="1">
                <a:solidFill>
                  <a:schemeClr val="tx1"/>
                </a:solidFill>
              </a:rPr>
              <a:t>thầm</a:t>
            </a:r>
            <a:r>
              <a:rPr lang="en-US" sz="2400" b="1" dirty="0">
                <a:solidFill>
                  <a:schemeClr val="tx1"/>
                </a:solidFill>
              </a:rPr>
              <a:t> </a:t>
            </a:r>
            <a:r>
              <a:rPr lang="en-US" sz="2400" b="1" dirty="0" err="1">
                <a:solidFill>
                  <a:schemeClr val="tx1"/>
                </a:solidFill>
              </a:rPr>
              <a:t>đoạn</a:t>
            </a:r>
            <a:r>
              <a:rPr lang="en-US" sz="2400" b="1" dirty="0"/>
              <a:t> </a:t>
            </a:r>
            <a:r>
              <a:rPr lang="en-US" sz="2400" b="1" dirty="0">
                <a:solidFill>
                  <a:schemeClr val="tx1"/>
                </a:solidFill>
              </a:rPr>
              <a:t>1</a:t>
            </a:r>
          </a:p>
        </p:txBody>
      </p:sp>
      <p:pic>
        <p:nvPicPr>
          <p:cNvPr id="5" name="Picture 4"/>
          <p:cNvPicPr>
            <a:picLocks noChangeAspect="1"/>
          </p:cNvPicPr>
          <p:nvPr/>
        </p:nvPicPr>
        <p:blipFill>
          <a:blip r:embed="rId6"/>
          <a:stretch>
            <a:fillRect/>
          </a:stretch>
        </p:blipFill>
        <p:spPr>
          <a:xfrm>
            <a:off x="6435447" y="2060848"/>
            <a:ext cx="3981033" cy="755970"/>
          </a:xfrm>
          <a:prstGeom prst="rect">
            <a:avLst/>
          </a:prstGeom>
        </p:spPr>
      </p:pic>
      <p:pic>
        <p:nvPicPr>
          <p:cNvPr id="3074" name="Picture 2" descr="Điều ước của vua Mi-đát [Thần thoại Hy Lạp] - Thế giới cổ tích">
            <a:extLst>
              <a:ext uri="{FF2B5EF4-FFF2-40B4-BE49-F238E27FC236}">
                <a16:creationId xmlns:a16="http://schemas.microsoft.com/office/drawing/2014/main" id="{D29D83F1-ED33-4FDB-8C4B-09AD2548CDF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35760" y="4836755"/>
            <a:ext cx="3312368" cy="18648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90165792"/>
      </p:ext>
    </p:extLst>
  </p:cSld>
  <p:clrMapOvr>
    <a:masterClrMapping/>
  </p:clrMapOvr>
  <mc:AlternateContent xmlns:mc="http://schemas.openxmlformats.org/markup-compatibility/2006" xmlns:p14="http://schemas.microsoft.com/office/powerpoint/2010/main">
    <mc:Choice Requires="p14">
      <p:transition spd="slow" p14:dur="1200" advTm="27827">
        <p14:prism/>
      </p:transition>
    </mc:Choice>
    <mc:Fallback xmlns="">
      <p:transition spd="slow" advTm="2782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p:cTn id="21" dur="500" fill="hold"/>
                                        <p:tgtEl>
                                          <p:spTgt spid="3074"/>
                                        </p:tgtEl>
                                        <p:attrNameLst>
                                          <p:attrName>ppt_w</p:attrName>
                                        </p:attrNameLst>
                                      </p:cBhvr>
                                      <p:tavLst>
                                        <p:tav tm="0">
                                          <p:val>
                                            <p:fltVal val="0"/>
                                          </p:val>
                                        </p:tav>
                                        <p:tav tm="100000">
                                          <p:val>
                                            <p:strVal val="#ppt_w"/>
                                          </p:val>
                                        </p:tav>
                                      </p:tavLst>
                                    </p:anim>
                                    <p:anim calcmode="lin" valueType="num">
                                      <p:cBhvr>
                                        <p:cTn id="22" dur="500" fill="hold"/>
                                        <p:tgtEl>
                                          <p:spTgt spid="3074"/>
                                        </p:tgtEl>
                                        <p:attrNameLst>
                                          <p:attrName>ppt_h</p:attrName>
                                        </p:attrNameLst>
                                      </p:cBhvr>
                                      <p:tavLst>
                                        <p:tav tm="0">
                                          <p:val>
                                            <p:fltVal val="0"/>
                                          </p:val>
                                        </p:tav>
                                        <p:tav tm="100000">
                                          <p:val>
                                            <p:strVal val="#ppt_h"/>
                                          </p:val>
                                        </p:tav>
                                      </p:tavLst>
                                    </p:anim>
                                    <p:animEffect transition="in" filter="fade">
                                      <p:cBhvr>
                                        <p:cTn id="2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35338" y="217071"/>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sp>
        <p:nvSpPr>
          <p:cNvPr id="17" name="Text Box 8">
            <a:extLst>
              <a:ext uri="{FF2B5EF4-FFF2-40B4-BE49-F238E27FC236}">
                <a16:creationId xmlns:a16="http://schemas.microsoft.com/office/drawing/2014/main" id="{224B7C74-5859-4AC4-9A4D-F8ABC30C482D}"/>
              </a:ext>
            </a:extLst>
          </p:cNvPr>
          <p:cNvSpPr txBox="1"/>
          <p:nvPr/>
        </p:nvSpPr>
        <p:spPr>
          <a:xfrm>
            <a:off x="4909506" y="37189"/>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2848789" y="602571"/>
            <a:ext cx="6311344" cy="769441"/>
          </a:xfrm>
          <a:prstGeom prst="rect">
            <a:avLst/>
          </a:prstGeom>
          <a:noFill/>
        </p:spPr>
        <p:txBody>
          <a:bodyPr wrap="none" lIns="91440" tIns="45720" rIns="91440" bIns="45720">
            <a:spAutoFit/>
          </a:bodyPr>
          <a:lstStyle/>
          <a:p>
            <a:pPr algn="ct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Điều</a:t>
            </a:r>
            <a:r>
              <a:rPr lang="en-US" altLang="en-US" sz="4400" b="1" spc="50" dirty="0">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ước</a:t>
            </a:r>
            <a:r>
              <a:rPr lang="en-US" altLang="en-US" sz="4400" b="1" spc="50" dirty="0">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của</a:t>
            </a:r>
            <a:r>
              <a:rPr lang="en-US" altLang="en-US" sz="4400" b="1" spc="50" dirty="0">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vua</a:t>
            </a:r>
            <a:r>
              <a:rPr lang="en-US" altLang="en-US" sz="4400" b="1" spc="50" dirty="0">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Mi-đát</a:t>
            </a:r>
            <a:endParaRPr lang="en-US" sz="4400" b="1" spc="50" dirty="0">
              <a:ln w="9525" cmpd="sng">
                <a:solidFill>
                  <a:srgbClr val="FF0000"/>
                </a:solidFill>
                <a:prstDash val="solid"/>
              </a:ln>
              <a:solidFill>
                <a:srgbClr val="FFD33F"/>
              </a:solidFill>
              <a:effectLst>
                <a:glow rad="38100">
                  <a:schemeClr val="accent1">
                    <a:alpha val="40000"/>
                  </a:schemeClr>
                </a:glow>
              </a:effectLst>
            </a:endParaRPr>
          </a:p>
        </p:txBody>
      </p:sp>
      <p:sp>
        <p:nvSpPr>
          <p:cNvPr id="11" name="Rectangle 10"/>
          <p:cNvSpPr/>
          <p:nvPr/>
        </p:nvSpPr>
        <p:spPr>
          <a:xfrm>
            <a:off x="1513072" y="1859191"/>
            <a:ext cx="9885947" cy="1200329"/>
          </a:xfrm>
          <a:prstGeom prst="rect">
            <a:avLst/>
          </a:prstGeom>
          <a:noFill/>
        </p:spPr>
        <p:txBody>
          <a:bodyPr wrap="square" lIns="91440" tIns="45720" rIns="91440" bIns="45720">
            <a:spAutoFit/>
          </a:bodyPr>
          <a:lstStyle/>
          <a:p>
            <a:pPr algn="ct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2.Thoạt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đầu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ước</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được</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thực</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hiện</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tốt</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đẹp</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như</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thế</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nào</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p:txBody>
      </p:sp>
      <p:sp>
        <p:nvSpPr>
          <p:cNvPr id="5" name="TextBox 4"/>
          <p:cNvSpPr txBox="1"/>
          <p:nvPr/>
        </p:nvSpPr>
        <p:spPr>
          <a:xfrm flipH="1">
            <a:off x="5781679" y="980728"/>
            <a:ext cx="1251822" cy="369332"/>
          </a:xfrm>
          <a:prstGeom prst="rect">
            <a:avLst/>
          </a:prstGeom>
          <a:noFill/>
        </p:spPr>
        <p:txBody>
          <a:bodyPr wrap="square" rtlCol="0">
            <a:spAutoFit/>
          </a:bodyPr>
          <a:lstStyle/>
          <a:p>
            <a:endParaRPr lang="en-US" dirty="0"/>
          </a:p>
        </p:txBody>
      </p:sp>
      <p:sp>
        <p:nvSpPr>
          <p:cNvPr id="15" name="Cloud 14"/>
          <p:cNvSpPr/>
          <p:nvPr/>
        </p:nvSpPr>
        <p:spPr>
          <a:xfrm>
            <a:off x="1503052" y="2628133"/>
            <a:ext cx="3071944" cy="1472927"/>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Bẻ</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sồi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sồi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0" name="Cloud 19"/>
          <p:cNvSpPr/>
          <p:nvPr/>
        </p:nvSpPr>
        <p:spPr>
          <a:xfrm>
            <a:off x="8091648" y="2605033"/>
            <a:ext cx="3071944" cy="1472927"/>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Ngắt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táo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táo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1" name="Cloud 20"/>
          <p:cNvSpPr/>
          <p:nvPr/>
        </p:nvSpPr>
        <p:spPr>
          <a:xfrm>
            <a:off x="4909506" y="4614625"/>
            <a:ext cx="3251963" cy="171752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người</a:t>
            </a:r>
            <a:r>
              <a:rPr lang="en-US" sz="2400" b="1" dirty="0">
                <a:solidFill>
                  <a:schemeClr val="tx1"/>
                </a:solidFill>
                <a:latin typeface="Times New Roman" panose="02020603050405020304" pitchFamily="18" charset="0"/>
                <a:cs typeface="Times New Roman" panose="02020603050405020304" pitchFamily="18" charset="0"/>
              </a:rPr>
              <a:t> sung </a:t>
            </a:r>
            <a:r>
              <a:rPr lang="en-US" sz="2400" b="1" dirty="0" err="1">
                <a:solidFill>
                  <a:schemeClr val="tx1"/>
                </a:solidFill>
                <a:latin typeface="Times New Roman" panose="02020603050405020304" pitchFamily="18" charset="0"/>
                <a:cs typeface="Times New Roman" panose="02020603050405020304" pitchFamily="18" charset="0"/>
              </a:rPr>
              <a:t>sướng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nhất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trên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đời</a:t>
            </a:r>
            <a:r>
              <a:rPr lang="en-US" sz="2400" b="1" dirty="0">
                <a:solidFill>
                  <a:schemeClr val="tx1"/>
                </a:solidFill>
                <a:latin typeface="Times New Roman" panose="02020603050405020304" pitchFamily="18" charset="0"/>
                <a:cs typeface="Times New Roman" panose="02020603050405020304" pitchFamily="18" charset="0"/>
              </a:rPr>
              <a:t>. .</a:t>
            </a:r>
          </a:p>
        </p:txBody>
      </p:sp>
      <p:sp>
        <p:nvSpPr>
          <p:cNvPr id="22" name="Text Box 8">
            <a:extLst>
              <a:ext uri="{FF2B5EF4-FFF2-40B4-BE49-F238E27FC236}">
                <a16:creationId xmlns:a16="http://schemas.microsoft.com/office/drawing/2014/main" id="{16F96F1C-C570-4056-B15C-EE06927340BF}"/>
              </a:ext>
            </a:extLst>
          </p:cNvPr>
          <p:cNvSpPr txBox="1"/>
          <p:nvPr/>
        </p:nvSpPr>
        <p:spPr>
          <a:xfrm>
            <a:off x="7157547" y="1348413"/>
            <a:ext cx="3877229" cy="510778"/>
          </a:xfrm>
          <a:prstGeom prst="roundRect">
            <a:avLst/>
          </a:prstGeom>
          <a:solidFill>
            <a:schemeClr val="bg1"/>
          </a:solidFill>
          <a:ln>
            <a:solidFill>
              <a:schemeClr val="bg1"/>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400" b="1" i="1" dirty="0">
                <a:solidFill>
                  <a:srgbClr val="0070C0"/>
                </a:solidFill>
                <a:latin typeface="Times New Roman" panose="02020603050405020304" pitchFamily="18" charset="0"/>
                <a:cs typeface="Times New Roman" panose="02020603050405020304" pitchFamily="18" charset="0"/>
              </a:rPr>
              <a:t>Theo </a:t>
            </a:r>
            <a:r>
              <a:rPr lang="en-US" altLang="en-US" sz="2400" b="1" i="1" dirty="0" err="1">
                <a:solidFill>
                  <a:srgbClr val="0070C0"/>
                </a:solidFill>
                <a:latin typeface="Times New Roman" panose="02020603050405020304" pitchFamily="18" charset="0"/>
                <a:cs typeface="Times New Roman" panose="02020603050405020304" pitchFamily="18" charset="0"/>
              </a:rPr>
              <a:t>thần</a:t>
            </a:r>
            <a:r>
              <a:rPr lang="en-US" altLang="en-US" sz="2400" b="1" i="1" dirty="0">
                <a:solidFill>
                  <a:srgbClr val="0070C0"/>
                </a:solidFill>
                <a:latin typeface="Times New Roman" panose="02020603050405020304" pitchFamily="18" charset="0"/>
                <a:cs typeface="Times New Roman" panose="02020603050405020304" pitchFamily="18" charset="0"/>
              </a:rPr>
              <a:t> </a:t>
            </a:r>
            <a:r>
              <a:rPr lang="en-US" altLang="en-US" sz="2400" b="1" i="1" dirty="0" err="1">
                <a:solidFill>
                  <a:srgbClr val="0070C0"/>
                </a:solidFill>
                <a:latin typeface="Times New Roman" panose="02020603050405020304" pitchFamily="18" charset="0"/>
                <a:cs typeface="Times New Roman" panose="02020603050405020304" pitchFamily="18" charset="0"/>
              </a:rPr>
              <a:t>thoại</a:t>
            </a:r>
            <a:r>
              <a:rPr lang="en-US" altLang="en-US" sz="2400" b="1" i="1" dirty="0">
                <a:solidFill>
                  <a:srgbClr val="0070C0"/>
                </a:solidFill>
                <a:latin typeface="Times New Roman" panose="02020603050405020304" pitchFamily="18" charset="0"/>
                <a:cs typeface="Times New Roman" panose="02020603050405020304" pitchFamily="18" charset="0"/>
              </a:rPr>
              <a:t> Hi </a:t>
            </a:r>
            <a:r>
              <a:rPr lang="en-US" altLang="en-US" sz="2400" b="1" i="1" dirty="0" err="1">
                <a:solidFill>
                  <a:srgbClr val="0070C0"/>
                </a:solidFill>
                <a:latin typeface="Times New Roman" panose="02020603050405020304" pitchFamily="18" charset="0"/>
                <a:cs typeface="Times New Roman" panose="02020603050405020304" pitchFamily="18" charset="0"/>
              </a:rPr>
              <a:t>Lạp</a:t>
            </a:r>
            <a:r>
              <a:rPr lang="en-US" altLang="en-US" sz="2400" b="1" i="1" dirty="0">
                <a:solidFill>
                  <a:srgbClr val="0070C0"/>
                </a:solidFill>
                <a:latin typeface="Times New Roman" panose="02020603050405020304" pitchFamily="18" charset="0"/>
                <a:cs typeface="Times New Roman" panose="02020603050405020304" pitchFamily="18" charset="0"/>
              </a:rPr>
              <a:t> </a:t>
            </a:r>
            <a:endParaRPr lang="en-US" altLang="en-US" sz="2400" b="1" i="1" dirty="0">
              <a:solidFill>
                <a:srgbClr val="0070C0"/>
              </a:solidFill>
              <a:latin typeface="Times New Roman" panose="02020603050405020304" pitchFamily="18" charset="0"/>
              <a:ea typeface="Times New Roman" panose="02020603050405020304" pitchFamily="18" charset="0"/>
            </a:endParaRPr>
          </a:p>
        </p:txBody>
      </p:sp>
      <p:pic>
        <p:nvPicPr>
          <p:cNvPr id="1028" name="Picture 4" descr="Acorn Leaf Oak Stock Photography Green PNG, Clipart, Acorn, Branch, Color,  Fern, Food Free PNG Download">
            <a:extLst>
              <a:ext uri="{FF2B5EF4-FFF2-40B4-BE49-F238E27FC236}">
                <a16:creationId xmlns:a16="http://schemas.microsoft.com/office/drawing/2014/main" id="{E4FD8721-C841-4086-B5FF-E58B1A3CDAE0}"/>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000" b="98462" l="1923" r="96841">
                        <a14:foregroundMark x1="31456" y1="17231" x2="43681" y2="16923"/>
                        <a14:foregroundMark x1="43681" y1="16923" x2="53297" y2="21538"/>
                        <a14:foregroundMark x1="53297" y1="21538" x2="59615" y2="28154"/>
                        <a14:foregroundMark x1="59615" y1="28154" x2="61951" y2="33385"/>
                        <a14:foregroundMark x1="86951" y1="43077" x2="89286" y2="58154"/>
                        <a14:foregroundMark x1="88599" y1="66462" x2="87775" y2="76923"/>
                        <a14:foregroundMark x1="87775" y1="76923" x2="83104" y2="82615"/>
                        <a14:foregroundMark x1="93544" y1="49385" x2="94780" y2="53077"/>
                        <a14:foregroundMark x1="96429" y1="68000" x2="97115" y2="73231"/>
                        <a14:foregroundMark x1="77747" y1="92462" x2="79945" y2="92462"/>
                        <a14:foregroundMark x1="27198" y1="95077" x2="32830" y2="93231"/>
                        <a14:foregroundMark x1="41209" y1="96615" x2="47115" y2="98769"/>
                        <a14:foregroundMark x1="12088" y1="49692" x2="4396" y2="51077"/>
                        <a14:foregroundMark x1="4396" y1="51077" x2="11813" y2="51231"/>
                        <a14:foregroundMark x1="2885" y1="52000" x2="3297" y2="53538"/>
                        <a14:foregroundMark x1="37363" y1="6308" x2="40522" y2="11692"/>
                        <a14:foregroundMark x1="35577" y1="2000" x2="36401" y2="2615"/>
                        <a14:foregroundMark x1="1923" y1="49231" x2="1923" y2="50462"/>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1567871" y="4168149"/>
            <a:ext cx="2630016" cy="23482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corn Oak Leaf Sprig Photos - Free &amp;amp; Royalty-Free Stock Photos from  Dreamstime">
            <a:extLst>
              <a:ext uri="{FF2B5EF4-FFF2-40B4-BE49-F238E27FC236}">
                <a16:creationId xmlns:a16="http://schemas.microsoft.com/office/drawing/2014/main" id="{18F32134-0010-42C9-846C-1613EEFAD50D}"/>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8308" r="90000">
                        <a14:foregroundMark x1="8308" y1="47122" x2="8462" y2="51583"/>
                      </a14:backgroundRemoval>
                    </a14:imgEffect>
                  </a14:imgLayer>
                </a14:imgProps>
              </a:ext>
              <a:ext uri="{28A0092B-C50C-407E-A947-70E740481C1C}">
                <a14:useLocalDpi xmlns:a14="http://schemas.microsoft.com/office/drawing/2010/main" val="0"/>
              </a:ext>
            </a:extLst>
          </a:blip>
          <a:srcRect/>
          <a:stretch>
            <a:fillRect/>
          </a:stretch>
        </p:blipFill>
        <p:spPr bwMode="auto">
          <a:xfrm>
            <a:off x="1353909" y="2451180"/>
            <a:ext cx="4360777" cy="46630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pple Creates a New Type of Gold | KOMO">
            <a:extLst>
              <a:ext uri="{FF2B5EF4-FFF2-40B4-BE49-F238E27FC236}">
                <a16:creationId xmlns:a16="http://schemas.microsoft.com/office/drawing/2014/main" id="{DEF175D0-3C2D-4929-BB12-4D069335A361}"/>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069" b="98556" l="9838" r="89757">
                        <a14:foregroundMark x1="58824" y1="10289" x2="66227" y2="9386"/>
                        <a14:foregroundMark x1="66227" y1="9386" x2="70994" y2="4513"/>
                        <a14:foregroundMark x1="70994" y1="4513" x2="71501" y2="3249"/>
                        <a14:foregroundMark x1="38945" y1="92058" x2="44320" y2="94946"/>
                        <a14:foregroundMark x1="44320" y1="94946" x2="56491" y2="90794"/>
                        <a14:foregroundMark x1="56491" y1="90794" x2="60751" y2="91516"/>
                        <a14:foregroundMark x1="43408" y1="98375" x2="52535" y2="98556"/>
                      </a14:backgroundRemoval>
                    </a14:imgEffect>
                  </a14:imgLayer>
                </a14:imgProps>
              </a:ext>
              <a:ext uri="{28A0092B-C50C-407E-A947-70E740481C1C}">
                <a14:useLocalDpi xmlns:a14="http://schemas.microsoft.com/office/drawing/2010/main" val="0"/>
              </a:ext>
            </a:extLst>
          </a:blip>
          <a:srcRect/>
          <a:stretch>
            <a:fillRect/>
          </a:stretch>
        </p:blipFill>
        <p:spPr bwMode="auto">
          <a:xfrm>
            <a:off x="8567476" y="4031870"/>
            <a:ext cx="2630017" cy="14777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43067130"/>
      </p:ext>
    </p:extLst>
  </p:cSld>
  <p:clrMapOvr>
    <a:masterClrMapping/>
  </p:clrMapOvr>
  <mc:AlternateContent xmlns:mc="http://schemas.openxmlformats.org/markup-compatibility/2006" xmlns:p14="http://schemas.microsoft.com/office/powerpoint/2010/main">
    <mc:Choice Requires="p14">
      <p:transition spd="slow" p14:dur="1200" advTm="38787">
        <p14:prism/>
      </p:transition>
    </mc:Choice>
    <mc:Fallback xmlns="">
      <p:transition spd="slow" advTm="3878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800" decel="100000"/>
                                        <p:tgtEl>
                                          <p:spTgt spid="1028"/>
                                        </p:tgtEl>
                                      </p:cBhvr>
                                    </p:animEffect>
                                    <p:anim calcmode="lin" valueType="num">
                                      <p:cBhvr>
                                        <p:cTn id="21" dur="800" decel="100000" fill="hold"/>
                                        <p:tgtEl>
                                          <p:spTgt spid="1028"/>
                                        </p:tgtEl>
                                        <p:attrNameLst>
                                          <p:attrName>style.rotation</p:attrName>
                                        </p:attrNameLst>
                                      </p:cBhvr>
                                      <p:tavLst>
                                        <p:tav tm="0">
                                          <p:val>
                                            <p:fltVal val="-90"/>
                                          </p:val>
                                        </p:tav>
                                        <p:tav tm="100000">
                                          <p:val>
                                            <p:fltVal val="0"/>
                                          </p:val>
                                        </p:tav>
                                      </p:tavLst>
                                    </p:anim>
                                    <p:anim calcmode="lin" valueType="num">
                                      <p:cBhvr>
                                        <p:cTn id="22" dur="800" decel="100000" fill="hold"/>
                                        <p:tgtEl>
                                          <p:spTgt spid="1028"/>
                                        </p:tgtEl>
                                        <p:attrNameLst>
                                          <p:attrName>ppt_x</p:attrName>
                                        </p:attrNameLst>
                                      </p:cBhvr>
                                      <p:tavLst>
                                        <p:tav tm="0">
                                          <p:val>
                                            <p:strVal val="#ppt_x+0.4"/>
                                          </p:val>
                                        </p:tav>
                                        <p:tav tm="100000">
                                          <p:val>
                                            <p:strVal val="#ppt_x-0.05"/>
                                          </p:val>
                                        </p:tav>
                                      </p:tavLst>
                                    </p:anim>
                                    <p:anim calcmode="lin" valueType="num">
                                      <p:cBhvr>
                                        <p:cTn id="23" dur="800" decel="100000" fill="hold"/>
                                        <p:tgtEl>
                                          <p:spTgt spid="1028"/>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028"/>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028"/>
                                        </p:tgtEl>
                                        <p:attrNameLst>
                                          <p:attrName>ppt_y</p:attrName>
                                        </p:attrNameLst>
                                      </p:cBhvr>
                                      <p:tavLst>
                                        <p:tav tm="0">
                                          <p:val>
                                            <p:strVal val="#ppt_y+0.1"/>
                                          </p:val>
                                        </p:tav>
                                        <p:tav tm="100000">
                                          <p:val>
                                            <p:strVal val="#ppt_y"/>
                                          </p:val>
                                        </p:tav>
                                      </p:tavLst>
                                    </p:anim>
                                  </p:childTnLst>
                                </p:cTn>
                              </p:par>
                            </p:childTnLst>
                          </p:cTn>
                        </p:par>
                        <p:par>
                          <p:cTn id="26" fill="hold">
                            <p:stCondLst>
                              <p:cond delay="1000"/>
                            </p:stCondLst>
                            <p:childTnLst>
                              <p:par>
                                <p:cTn id="27" presetID="1" presetClass="exit" presetSubtype="0" fill="hold" nodeType="afterEffect">
                                  <p:stCondLst>
                                    <p:cond delay="0"/>
                                  </p:stCondLst>
                                  <p:childTnLst>
                                    <p:set>
                                      <p:cBhvr>
                                        <p:cTn id="28" dur="1" fill="hold">
                                          <p:stCondLst>
                                            <p:cond delay="0"/>
                                          </p:stCondLst>
                                        </p:cTn>
                                        <p:tgtEl>
                                          <p:spTgt spid="1028"/>
                                        </p:tgtEl>
                                        <p:attrNameLst>
                                          <p:attrName>style.visibility</p:attrName>
                                        </p:attrNameLst>
                                      </p:cBhvr>
                                      <p:to>
                                        <p:strVal val="hidden"/>
                                      </p:to>
                                    </p:set>
                                  </p:childTnLst>
                                </p:cTn>
                              </p:par>
                              <p:par>
                                <p:cTn id="29" presetID="22" presetClass="entr" presetSubtype="8"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wipe(left)">
                                      <p:cBhvr>
                                        <p:cTn id="31" dur="500"/>
                                        <p:tgtEl>
                                          <p:spTgt spid="1026"/>
                                        </p:tgtEl>
                                      </p:cBhvr>
                                    </p:animEffect>
                                  </p:childTnLst>
                                </p:cTn>
                              </p:par>
                            </p:childTnLst>
                          </p:cTn>
                        </p:par>
                        <p:par>
                          <p:cTn id="32" fill="hold">
                            <p:stCondLst>
                              <p:cond delay="1500"/>
                            </p:stCondLst>
                            <p:childTnLst>
                              <p:par>
                                <p:cTn id="33" presetID="2" presetClass="entr" presetSubtype="4"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1030"/>
                                        </p:tgtEl>
                                        <p:attrNameLst>
                                          <p:attrName>style.visibility</p:attrName>
                                        </p:attrNameLst>
                                      </p:cBhvr>
                                      <p:to>
                                        <p:strVal val="visible"/>
                                      </p:to>
                                    </p:set>
                                    <p:anim calcmode="lin" valueType="num">
                                      <p:cBhvr>
                                        <p:cTn id="40" dur="500" fill="hold"/>
                                        <p:tgtEl>
                                          <p:spTgt spid="1030"/>
                                        </p:tgtEl>
                                        <p:attrNameLst>
                                          <p:attrName>ppt_w</p:attrName>
                                        </p:attrNameLst>
                                      </p:cBhvr>
                                      <p:tavLst>
                                        <p:tav tm="0">
                                          <p:val>
                                            <p:fltVal val="0"/>
                                          </p:val>
                                        </p:tav>
                                        <p:tav tm="100000">
                                          <p:val>
                                            <p:strVal val="#ppt_w"/>
                                          </p:val>
                                        </p:tav>
                                      </p:tavLst>
                                    </p:anim>
                                    <p:anim calcmode="lin" valueType="num">
                                      <p:cBhvr>
                                        <p:cTn id="41" dur="500" fill="hold"/>
                                        <p:tgtEl>
                                          <p:spTgt spid="1030"/>
                                        </p:tgtEl>
                                        <p:attrNameLst>
                                          <p:attrName>ppt_h</p:attrName>
                                        </p:attrNameLst>
                                      </p:cBhvr>
                                      <p:tavLst>
                                        <p:tav tm="0">
                                          <p:val>
                                            <p:fltVal val="0"/>
                                          </p:val>
                                        </p:tav>
                                        <p:tav tm="100000">
                                          <p:val>
                                            <p:strVal val="#ppt_h"/>
                                          </p:val>
                                        </p:tav>
                                      </p:tavLst>
                                    </p:anim>
                                    <p:animEffect transition="in" filter="fade">
                                      <p:cBhvr>
                                        <p:cTn id="42" dur="500"/>
                                        <p:tgtEl>
                                          <p:spTgt spid="103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100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DD30FF4D-AB90-4B3A-B8EA-3F0F9E08E121}"/>
              </a:ext>
            </a:extLst>
          </p:cNvPr>
          <p:cNvGrpSpPr/>
          <p:nvPr/>
        </p:nvGrpSpPr>
        <p:grpSpPr>
          <a:xfrm>
            <a:off x="9096161" y="4669899"/>
            <a:ext cx="3425537" cy="2981839"/>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0"/>
              <a:ext cx="2965747" cy="1044894"/>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5087888" y="489484"/>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284973" y="1196752"/>
            <a:ext cx="5622052" cy="707886"/>
          </a:xfrm>
          <a:prstGeom prst="rect">
            <a:avLst/>
          </a:prstGeom>
          <a:noFill/>
        </p:spPr>
        <p:txBody>
          <a:bodyPr wrap="none" lIns="91440" tIns="45720" rIns="91440" bIns="45720">
            <a:spAutoFit/>
          </a:bodyPr>
          <a:lstStyle/>
          <a:p>
            <a:pPr algn="ct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1583162" y="3938647"/>
            <a:ext cx="8208912" cy="2062103"/>
          </a:xfrm>
          <a:prstGeom prst="rect">
            <a:avLst/>
          </a:prstGeom>
          <a:noFill/>
        </p:spPr>
        <p:txBody>
          <a:bodyPr wrap="square" rtlCol="0">
            <a:spAutoFit/>
          </a:bodyPr>
          <a:lstStyle/>
          <a:p>
            <a:pPr algn="just"/>
            <a:r>
              <a:rPr lang="en-US" sz="3200" dirty="0" err="1">
                <a:ln w="0"/>
                <a:solidFill>
                  <a:schemeClr val="tx2">
                    <a:lumMod val="75000"/>
                  </a:schemeClr>
                </a:solidFill>
                <a:effectLst>
                  <a:outerShdw blurRad="38100" dist="25400" dir="5400000" algn="ctr" rotWithShape="0">
                    <a:srgbClr val="6E747A">
                      <a:alpha val="43000"/>
                    </a:srgbClr>
                  </a:outerShdw>
                </a:effectLst>
              </a:rPr>
              <a:t>Vì</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nhà</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vua</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nhận</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ra</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sự</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khủng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khiếp</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của</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điều</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ước</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vua</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không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thể</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ăn</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uống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bất</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cứ</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thứ</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gì</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Vì</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tất</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cả</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mọi</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thứ</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ông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chạm</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đều</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biến</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thành</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vàng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Mà</a:t>
            </a:r>
            <a:r>
              <a:rPr lang="en-US" sz="3200" dirty="0">
                <a:ln w="0"/>
                <a:solidFill>
                  <a:schemeClr val="tx2">
                    <a:lumMod val="75000"/>
                  </a:schemeClr>
                </a:solidFill>
                <a:effectLst>
                  <a:outerShdw blurRad="38100" dist="25400" dir="5400000" algn="ctr" rotWithShape="0">
                    <a:srgbClr val="6E747A">
                      <a:alpha val="43000"/>
                    </a:srgbClr>
                  </a:outerShdw>
                </a:effectLst>
              </a:rPr>
              <a:t> con </a:t>
            </a:r>
            <a:r>
              <a:rPr lang="en-US" sz="3200" dirty="0" err="1">
                <a:ln w="0"/>
                <a:solidFill>
                  <a:schemeClr val="tx2">
                    <a:lumMod val="75000"/>
                  </a:schemeClr>
                </a:solidFill>
                <a:effectLst>
                  <a:outerShdw blurRad="38100" dist="25400" dir="5400000" algn="ctr" rotWithShape="0">
                    <a:srgbClr val="6E747A">
                      <a:alpha val="43000"/>
                    </a:srgbClr>
                  </a:outerShdw>
                </a:effectLst>
              </a:rPr>
              <a:t>người</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không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thể</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ăn</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vàng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được</a:t>
            </a:r>
            <a:r>
              <a:rPr lang="en-US" sz="3200" dirty="0">
                <a:ln w="0"/>
                <a:solidFill>
                  <a:schemeClr val="tx2">
                    <a:lumMod val="75000"/>
                  </a:schemeClr>
                </a:solidFill>
                <a:effectLst>
                  <a:outerShdw blurRad="38100" dist="25400" dir="5400000" algn="ctr" rotWithShape="0">
                    <a:srgbClr val="6E747A">
                      <a:alpha val="43000"/>
                    </a:srgbClr>
                  </a:outerShdw>
                </a:effectLst>
              </a:rPr>
              <a:t>.</a:t>
            </a:r>
          </a:p>
        </p:txBody>
      </p:sp>
      <p:sp>
        <p:nvSpPr>
          <p:cNvPr id="11" name="Rectangle 10"/>
          <p:cNvSpPr/>
          <p:nvPr/>
        </p:nvSpPr>
        <p:spPr>
          <a:xfrm>
            <a:off x="1775520" y="2636912"/>
            <a:ext cx="7704856" cy="1077218"/>
          </a:xfrm>
          <a:prstGeom prst="rect">
            <a:avLst/>
          </a:prstGeom>
          <a:solidFill>
            <a:schemeClr val="tx2">
              <a:lumMod val="20000"/>
              <a:lumOff val="80000"/>
            </a:schemeClr>
          </a:solidFill>
        </p:spPr>
        <p:txBody>
          <a:bodyPr wrap="square" lIns="91440" tIns="45720" rIns="91440" bIns="45720">
            <a:spAutoFit/>
          </a:bodyPr>
          <a:lstStyle/>
          <a:p>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3.Tại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sao</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vua</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Mi</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đát</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phải</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xin</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thần</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lấy</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lại</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điều</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ước</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p:txBody>
      </p:sp>
      <p:sp>
        <p:nvSpPr>
          <p:cNvPr id="18" name="Cloud Callout 11">
            <a:extLst>
              <a:ext uri="{FF2B5EF4-FFF2-40B4-BE49-F238E27FC236}">
                <a16:creationId xmlns:a16="http://schemas.microsoft.com/office/drawing/2014/main" id="{644EB4F3-6FA5-4EB1-995B-176A327EE1D9}"/>
              </a:ext>
            </a:extLst>
          </p:cNvPr>
          <p:cNvSpPr/>
          <p:nvPr/>
        </p:nvSpPr>
        <p:spPr>
          <a:xfrm>
            <a:off x="9656801" y="3377369"/>
            <a:ext cx="2304256" cy="997583"/>
          </a:xfrm>
          <a:prstGeom prst="cloudCallout">
            <a:avLst/>
          </a:prstGeom>
          <a:solidFill>
            <a:srgbClr val="FFFF6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tx1"/>
                </a:solidFill>
              </a:rPr>
              <a:t>Đọc</a:t>
            </a:r>
            <a:r>
              <a:rPr lang="en-US" sz="2400" b="1" dirty="0">
                <a:solidFill>
                  <a:schemeClr val="tx1"/>
                </a:solidFill>
              </a:rPr>
              <a:t> </a:t>
            </a:r>
            <a:r>
              <a:rPr lang="en-US" sz="2400" b="1" dirty="0" err="1">
                <a:solidFill>
                  <a:schemeClr val="tx1"/>
                </a:solidFill>
              </a:rPr>
              <a:t>thầm</a:t>
            </a:r>
            <a:r>
              <a:rPr lang="en-US" sz="2400" b="1" dirty="0">
                <a:solidFill>
                  <a:schemeClr val="tx1"/>
                </a:solidFill>
              </a:rPr>
              <a:t> </a:t>
            </a:r>
            <a:r>
              <a:rPr lang="en-US" sz="2400" b="1" dirty="0" err="1">
                <a:solidFill>
                  <a:schemeClr val="tx1"/>
                </a:solidFill>
              </a:rPr>
              <a:t>đoạn</a:t>
            </a:r>
            <a:r>
              <a:rPr lang="en-US" sz="2400" b="1" dirty="0"/>
              <a:t> </a:t>
            </a:r>
            <a:r>
              <a:rPr lang="en-US" sz="2400" b="1" dirty="0">
                <a:solidFill>
                  <a:schemeClr val="tx1"/>
                </a:solidFill>
              </a:rPr>
              <a:t>2</a:t>
            </a:r>
          </a:p>
        </p:txBody>
      </p:sp>
      <p:pic>
        <p:nvPicPr>
          <p:cNvPr id="5" name="Picture 4"/>
          <p:cNvPicPr>
            <a:picLocks noChangeAspect="1"/>
          </p:cNvPicPr>
          <p:nvPr/>
        </p:nvPicPr>
        <p:blipFill>
          <a:blip r:embed="rId6"/>
          <a:stretch>
            <a:fillRect/>
          </a:stretch>
        </p:blipFill>
        <p:spPr>
          <a:xfrm>
            <a:off x="6435447" y="1844824"/>
            <a:ext cx="3981033" cy="755970"/>
          </a:xfrm>
          <a:prstGeom prst="rect">
            <a:avLst/>
          </a:prstGeom>
        </p:spPr>
      </p:pic>
      <p:sp>
        <p:nvSpPr>
          <p:cNvPr id="7" name="TextBox 6"/>
          <p:cNvSpPr txBox="1"/>
          <p:nvPr/>
        </p:nvSpPr>
        <p:spPr>
          <a:xfrm>
            <a:off x="2047399" y="2132856"/>
            <a:ext cx="1960369" cy="369332"/>
          </a:xfrm>
          <a:prstGeom prst="rect">
            <a:avLst/>
          </a:prstGeom>
          <a:no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720339096"/>
      </p:ext>
    </p:extLst>
  </p:cSld>
  <p:clrMapOvr>
    <a:masterClrMapping/>
  </p:clrMapOvr>
  <mc:AlternateContent xmlns:mc="http://schemas.openxmlformats.org/markup-compatibility/2006" xmlns:p14="http://schemas.microsoft.com/office/powerpoint/2010/main">
    <mc:Choice Requires="p14">
      <p:transition spd="slow" p14:dur="1200" advTm="47584">
        <p14:prism/>
      </p:transition>
    </mc:Choice>
    <mc:Fallback xmlns="">
      <p:transition spd="slow" advTm="4758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1" nodeType="clickEffect">
                                  <p:stCondLst>
                                    <p:cond delay="0"/>
                                  </p:stCondLst>
                                  <p:childTnLst>
                                    <p:animEffect transition="out" filter="circle(out)">
                                      <p:cBhvr>
                                        <p:cTn id="21" dur="2000"/>
                                        <p:tgtEl>
                                          <p:spTgt spid="11"/>
                                        </p:tgtEl>
                                      </p:cBhvr>
                                    </p:animEffect>
                                    <p:set>
                                      <p:cBhvr>
                                        <p:cTn id="22"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1" grpId="1"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DD30FF4D-AB90-4B3A-B8EA-3F0F9E08E121}"/>
              </a:ext>
            </a:extLst>
          </p:cNvPr>
          <p:cNvGrpSpPr/>
          <p:nvPr/>
        </p:nvGrpSpPr>
        <p:grpSpPr>
          <a:xfrm>
            <a:off x="9096161" y="4669899"/>
            <a:ext cx="3425537" cy="2981839"/>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0"/>
              <a:ext cx="2965747" cy="1044894"/>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2047399" y="548680"/>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284973" y="1196752"/>
            <a:ext cx="5622052" cy="707886"/>
          </a:xfrm>
          <a:prstGeom prst="rect">
            <a:avLst/>
          </a:prstGeom>
          <a:noFill/>
        </p:spPr>
        <p:txBody>
          <a:bodyPr wrap="none" lIns="91440" tIns="45720" rIns="91440" bIns="45720">
            <a:spAutoFit/>
          </a:bodyPr>
          <a:lstStyle/>
          <a:p>
            <a:pPr algn="ct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1775520" y="3668831"/>
            <a:ext cx="7871210" cy="1200329"/>
          </a:xfrm>
          <a:prstGeom prst="rect">
            <a:avLst/>
          </a:prstGeom>
          <a:noFill/>
        </p:spPr>
        <p:txBody>
          <a:bodyPr wrap="square" rtlCol="0">
            <a:spAutoFit/>
          </a:bodyPr>
          <a:lstStyle/>
          <a:p>
            <a:r>
              <a:rPr lang="en-US" sz="3600" dirty="0" err="1">
                <a:ln w="0"/>
                <a:solidFill>
                  <a:schemeClr val="tx2">
                    <a:lumMod val="75000"/>
                  </a:schemeClr>
                </a:solidFill>
                <a:effectLst>
                  <a:outerShdw blurRad="38100" dist="25400" dir="5400000" algn="ctr" rotWithShape="0">
                    <a:srgbClr val="6E747A">
                      <a:alpha val="43000"/>
                    </a:srgbClr>
                  </a:outerShdw>
                </a:effectLst>
              </a:rPr>
              <a:t>Vua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Mi-đát</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hiểu</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ra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rằng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hạnh</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phúc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không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thể</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xây</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dựng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bằng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ước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muốn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tham</a:t>
            </a:r>
            <a:r>
              <a:rPr lang="en-US" sz="3600" dirty="0">
                <a:ln w="0"/>
                <a:solidFill>
                  <a:schemeClr val="tx2">
                    <a:lumMod val="75000"/>
                  </a:schemeClr>
                </a:solidFill>
                <a:effectLst>
                  <a:outerShdw blurRad="38100" dist="25400" dir="5400000" algn="ctr" rotWithShape="0">
                    <a:srgbClr val="6E747A">
                      <a:alpha val="43000"/>
                    </a:srgbClr>
                  </a:outerShdw>
                </a:effectLst>
              </a:rPr>
              <a:t> lam.</a:t>
            </a:r>
          </a:p>
        </p:txBody>
      </p:sp>
      <p:sp>
        <p:nvSpPr>
          <p:cNvPr id="11" name="Rectangle 10"/>
          <p:cNvSpPr/>
          <p:nvPr/>
        </p:nvSpPr>
        <p:spPr>
          <a:xfrm>
            <a:off x="1775520" y="2854677"/>
            <a:ext cx="7632848" cy="646331"/>
          </a:xfrm>
          <a:prstGeom prst="rect">
            <a:avLst/>
          </a:prstGeom>
          <a:solidFill>
            <a:schemeClr val="tx2">
              <a:lumMod val="20000"/>
              <a:lumOff val="80000"/>
            </a:schemeClr>
          </a:solidFill>
        </p:spPr>
        <p:txBody>
          <a:bodyPr wrap="square" lIns="91440" tIns="45720" rIns="91440" bIns="45720">
            <a:spAutoFit/>
          </a:bodyPr>
          <a:lstStyle/>
          <a:p>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4.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Vua</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Mi-đát</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hiểu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ra</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gì</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p:txBody>
      </p:sp>
      <p:sp>
        <p:nvSpPr>
          <p:cNvPr id="18" name="Cloud Callout 11">
            <a:extLst>
              <a:ext uri="{FF2B5EF4-FFF2-40B4-BE49-F238E27FC236}">
                <a16:creationId xmlns:a16="http://schemas.microsoft.com/office/drawing/2014/main" id="{644EB4F3-6FA5-4EB1-995B-176A327EE1D9}"/>
              </a:ext>
            </a:extLst>
          </p:cNvPr>
          <p:cNvSpPr/>
          <p:nvPr/>
        </p:nvSpPr>
        <p:spPr>
          <a:xfrm>
            <a:off x="9408368" y="3140968"/>
            <a:ext cx="2304256" cy="997583"/>
          </a:xfrm>
          <a:prstGeom prst="cloudCallout">
            <a:avLst/>
          </a:prstGeom>
          <a:solidFill>
            <a:srgbClr val="FFFF6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tx1"/>
                </a:solidFill>
              </a:rPr>
              <a:t>Đọc</a:t>
            </a:r>
            <a:r>
              <a:rPr lang="en-US" sz="2400" b="1" dirty="0">
                <a:solidFill>
                  <a:schemeClr val="tx1"/>
                </a:solidFill>
              </a:rPr>
              <a:t> </a:t>
            </a:r>
            <a:r>
              <a:rPr lang="en-US" sz="2400" b="1" dirty="0" err="1">
                <a:solidFill>
                  <a:schemeClr val="tx1"/>
                </a:solidFill>
              </a:rPr>
              <a:t>thầm</a:t>
            </a:r>
            <a:r>
              <a:rPr lang="en-US" sz="2400" b="1" dirty="0">
                <a:solidFill>
                  <a:schemeClr val="tx1"/>
                </a:solidFill>
              </a:rPr>
              <a:t> </a:t>
            </a:r>
            <a:r>
              <a:rPr lang="en-US" sz="2400" b="1" dirty="0" err="1">
                <a:solidFill>
                  <a:schemeClr val="tx1"/>
                </a:solidFill>
              </a:rPr>
              <a:t>đoạn</a:t>
            </a:r>
            <a:r>
              <a:rPr lang="en-US" sz="2400" b="1" dirty="0"/>
              <a:t> </a:t>
            </a:r>
            <a:r>
              <a:rPr lang="en-US" sz="2400" b="1" dirty="0">
                <a:solidFill>
                  <a:schemeClr val="tx1"/>
                </a:solidFill>
              </a:rPr>
              <a:t>3</a:t>
            </a:r>
          </a:p>
        </p:txBody>
      </p:sp>
      <p:pic>
        <p:nvPicPr>
          <p:cNvPr id="5" name="Picture 4"/>
          <p:cNvPicPr>
            <a:picLocks noChangeAspect="1"/>
          </p:cNvPicPr>
          <p:nvPr/>
        </p:nvPicPr>
        <p:blipFill>
          <a:blip r:embed="rId6"/>
          <a:stretch>
            <a:fillRect/>
          </a:stretch>
        </p:blipFill>
        <p:spPr>
          <a:xfrm>
            <a:off x="6435447" y="1844824"/>
            <a:ext cx="3981033" cy="755970"/>
          </a:xfrm>
          <a:prstGeom prst="rect">
            <a:avLst/>
          </a:prstGeom>
        </p:spPr>
      </p:pic>
      <p:sp>
        <p:nvSpPr>
          <p:cNvPr id="7" name="TextBox 6"/>
          <p:cNvSpPr txBox="1"/>
          <p:nvPr/>
        </p:nvSpPr>
        <p:spPr>
          <a:xfrm>
            <a:off x="2047399" y="2132856"/>
            <a:ext cx="1960369" cy="369332"/>
          </a:xfrm>
          <a:prstGeom prst="rect">
            <a:avLst/>
          </a:prstGeom>
          <a:no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2724542078"/>
      </p:ext>
    </p:extLst>
  </p:cSld>
  <p:clrMapOvr>
    <a:masterClrMapping/>
  </p:clrMapOvr>
  <mc:AlternateContent xmlns:mc="http://schemas.openxmlformats.org/markup-compatibility/2006" xmlns:p14="http://schemas.microsoft.com/office/powerpoint/2010/main">
    <mc:Choice Requires="p14">
      <p:transition spd="slow" p14:dur="1200" advTm="52682">
        <p14:prism/>
      </p:transition>
    </mc:Choice>
    <mc:Fallback xmlns="">
      <p:transition spd="slow" advTm="5268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1" grpId="1"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DD30FF4D-AB90-4B3A-B8EA-3F0F9E08E121}"/>
              </a:ext>
            </a:extLst>
          </p:cNvPr>
          <p:cNvGrpSpPr/>
          <p:nvPr/>
        </p:nvGrpSpPr>
        <p:grpSpPr>
          <a:xfrm>
            <a:off x="7938183" y="3068223"/>
            <a:ext cx="4583516" cy="4583516"/>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1"/>
              <a:ext cx="2965747" cy="1033280"/>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2047399" y="620688"/>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2" name="Text Box 8">
            <a:extLst>
              <a:ext uri="{FF2B5EF4-FFF2-40B4-BE49-F238E27FC236}">
                <a16:creationId xmlns:a16="http://schemas.microsoft.com/office/drawing/2014/main" id="{16F96F1C-C570-4056-B15C-EE06927340BF}"/>
              </a:ext>
            </a:extLst>
          </p:cNvPr>
          <p:cNvSpPr txBox="1"/>
          <p:nvPr/>
        </p:nvSpPr>
        <p:spPr>
          <a:xfrm>
            <a:off x="6196084" y="2224585"/>
            <a:ext cx="3877229" cy="578882"/>
          </a:xfrm>
          <a:prstGeom prst="roundRect">
            <a:avLst/>
          </a:prstGeom>
          <a:solidFill>
            <a:schemeClr val="accent3">
              <a:lumMod val="20000"/>
              <a:lumOff val="80000"/>
            </a:schemeClr>
          </a:solidFill>
          <a:ln>
            <a:solidFill>
              <a:schemeClr val="accent3">
                <a:lumMod val="75000"/>
              </a:schemeClr>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800" b="1" i="1" dirty="0">
                <a:solidFill>
                  <a:srgbClr val="0070C0"/>
                </a:solidFill>
                <a:latin typeface="Times New Roman" panose="02020603050405020304" pitchFamily="18" charset="0"/>
                <a:cs typeface="Times New Roman" panose="02020603050405020304" pitchFamily="18" charset="0"/>
              </a:rPr>
              <a:t>Theo </a:t>
            </a:r>
            <a:r>
              <a:rPr lang="en-US" altLang="en-US" sz="2800" b="1" i="1" dirty="0" err="1">
                <a:solidFill>
                  <a:srgbClr val="0070C0"/>
                </a:solidFill>
                <a:latin typeface="Times New Roman" panose="02020603050405020304" pitchFamily="18" charset="0"/>
                <a:cs typeface="Times New Roman" panose="02020603050405020304" pitchFamily="18" charset="0"/>
              </a:rPr>
              <a:t>thần</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thoại</a:t>
            </a:r>
            <a:r>
              <a:rPr lang="en-US" altLang="en-US" sz="2800" b="1" i="1" dirty="0">
                <a:solidFill>
                  <a:srgbClr val="0070C0"/>
                </a:solidFill>
                <a:latin typeface="Times New Roman" panose="02020603050405020304" pitchFamily="18" charset="0"/>
                <a:cs typeface="Times New Roman" panose="02020603050405020304" pitchFamily="18" charset="0"/>
              </a:rPr>
              <a:t> Hi </a:t>
            </a:r>
            <a:r>
              <a:rPr lang="en-US" altLang="en-US" sz="2800" b="1" i="1" dirty="0" err="1">
                <a:solidFill>
                  <a:srgbClr val="0070C0"/>
                </a:solidFill>
                <a:latin typeface="Times New Roman" panose="02020603050405020304" pitchFamily="18" charset="0"/>
                <a:cs typeface="Times New Roman" panose="02020603050405020304" pitchFamily="18" charset="0"/>
              </a:rPr>
              <a:t>Lạp</a:t>
            </a:r>
            <a:endParaRPr lang="en-US" altLang="en-US" sz="2800" b="1" i="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014066" y="1340768"/>
            <a:ext cx="6163867" cy="769441"/>
          </a:xfrm>
          <a:prstGeom prst="rect">
            <a:avLst/>
          </a:prstGeom>
          <a:noFill/>
        </p:spPr>
        <p:txBody>
          <a:bodyPr wrap="none" lIns="91440" tIns="45720" rIns="91440" bIns="45720">
            <a:spAutoFit/>
          </a:bodyPr>
          <a:lstStyle/>
          <a:p>
            <a:pPr algn="ct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3791744" y="4294837"/>
            <a:ext cx="3240360"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rPr>
              <a:t>2. </a:t>
            </a:r>
            <a:r>
              <a:rPr lang="en-US" sz="3600" dirty="0" err="1">
                <a:ln w="0"/>
                <a:solidFill>
                  <a:schemeClr val="accent1">
                    <a:lumMod val="75000"/>
                  </a:schemeClr>
                </a:solidFill>
                <a:effectLst>
                  <a:outerShdw blurRad="38100" dist="25400" dir="5400000" algn="ctr" rotWithShape="0">
                    <a:srgbClr val="6E747A">
                      <a:alpha val="43000"/>
                    </a:srgbClr>
                  </a:outerShdw>
                </a:effectLst>
              </a:rPr>
              <a:t>Tìm</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hiểu</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bài</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7" name="TextBox 6"/>
          <p:cNvSpPr txBox="1"/>
          <p:nvPr/>
        </p:nvSpPr>
        <p:spPr>
          <a:xfrm>
            <a:off x="3791744" y="5157192"/>
            <a:ext cx="4038427"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rPr>
              <a:t>3. </a:t>
            </a:r>
            <a:r>
              <a:rPr lang="en-US" sz="3600" dirty="0" err="1">
                <a:ln w="0"/>
                <a:solidFill>
                  <a:schemeClr val="accent1">
                    <a:lumMod val="75000"/>
                  </a:schemeClr>
                </a:solidFill>
                <a:effectLst>
                  <a:outerShdw blurRad="38100" dist="25400" dir="5400000" algn="ctr" rotWithShape="0">
                    <a:srgbClr val="6E747A">
                      <a:alpha val="43000"/>
                    </a:srgbClr>
                  </a:outerShdw>
                </a:effectLst>
              </a:rPr>
              <a:t>Luyện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đọc</a:t>
            </a:r>
            <a:r>
              <a:rPr lang="en-US" sz="3600" dirty="0">
                <a:ln w="0"/>
                <a:solidFill>
                  <a:schemeClr val="accent1">
                    <a:lumMod val="75000"/>
                  </a:schemeClr>
                </a:solidFill>
                <a:effectLst>
                  <a:outerShdw blurRad="38100" dist="25400" dir="5400000" algn="ctr" rotWithShape="0">
                    <a:srgbClr val="6E747A">
                      <a:alpha val="43000"/>
                    </a:srgbClr>
                  </a:outerShdw>
                </a:effectLst>
              </a:rPr>
              <a:t> hay</a:t>
            </a:r>
          </a:p>
        </p:txBody>
      </p:sp>
      <p:sp>
        <p:nvSpPr>
          <p:cNvPr id="11" name="Rectangle 10"/>
          <p:cNvSpPr/>
          <p:nvPr/>
        </p:nvSpPr>
        <p:spPr>
          <a:xfrm>
            <a:off x="3794298" y="3430741"/>
            <a:ext cx="3609450" cy="646331"/>
          </a:xfrm>
          <a:prstGeom prst="rect">
            <a:avLst/>
          </a:prstGeom>
          <a:noFill/>
        </p:spPr>
        <p:txBody>
          <a:bodyPr wrap="none" lIns="91440" tIns="45720" rIns="91440" bIns="45720">
            <a:spAutoFit/>
          </a:bodyPr>
          <a:lstStyle/>
          <a:p>
            <a:pPr algn="ctr"/>
            <a:r>
              <a:rPr lang="en-US" sz="3600" dirty="0">
                <a:ln w="0"/>
                <a:solidFill>
                  <a:schemeClr val="accent1">
                    <a:lumMod val="75000"/>
                  </a:schemeClr>
                </a:solidFill>
                <a:effectLst>
                  <a:outerShdw blurRad="38100" dist="25400" dir="5400000" algn="ctr" rotWithShape="0">
                    <a:srgbClr val="6E747A">
                      <a:alpha val="43000"/>
                    </a:srgbClr>
                  </a:outerShdw>
                </a:effectLst>
              </a:rPr>
              <a:t>1. </a:t>
            </a:r>
            <a:r>
              <a:rPr lang="en-US" sz="3600" dirty="0" err="1">
                <a:ln w="0"/>
                <a:solidFill>
                  <a:schemeClr val="accent1">
                    <a:lumMod val="75000"/>
                  </a:schemeClr>
                </a:solidFill>
                <a:effectLst>
                  <a:outerShdw blurRad="38100" dist="25400" dir="5400000" algn="ctr" rotWithShape="0">
                    <a:srgbClr val="6E747A">
                      <a:alpha val="43000"/>
                    </a:srgbClr>
                  </a:outerShdw>
                </a:effectLst>
              </a:rPr>
              <a:t>Luyện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đọc</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đúng</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13" name="Rectangle 12"/>
          <p:cNvSpPr/>
          <p:nvPr/>
        </p:nvSpPr>
        <p:spPr>
          <a:xfrm>
            <a:off x="3788589" y="5158933"/>
            <a:ext cx="3315523" cy="646331"/>
          </a:xfrm>
          <a:prstGeom prst="rect">
            <a:avLst/>
          </a:prstGeom>
          <a:noFill/>
        </p:spPr>
        <p:txBody>
          <a:bodyPr wrap="none" lIns="91440" tIns="45720" rIns="91440" bIns="45720">
            <a:spAutoFit/>
          </a:bodyPr>
          <a:lstStyle/>
          <a:p>
            <a:pPr algn="ctr"/>
            <a:r>
              <a:rPr lang="en-US" sz="3600" dirty="0">
                <a:ln w="0"/>
                <a:solidFill>
                  <a:srgbClr val="FF0000"/>
                </a:solidFill>
                <a:effectLst>
                  <a:outerShdw blurRad="38100" dist="25400" dir="5400000" algn="ctr" rotWithShape="0">
                    <a:srgbClr val="6E747A">
                      <a:alpha val="43000"/>
                    </a:srgbClr>
                  </a:outerShdw>
                </a:effectLst>
              </a:rPr>
              <a:t>3</a:t>
            </a:r>
            <a:r>
              <a:rPr lang="en-US" sz="3600" b="0" cap="none" spc="0" dirty="0">
                <a:ln w="0"/>
                <a:solidFill>
                  <a:srgbClr val="FF0000"/>
                </a:solidFill>
                <a:effectLst>
                  <a:outerShdw blurRad="38100" dist="25400" dir="5400000" algn="ctr" rotWithShape="0">
                    <a:srgbClr val="6E747A">
                      <a:alpha val="43000"/>
                    </a:srgbClr>
                  </a:outerShdw>
                </a:effectLst>
              </a:rPr>
              <a:t>. </a:t>
            </a:r>
            <a:r>
              <a:rPr lang="en-US" sz="3600" dirty="0" err="1">
                <a:ln w="0"/>
                <a:solidFill>
                  <a:srgbClr val="FF0000"/>
                </a:solidFill>
                <a:effectLst>
                  <a:outerShdw blurRad="38100" dist="25400" dir="5400000" algn="ctr" rotWithShape="0">
                    <a:srgbClr val="6E747A">
                      <a:alpha val="43000"/>
                    </a:srgbClr>
                  </a:outerShdw>
                </a:effectLst>
              </a:rPr>
              <a:t>Luyện</a:t>
            </a:r>
            <a:r>
              <a:rPr lang="en-US" sz="3600" dirty="0">
                <a:ln w="0"/>
                <a:solidFill>
                  <a:srgbClr val="FF0000"/>
                </a:solidFill>
                <a:effectLst>
                  <a:outerShdw blurRad="38100" dist="25400" dir="5400000" algn="ctr" rotWithShape="0">
                    <a:srgbClr val="6E747A">
                      <a:alpha val="43000"/>
                    </a:srgbClr>
                  </a:outerShdw>
                </a:effectLst>
              </a:rPr>
              <a:t> </a:t>
            </a:r>
            <a:r>
              <a:rPr lang="en-US" sz="3600" dirty="0" err="1">
                <a:ln w="0"/>
                <a:solidFill>
                  <a:srgbClr val="FF0000"/>
                </a:solidFill>
                <a:effectLst>
                  <a:outerShdw blurRad="38100" dist="25400" dir="5400000" algn="ctr" rotWithShape="0">
                    <a:srgbClr val="6E747A">
                      <a:alpha val="43000"/>
                    </a:srgbClr>
                  </a:outerShdw>
                </a:effectLst>
              </a:rPr>
              <a:t>đọc</a:t>
            </a:r>
            <a:r>
              <a:rPr lang="en-US" sz="3600" dirty="0">
                <a:ln w="0"/>
                <a:solidFill>
                  <a:srgbClr val="FF0000"/>
                </a:solidFill>
                <a:effectLst>
                  <a:outerShdw blurRad="38100" dist="25400" dir="5400000" algn="ctr" rotWithShape="0">
                    <a:srgbClr val="6E747A">
                      <a:alpha val="43000"/>
                    </a:srgbClr>
                  </a:outerShdw>
                </a:effectLst>
              </a:rPr>
              <a:t> hay</a:t>
            </a:r>
            <a:endParaRPr lang="en-US" sz="3600" b="0" cap="none" spc="0" dirty="0">
              <a:ln w="0"/>
              <a:solidFill>
                <a:srgbClr val="FF0000"/>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43910290"/>
      </p:ext>
    </p:extLst>
  </p:cSld>
  <p:clrMapOvr>
    <a:masterClrMapping/>
  </p:clrMapOvr>
  <mc:AlternateContent xmlns:mc="http://schemas.openxmlformats.org/markup-compatibility/2006" xmlns:p14="http://schemas.microsoft.com/office/powerpoint/2010/main">
    <mc:Choice Requires="p14">
      <p:transition spd="slow" p14:dur="1200" advTm="12966">
        <p14:prism/>
      </p:transition>
    </mc:Choice>
    <mc:Fallback xmlns="">
      <p:transition spd="slow" advTm="1296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983432" y="260648"/>
            <a:ext cx="10552236" cy="54726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Điều ước của vua Mi-đát</a:t>
            </a:r>
            <a:endParaRPr lang="vi-VN" sz="2400" dirty="0">
              <a:solidFill>
                <a:srgbClr val="FF0000"/>
              </a:solidFill>
              <a:latin typeface="Times New Roman" panose="02020603050405020304" pitchFamily="18" charset="0"/>
              <a:cs typeface="Times New Roman" panose="02020603050405020304" pitchFamily="18" charset="0"/>
            </a:endParaRPr>
          </a:p>
          <a:p>
            <a:pPr algn="just"/>
            <a:r>
              <a:rPr lang="vi-VN" sz="2800" dirty="0">
                <a:solidFill>
                  <a:schemeClr val="accent1">
                    <a:lumMod val="75000"/>
                  </a:schemeClr>
                </a:solidFill>
                <a:latin typeface="Times New Roman" panose="02020603050405020304" pitchFamily="18" charset="0"/>
                <a:cs typeface="Times New Roman" panose="02020603050405020304" pitchFamily="18" charset="0"/>
              </a:rPr>
              <a:t>Mi-đát bụng đói cồn cào, chịu không nổi, liền chắp tay </a:t>
            </a:r>
            <a:r>
              <a:rPr lang="vi-VN" sz="2800" dirty="0">
                <a:solidFill>
                  <a:schemeClr val="tx2">
                    <a:lumMod val="75000"/>
                  </a:schemeClr>
                </a:solidFill>
                <a:latin typeface="Times New Roman" panose="02020603050405020304" pitchFamily="18" charset="0"/>
                <a:cs typeface="Times New Roman" panose="02020603050405020304" pitchFamily="18" charset="0"/>
              </a:rPr>
              <a:t>cầu khẩn</a:t>
            </a:r>
            <a:r>
              <a:rPr lang="vi-VN" sz="2800" dirty="0">
                <a:solidFill>
                  <a:schemeClr val="accent1">
                    <a:lumMod val="75000"/>
                  </a:schemeClr>
                </a:solidFill>
                <a:latin typeface="Times New Roman" panose="02020603050405020304" pitchFamily="18" charset="0"/>
                <a:cs typeface="Times New Roman" panose="02020603050405020304" pitchFamily="18" charset="0"/>
              </a:rPr>
              <a:t>:</a:t>
            </a:r>
          </a:p>
          <a:p>
            <a:pPr algn="just"/>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vi-VN" sz="28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pPr algn="just"/>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a:t>
            </a:r>
            <a:r>
              <a:rPr lang="en-US" sz="2800" dirty="0">
                <a:solidFill>
                  <a:schemeClr val="accent1">
                    <a:lumMod val="75000"/>
                  </a:schemeClr>
                </a:solidFill>
                <a:latin typeface="Times New Roman" panose="02020603050405020304" pitchFamily="18" charset="0"/>
                <a:cs typeface="Times New Roman" panose="02020603050405020304" pitchFamily="18" charset="0"/>
              </a:rPr>
              <a:t>ầ</a:t>
            </a:r>
            <a:r>
              <a:rPr lang="vi-VN" sz="2800" dirty="0">
                <a:solidFill>
                  <a:schemeClr val="accent1">
                    <a:lumMod val="75000"/>
                  </a:schemeClr>
                </a:solidFill>
                <a:latin typeface="Times New Roman" panose="02020603050405020304" pitchFamily="18" charset="0"/>
                <a:cs typeface="Times New Roman" panose="02020603050405020304" pitchFamily="18" charset="0"/>
              </a:rPr>
              <a:t>u sẽ biến mất và nhà người sẽ rửa sạch được lòng tham.</a:t>
            </a:r>
          </a:p>
          <a:p>
            <a:pPr algn="just"/>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p>
          <a:p>
            <a:pPr algn="just"/>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Tree>
    <p:extLst>
      <p:ext uri="{BB962C8B-B14F-4D97-AF65-F5344CB8AC3E}">
        <p14:creationId xmlns:p14="http://schemas.microsoft.com/office/powerpoint/2010/main" val="3866795175"/>
      </p:ext>
    </p:extLst>
  </p:cSld>
  <p:clrMapOvr>
    <a:masterClrMapping/>
  </p:clrMapOvr>
  <mc:AlternateContent xmlns:mc="http://schemas.openxmlformats.org/markup-compatibility/2006" xmlns:p14="http://schemas.microsoft.com/office/powerpoint/2010/main">
    <mc:Choice Requires="p14">
      <p:transition spd="slow" p14:dur="1250" advTm="11975">
        <p14:switch dir="r"/>
      </p:transition>
    </mc:Choice>
    <mc:Fallback xmlns="">
      <p:transition spd="slow" advTm="11975">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5"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sp>
        <p:nvSpPr>
          <p:cNvPr id="17" name="Text Box 8">
            <a:extLst>
              <a:ext uri="{FF2B5EF4-FFF2-40B4-BE49-F238E27FC236}">
                <a16:creationId xmlns:a16="http://schemas.microsoft.com/office/drawing/2014/main" id="{224B7C74-5859-4AC4-9A4D-F8ABC30C482D}"/>
              </a:ext>
            </a:extLst>
          </p:cNvPr>
          <p:cNvSpPr txBox="1"/>
          <p:nvPr/>
        </p:nvSpPr>
        <p:spPr>
          <a:xfrm>
            <a:off x="2047399" y="620688"/>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2" name="Text Box 8">
            <a:extLst>
              <a:ext uri="{FF2B5EF4-FFF2-40B4-BE49-F238E27FC236}">
                <a16:creationId xmlns:a16="http://schemas.microsoft.com/office/drawing/2014/main" id="{16F96F1C-C570-4056-B15C-EE06927340BF}"/>
              </a:ext>
            </a:extLst>
          </p:cNvPr>
          <p:cNvSpPr txBox="1"/>
          <p:nvPr/>
        </p:nvSpPr>
        <p:spPr>
          <a:xfrm>
            <a:off x="6196084" y="2224585"/>
            <a:ext cx="3877229" cy="578882"/>
          </a:xfrm>
          <a:prstGeom prst="roundRect">
            <a:avLst/>
          </a:prstGeom>
          <a:solidFill>
            <a:schemeClr val="accent3">
              <a:lumMod val="20000"/>
              <a:lumOff val="80000"/>
            </a:schemeClr>
          </a:solidFill>
          <a:ln>
            <a:solidFill>
              <a:schemeClr val="accent3">
                <a:lumMod val="75000"/>
              </a:schemeClr>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800" b="1" i="1" dirty="0">
                <a:solidFill>
                  <a:srgbClr val="0070C0"/>
                </a:solidFill>
                <a:latin typeface="Times New Roman" panose="02020603050405020304" pitchFamily="18" charset="0"/>
                <a:cs typeface="Times New Roman" panose="02020603050405020304" pitchFamily="18" charset="0"/>
              </a:rPr>
              <a:t>Theo </a:t>
            </a:r>
            <a:r>
              <a:rPr lang="en-US" altLang="en-US" sz="2800" b="1" i="1" dirty="0" err="1">
                <a:solidFill>
                  <a:srgbClr val="0070C0"/>
                </a:solidFill>
                <a:latin typeface="Times New Roman" panose="02020603050405020304" pitchFamily="18" charset="0"/>
                <a:cs typeface="Times New Roman" panose="02020603050405020304" pitchFamily="18" charset="0"/>
              </a:rPr>
              <a:t>thần</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thoại</a:t>
            </a:r>
            <a:r>
              <a:rPr lang="en-US" altLang="en-US" sz="2800" b="1" i="1" dirty="0">
                <a:solidFill>
                  <a:srgbClr val="0070C0"/>
                </a:solidFill>
                <a:latin typeface="Times New Roman" panose="02020603050405020304" pitchFamily="18" charset="0"/>
                <a:cs typeface="Times New Roman" panose="02020603050405020304" pitchFamily="18" charset="0"/>
              </a:rPr>
              <a:t> Hi </a:t>
            </a:r>
            <a:r>
              <a:rPr lang="en-US" altLang="en-US" sz="2800" b="1" i="1" dirty="0" err="1">
                <a:solidFill>
                  <a:srgbClr val="0070C0"/>
                </a:solidFill>
                <a:latin typeface="Times New Roman" panose="02020603050405020304" pitchFamily="18" charset="0"/>
                <a:cs typeface="Times New Roman" panose="02020603050405020304" pitchFamily="18" charset="0"/>
              </a:rPr>
              <a:t>Lạp</a:t>
            </a:r>
            <a:endParaRPr lang="en-US" altLang="en-US" sz="2800" b="1" i="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014066" y="1340768"/>
            <a:ext cx="6163867" cy="769441"/>
          </a:xfrm>
          <a:prstGeom prst="rect">
            <a:avLst/>
          </a:prstGeom>
          <a:noFill/>
        </p:spPr>
        <p:txBody>
          <a:bodyPr wrap="none" lIns="91440" tIns="45720" rIns="91440" bIns="45720">
            <a:spAutoFit/>
          </a:bodyPr>
          <a:lstStyle/>
          <a:p>
            <a:pPr algn="ct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7" name="TextBox 6"/>
          <p:cNvSpPr txBox="1"/>
          <p:nvPr/>
        </p:nvSpPr>
        <p:spPr>
          <a:xfrm>
            <a:off x="1070766" y="3664704"/>
            <a:ext cx="3312368" cy="646331"/>
          </a:xfrm>
          <a:prstGeom prst="rect">
            <a:avLst/>
          </a:prstGeom>
          <a:noFill/>
        </p:spPr>
        <p:txBody>
          <a:bodyPr wrap="square" rtlCol="0">
            <a:spAutoFit/>
          </a:bodyPr>
          <a:lstStyle/>
          <a:p>
            <a:r>
              <a:rPr lang="en-US" sz="3600" dirty="0">
                <a:ln w="0"/>
                <a:solidFill>
                  <a:srgbClr val="FF0000"/>
                </a:solidFill>
                <a:effectLst>
                  <a:outerShdw blurRad="38100" dist="25400" dir="5400000" algn="ctr" rotWithShape="0">
                    <a:srgbClr val="6E747A">
                      <a:alpha val="43000"/>
                    </a:srgbClr>
                  </a:outerShdw>
                </a:effectLst>
              </a:rPr>
              <a:t>3. </a:t>
            </a:r>
            <a:r>
              <a:rPr lang="en-US" sz="3600" dirty="0" err="1">
                <a:ln w="0"/>
                <a:solidFill>
                  <a:srgbClr val="FF0000"/>
                </a:solidFill>
                <a:effectLst>
                  <a:outerShdw blurRad="38100" dist="25400" dir="5400000" algn="ctr" rotWithShape="0">
                    <a:srgbClr val="6E747A">
                      <a:alpha val="43000"/>
                    </a:srgbClr>
                  </a:outerShdw>
                </a:effectLst>
              </a:rPr>
              <a:t>Luyện</a:t>
            </a:r>
            <a:r>
              <a:rPr lang="en-US" sz="3600" dirty="0">
                <a:ln w="0"/>
                <a:solidFill>
                  <a:srgbClr val="FF0000"/>
                </a:solidFill>
                <a:effectLst>
                  <a:outerShdw blurRad="38100" dist="25400" dir="5400000" algn="ctr" rotWithShape="0">
                    <a:srgbClr val="6E747A">
                      <a:alpha val="43000"/>
                    </a:srgbClr>
                  </a:outerShdw>
                </a:effectLst>
              </a:rPr>
              <a:t> </a:t>
            </a:r>
            <a:r>
              <a:rPr lang="en-US" sz="3600" dirty="0" err="1">
                <a:ln w="0"/>
                <a:solidFill>
                  <a:srgbClr val="FF0000"/>
                </a:solidFill>
                <a:effectLst>
                  <a:outerShdw blurRad="38100" dist="25400" dir="5400000" algn="ctr" rotWithShape="0">
                    <a:srgbClr val="6E747A">
                      <a:alpha val="43000"/>
                    </a:srgbClr>
                  </a:outerShdw>
                </a:effectLst>
              </a:rPr>
              <a:t>đọc</a:t>
            </a:r>
            <a:r>
              <a:rPr lang="en-US" sz="3600" dirty="0">
                <a:ln w="0"/>
                <a:solidFill>
                  <a:srgbClr val="FF0000"/>
                </a:solidFill>
                <a:effectLst>
                  <a:outerShdw blurRad="38100" dist="25400" dir="5400000" algn="ctr" rotWithShape="0">
                    <a:srgbClr val="6E747A">
                      <a:alpha val="43000"/>
                    </a:srgbClr>
                  </a:outerShdw>
                </a:effectLst>
              </a:rPr>
              <a:t> hay</a:t>
            </a:r>
          </a:p>
        </p:txBody>
      </p:sp>
      <p:sp>
        <p:nvSpPr>
          <p:cNvPr id="16" name="Rectangle 15"/>
          <p:cNvSpPr/>
          <p:nvPr/>
        </p:nvSpPr>
        <p:spPr>
          <a:xfrm>
            <a:off x="4604788" y="2870839"/>
            <a:ext cx="7200800" cy="1569660"/>
          </a:xfrm>
          <a:prstGeom prst="rect">
            <a:avLst/>
          </a:prstGeom>
          <a:noFill/>
        </p:spPr>
        <p:txBody>
          <a:bodyPr wrap="square" lIns="91440" tIns="45720" rIns="91440" bIns="45720">
            <a:spAutoFit/>
          </a:bodyPr>
          <a:lstStyle/>
          <a:p>
            <a:pPr algn="ctr"/>
            <a:r>
              <a:rPr lang="en-US" sz="3200" b="0" cap="none" spc="0" dirty="0" err="1">
                <a:ln w="0"/>
                <a:effectLst>
                  <a:outerShdw blurRad="38100" dist="25400" dir="5400000" algn="ctr" rotWithShape="0">
                    <a:srgbClr val="6E747A">
                      <a:alpha val="43000"/>
                    </a:srgbClr>
                  </a:outerShdw>
                </a:effectLst>
              </a:rPr>
              <a:t>Giọng</a:t>
            </a:r>
            <a:r>
              <a:rPr lang="en-US" sz="3200" b="0" cap="none" spc="0" dirty="0">
                <a:ln w="0"/>
                <a:effectLst>
                  <a:outerShdw blurRad="38100" dist="25400" dir="5400000" algn="ctr" rotWithShape="0">
                    <a:srgbClr val="6E747A">
                      <a:alpha val="43000"/>
                    </a:srgbClr>
                  </a:outerShdw>
                </a:effectLst>
              </a:rPr>
              <a:t> </a:t>
            </a:r>
            <a:r>
              <a:rPr lang="en-US" sz="3200" b="0" cap="none" spc="0" dirty="0" err="1">
                <a:ln w="0"/>
                <a:effectLst>
                  <a:outerShdw blurRad="38100" dist="25400" dir="5400000" algn="ctr" rotWithShape="0">
                    <a:srgbClr val="6E747A">
                      <a:alpha val="43000"/>
                    </a:srgbClr>
                  </a:outerShdw>
                </a:effectLst>
              </a:rPr>
              <a:t>đọc</a:t>
            </a:r>
            <a:r>
              <a:rPr lang="en-US" sz="3200" b="0" cap="none" spc="0" dirty="0">
                <a:ln w="0"/>
                <a:effectLst>
                  <a:outerShdw blurRad="38100" dist="25400" dir="5400000" algn="ctr" rotWithShape="0">
                    <a:srgbClr val="6E747A">
                      <a:alpha val="43000"/>
                    </a:srgbClr>
                  </a:outerShdw>
                </a:effectLst>
              </a:rPr>
              <a:t> </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diễn</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cảm</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phù</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hợp</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với</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từng</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nhân</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vật</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và</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tình</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huống</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nhé</a:t>
            </a:r>
            <a:endParaRPr lang="en-US" sz="3200" b="0" cap="none" spc="0" dirty="0">
              <a:ln w="0"/>
              <a:solidFill>
                <a:srgbClr val="0070C0"/>
              </a:solidFill>
              <a:effectLst>
                <a:outerShdw blurRad="38100" dist="25400" dir="5400000" algn="ctr" rotWithShape="0">
                  <a:srgbClr val="6E747A">
                    <a:alpha val="43000"/>
                  </a:srgbClr>
                </a:outerShdw>
              </a:effectLst>
            </a:endParaRPr>
          </a:p>
          <a:p>
            <a:pPr algn="ctr"/>
            <a:r>
              <a:rPr lang="en-US" sz="3200" b="0" cap="none" spc="0" dirty="0">
                <a:ln w="0"/>
                <a:solidFill>
                  <a:srgbClr val="0070C0"/>
                </a:solidFill>
                <a:effectLst>
                  <a:outerShdw blurRad="38100" dist="25400" dir="5400000" algn="ctr" rotWithShape="0">
                    <a:srgbClr val="6E747A">
                      <a:alpha val="43000"/>
                    </a:srgbClr>
                  </a:outerShdw>
                </a:effectLst>
              </a:rPr>
              <a:t> </a:t>
            </a:r>
          </a:p>
        </p:txBody>
      </p:sp>
      <p:cxnSp>
        <p:nvCxnSpPr>
          <p:cNvPr id="21" name="Straight Arrow Connector 20"/>
          <p:cNvCxnSpPr/>
          <p:nvPr/>
        </p:nvCxnSpPr>
        <p:spPr>
          <a:xfrm flipV="1">
            <a:off x="4362675" y="3470445"/>
            <a:ext cx="648071" cy="4458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372798" y="4092641"/>
            <a:ext cx="686571" cy="14245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994370" y="3801632"/>
            <a:ext cx="5953409" cy="1077218"/>
          </a:xfrm>
          <a:prstGeom prst="rect">
            <a:avLst/>
          </a:prstGeom>
          <a:noFill/>
        </p:spPr>
        <p:txBody>
          <a:bodyPr wrap="square" rtlCol="0">
            <a:spAutoFit/>
          </a:bodyPr>
          <a:lstStyle/>
          <a:p>
            <a:r>
              <a:rPr lang="en-US" sz="3200" dirty="0">
                <a:solidFill>
                  <a:srgbClr val="FF0000"/>
                </a:solidFill>
              </a:rPr>
              <a:t> + </a:t>
            </a:r>
            <a:r>
              <a:rPr lang="en-US" sz="3200" dirty="0" err="1">
                <a:solidFill>
                  <a:srgbClr val="FF0000"/>
                </a:solidFill>
              </a:rPr>
              <a:t>Lời</a:t>
            </a:r>
            <a:r>
              <a:rPr lang="en-US" sz="3200" dirty="0">
                <a:solidFill>
                  <a:srgbClr val="FF0000"/>
                </a:solidFill>
              </a:rPr>
              <a:t> </a:t>
            </a:r>
            <a:r>
              <a:rPr lang="en-US" sz="3200" dirty="0" err="1">
                <a:solidFill>
                  <a:srgbClr val="FF0000"/>
                </a:solidFill>
              </a:rPr>
              <a:t>vua</a:t>
            </a:r>
            <a:r>
              <a:rPr lang="en-US" sz="3200" dirty="0">
                <a:solidFill>
                  <a:srgbClr val="FF0000"/>
                </a:solidFill>
              </a:rPr>
              <a:t> </a:t>
            </a:r>
            <a:r>
              <a:rPr lang="en-US" sz="3200" dirty="0" err="1">
                <a:solidFill>
                  <a:srgbClr val="FF0000"/>
                </a:solidFill>
              </a:rPr>
              <a:t>Mi-đát</a:t>
            </a:r>
            <a:r>
              <a:rPr lang="en-US" sz="3200" dirty="0">
                <a:solidFill>
                  <a:srgbClr val="FF0000"/>
                </a:solidFill>
              </a:rPr>
              <a:t> </a:t>
            </a:r>
          </a:p>
          <a:p>
            <a:r>
              <a:rPr lang="en-US" sz="3200" dirty="0">
                <a:solidFill>
                  <a:srgbClr val="FF0000"/>
                </a:solidFill>
                <a:sym typeface="Wingdings" panose="05000000000000000000" pitchFamily="2" charset="2"/>
              </a:rPr>
              <a:t> + </a:t>
            </a:r>
            <a:r>
              <a:rPr lang="en-US" sz="3200" dirty="0" err="1">
                <a:solidFill>
                  <a:srgbClr val="FF0000"/>
                </a:solidFill>
                <a:sym typeface="Wingdings" panose="05000000000000000000" pitchFamily="2" charset="2"/>
              </a:rPr>
              <a:t>Lời</a:t>
            </a:r>
            <a:r>
              <a:rPr lang="en-US" sz="3200" dirty="0">
                <a:solidFill>
                  <a:srgbClr val="FF0000"/>
                </a:solidFill>
                <a:sym typeface="Wingdings" panose="05000000000000000000" pitchFamily="2" charset="2"/>
              </a:rPr>
              <a:t> </a:t>
            </a:r>
            <a:r>
              <a:rPr lang="en-US" sz="3200" dirty="0" err="1">
                <a:solidFill>
                  <a:srgbClr val="FF0000"/>
                </a:solidFill>
                <a:sym typeface="Wingdings" panose="05000000000000000000" pitchFamily="2" charset="2"/>
              </a:rPr>
              <a:t>phán</a:t>
            </a:r>
            <a:r>
              <a:rPr lang="en-US" sz="3200" dirty="0">
                <a:solidFill>
                  <a:srgbClr val="FF0000"/>
                </a:solidFill>
                <a:sym typeface="Wingdings" panose="05000000000000000000" pitchFamily="2" charset="2"/>
              </a:rPr>
              <a:t> </a:t>
            </a:r>
            <a:r>
              <a:rPr lang="en-US" sz="3200" dirty="0" err="1">
                <a:solidFill>
                  <a:srgbClr val="FF0000"/>
                </a:solidFill>
                <a:sym typeface="Wingdings" panose="05000000000000000000" pitchFamily="2" charset="2"/>
              </a:rPr>
              <a:t>của</a:t>
            </a:r>
            <a:r>
              <a:rPr lang="en-US" sz="3200" dirty="0">
                <a:solidFill>
                  <a:srgbClr val="FF0000"/>
                </a:solidFill>
                <a:sym typeface="Wingdings" panose="05000000000000000000" pitchFamily="2" charset="2"/>
              </a:rPr>
              <a:t> </a:t>
            </a:r>
            <a:r>
              <a:rPr lang="en-US" sz="3200" dirty="0" err="1">
                <a:solidFill>
                  <a:srgbClr val="FF0000"/>
                </a:solidFill>
                <a:sym typeface="Wingdings" panose="05000000000000000000" pitchFamily="2" charset="2"/>
              </a:rPr>
              <a:t>thần</a:t>
            </a:r>
            <a:r>
              <a:rPr lang="en-US" sz="3200" dirty="0">
                <a:solidFill>
                  <a:srgbClr val="FF0000"/>
                </a:solidFill>
                <a:sym typeface="Wingdings" panose="05000000000000000000" pitchFamily="2" charset="2"/>
              </a:rPr>
              <a:t> </a:t>
            </a:r>
            <a:r>
              <a:rPr lang="en-US" sz="3200" dirty="0" err="1">
                <a:solidFill>
                  <a:srgbClr val="FF0000"/>
                </a:solidFill>
                <a:sym typeface="Wingdings" panose="05000000000000000000" pitchFamily="2" charset="2"/>
              </a:rPr>
              <a:t>Đi</a:t>
            </a:r>
            <a:r>
              <a:rPr lang="en-US" sz="3200" dirty="0">
                <a:solidFill>
                  <a:srgbClr val="FF0000"/>
                </a:solidFill>
                <a:sym typeface="Wingdings" panose="05000000000000000000" pitchFamily="2" charset="2"/>
              </a:rPr>
              <a:t>-ô-</a:t>
            </a:r>
            <a:r>
              <a:rPr lang="en-US" sz="3200" dirty="0" err="1">
                <a:solidFill>
                  <a:srgbClr val="FF0000"/>
                </a:solidFill>
                <a:sym typeface="Wingdings" panose="05000000000000000000" pitchFamily="2" charset="2"/>
              </a:rPr>
              <a:t>ni</a:t>
            </a:r>
            <a:r>
              <a:rPr lang="en-US" sz="3200" dirty="0">
                <a:solidFill>
                  <a:srgbClr val="FF0000"/>
                </a:solidFill>
                <a:sym typeface="Wingdings" panose="05000000000000000000" pitchFamily="2" charset="2"/>
              </a:rPr>
              <a:t>-</a:t>
            </a:r>
            <a:r>
              <a:rPr lang="en-US" sz="3200" dirty="0" err="1">
                <a:solidFill>
                  <a:srgbClr val="FF0000"/>
                </a:solidFill>
                <a:sym typeface="Wingdings" panose="05000000000000000000" pitchFamily="2" charset="2"/>
              </a:rPr>
              <a:t>dốt</a:t>
            </a:r>
            <a:r>
              <a:rPr lang="en-US" sz="3200" dirty="0">
                <a:solidFill>
                  <a:srgbClr val="FF0000"/>
                </a:solidFill>
                <a:sym typeface="Wingdings" panose="05000000000000000000" pitchFamily="2" charset="2"/>
              </a:rPr>
              <a:t> </a:t>
            </a:r>
            <a:endParaRPr lang="en-US" sz="3200" dirty="0">
              <a:solidFill>
                <a:srgbClr val="FF0000"/>
              </a:solidFill>
            </a:endParaRPr>
          </a:p>
        </p:txBody>
      </p:sp>
      <p:sp>
        <p:nvSpPr>
          <p:cNvPr id="35" name="Rectangle 34"/>
          <p:cNvSpPr/>
          <p:nvPr/>
        </p:nvSpPr>
        <p:spPr>
          <a:xfrm>
            <a:off x="5212228" y="5012144"/>
            <a:ext cx="6285454" cy="1077218"/>
          </a:xfrm>
          <a:prstGeom prst="rect">
            <a:avLst/>
          </a:prstGeom>
          <a:noFill/>
        </p:spPr>
        <p:txBody>
          <a:bodyPr wrap="square" lIns="91440" tIns="45720" rIns="91440" bIns="45720">
            <a:spAutoFit/>
          </a:bodyPr>
          <a:lstStyle/>
          <a:p>
            <a:r>
              <a:rPr lang="en-US" sz="3200" b="0" cap="none" spc="0" dirty="0" err="1">
                <a:ln w="0"/>
                <a:solidFill>
                  <a:srgbClr val="0070C0"/>
                </a:solidFill>
                <a:effectLst>
                  <a:outerShdw blurRad="38100" dist="25400" dir="5400000" algn="ctr" rotWithShape="0">
                    <a:srgbClr val="6E747A">
                      <a:alpha val="43000"/>
                    </a:srgbClr>
                  </a:outerShdw>
                </a:effectLst>
              </a:rPr>
              <a:t>Nhấn</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giọng</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dirty="0">
                <a:ln w="0"/>
                <a:solidFill>
                  <a:srgbClr val="0070C0"/>
                </a:solidFill>
                <a:effectLst>
                  <a:outerShdw blurRad="38100" dist="25400" dir="5400000" algn="ctr" rotWithShape="0">
                    <a:srgbClr val="6E747A">
                      <a:alpha val="43000"/>
                    </a:srgbClr>
                  </a:outerShdw>
                </a:effectLst>
              </a:rPr>
              <a:t>ở </a:t>
            </a:r>
            <a:r>
              <a:rPr lang="en-US" sz="3200" dirty="0" err="1">
                <a:ln w="0"/>
                <a:solidFill>
                  <a:srgbClr val="0070C0"/>
                </a:solidFill>
                <a:effectLst>
                  <a:outerShdw blurRad="38100" dist="25400" dir="5400000" algn="ctr" rotWithShape="0">
                    <a:srgbClr val="6E747A">
                      <a:alpha val="43000"/>
                    </a:srgbClr>
                  </a:outerShdw>
                </a:effectLst>
              </a:rPr>
              <a:t>những</a:t>
            </a:r>
            <a:r>
              <a:rPr lang="en-US" sz="320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từ</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ngữ</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dirty="0" err="1">
                <a:ln w="0"/>
                <a:solidFill>
                  <a:srgbClr val="0070C0"/>
                </a:solidFill>
                <a:effectLst>
                  <a:outerShdw blurRad="38100" dist="25400" dir="5400000" algn="ctr" rotWithShape="0">
                    <a:srgbClr val="6E747A">
                      <a:alpha val="43000"/>
                    </a:srgbClr>
                  </a:outerShdw>
                </a:effectLst>
              </a:rPr>
              <a:t>gợi</a:t>
            </a:r>
            <a:r>
              <a:rPr lang="en-US" sz="3200" dirty="0">
                <a:ln w="0"/>
                <a:solidFill>
                  <a:srgbClr val="0070C0"/>
                </a:solidFill>
                <a:effectLst>
                  <a:outerShdw blurRad="38100" dist="25400" dir="5400000" algn="ctr" rotWithShape="0">
                    <a:srgbClr val="6E747A">
                      <a:alpha val="43000"/>
                    </a:srgbClr>
                  </a:outerShdw>
                </a:effectLst>
              </a:rPr>
              <a:t> </a:t>
            </a:r>
            <a:r>
              <a:rPr lang="en-US" sz="3200" dirty="0" err="1">
                <a:ln w="0"/>
                <a:solidFill>
                  <a:srgbClr val="0070C0"/>
                </a:solidFill>
                <a:effectLst>
                  <a:outerShdw blurRad="38100" dist="25400" dir="5400000" algn="ctr" rotWithShape="0">
                    <a:srgbClr val="6E747A">
                      <a:alpha val="43000"/>
                    </a:srgbClr>
                  </a:outerShdw>
                </a:effectLst>
              </a:rPr>
              <a:t>tả</a:t>
            </a:r>
            <a:r>
              <a:rPr lang="en-US" sz="3200" dirty="0">
                <a:ln w="0"/>
                <a:solidFill>
                  <a:srgbClr val="0070C0"/>
                </a:solidFill>
                <a:effectLst>
                  <a:outerShdw blurRad="38100" dist="25400" dir="5400000" algn="ctr" rotWithShape="0">
                    <a:srgbClr val="6E747A">
                      <a:alpha val="43000"/>
                    </a:srgbClr>
                  </a:outerShdw>
                </a:effectLst>
              </a:rPr>
              <a:t>, </a:t>
            </a:r>
            <a:r>
              <a:rPr lang="en-US" sz="3200" dirty="0" err="1">
                <a:ln w="0"/>
                <a:solidFill>
                  <a:srgbClr val="0070C0"/>
                </a:solidFill>
                <a:effectLst>
                  <a:outerShdw blurRad="38100" dist="25400" dir="5400000" algn="ctr" rotWithShape="0">
                    <a:srgbClr val="6E747A">
                      <a:alpha val="43000"/>
                    </a:srgbClr>
                  </a:outerShdw>
                </a:effectLst>
              </a:rPr>
              <a:t>gợi</a:t>
            </a:r>
            <a:r>
              <a:rPr lang="en-US" sz="3200" dirty="0">
                <a:ln w="0"/>
                <a:solidFill>
                  <a:srgbClr val="0070C0"/>
                </a:solidFill>
                <a:effectLst>
                  <a:outerShdw blurRad="38100" dist="25400" dir="5400000" algn="ctr" rotWithShape="0">
                    <a:srgbClr val="6E747A">
                      <a:alpha val="43000"/>
                    </a:srgbClr>
                  </a:outerShdw>
                </a:effectLst>
              </a:rPr>
              <a:t> </a:t>
            </a:r>
            <a:r>
              <a:rPr lang="en-US" sz="3200" dirty="0" err="1">
                <a:ln w="0"/>
                <a:solidFill>
                  <a:srgbClr val="0070C0"/>
                </a:solidFill>
                <a:effectLst>
                  <a:outerShdw blurRad="38100" dist="25400" dir="5400000" algn="ctr" rotWithShape="0">
                    <a:srgbClr val="6E747A">
                      <a:alpha val="43000"/>
                    </a:srgbClr>
                  </a:outerShdw>
                </a:effectLst>
              </a:rPr>
              <a:t>cảm</a:t>
            </a:r>
            <a:r>
              <a:rPr lang="en-US" sz="3200" dirty="0">
                <a:ln w="0"/>
                <a:solidFill>
                  <a:srgbClr val="0070C0"/>
                </a:solidFill>
                <a:effectLst>
                  <a:outerShdw blurRad="38100" dist="25400" dir="5400000" algn="ctr" rotWithShape="0">
                    <a:srgbClr val="6E747A">
                      <a:alpha val="43000"/>
                    </a:srgbClr>
                  </a:outerShdw>
                </a:effectLst>
              </a:rPr>
              <a:t>.</a:t>
            </a:r>
            <a:endParaRPr lang="en-US" sz="3200" b="0" cap="none" spc="0" dirty="0">
              <a:ln w="0"/>
              <a:solidFill>
                <a:srgbClr val="0070C0"/>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14467898"/>
      </p:ext>
    </p:extLst>
  </p:cSld>
  <p:clrMapOvr>
    <a:masterClrMapping/>
  </p:clrMapOvr>
  <mc:AlternateContent xmlns:mc="http://schemas.openxmlformats.org/markup-compatibility/2006" xmlns:p14="http://schemas.microsoft.com/office/powerpoint/2010/main">
    <mc:Choice Requires="p14">
      <p:transition spd="slow" p14:dur="1200" advTm="19770">
        <p14:prism/>
      </p:transition>
    </mc:Choice>
    <mc:Fallback xmlns="">
      <p:transition spd="slow" advTm="1977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30"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1271464" y="260649"/>
            <a:ext cx="10552236" cy="64087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latin typeface="Times New Roman" panose="02020603050405020304" pitchFamily="18" charset="0"/>
                <a:cs typeface="Times New Roman" panose="02020603050405020304" pitchFamily="18" charset="0"/>
              </a:rPr>
              <a:t>Điều ước của vua Mi-đát</a:t>
            </a:r>
            <a:endParaRPr lang="en-US" sz="3600" b="1" dirty="0">
              <a:solidFill>
                <a:srgbClr val="FF0000"/>
              </a:solidFill>
              <a:latin typeface="Times New Roman" panose="02020603050405020304" pitchFamily="18" charset="0"/>
              <a:cs typeface="Times New Roman" panose="02020603050405020304" pitchFamily="18" charset="0"/>
            </a:endParaRPr>
          </a:p>
          <a:p>
            <a:pPr algn="ctr"/>
            <a:endParaRPr lang="vi-VN" sz="2400" dirty="0">
              <a:solidFill>
                <a:srgbClr val="FF0000"/>
              </a:solidFill>
              <a:latin typeface="Times New Roman" panose="02020603050405020304" pitchFamily="18" charset="0"/>
              <a:cs typeface="Times New Roman" panose="02020603050405020304" pitchFamily="18" charset="0"/>
            </a:endParaRPr>
          </a:p>
          <a:p>
            <a:r>
              <a:rPr lang="vi-VN" sz="2800" dirty="0">
                <a:solidFill>
                  <a:schemeClr val="accent1">
                    <a:lumMod val="75000"/>
                  </a:schemeClr>
                </a:solidFill>
                <a:latin typeface="Times New Roman" panose="02020603050405020304" pitchFamily="18" charset="0"/>
                <a:cs typeface="Times New Roman" panose="02020603050405020304" pitchFamily="18" charset="0"/>
              </a:rPr>
              <a:t>Mi-đát bụng đói </a:t>
            </a:r>
            <a:r>
              <a:rPr lang="vi-VN" sz="2800" b="1" dirty="0">
                <a:solidFill>
                  <a:schemeClr val="accent1">
                    <a:lumMod val="75000"/>
                  </a:schemeClr>
                </a:solidFill>
                <a:latin typeface="Times New Roman" panose="02020603050405020304" pitchFamily="18" charset="0"/>
                <a:cs typeface="Times New Roman" panose="02020603050405020304" pitchFamily="18" charset="0"/>
              </a:rPr>
              <a:t>cồn cào</a:t>
            </a:r>
            <a:r>
              <a:rPr lang="vi-VN" sz="2800" dirty="0">
                <a:solidFill>
                  <a:schemeClr val="accent1">
                    <a:lumMod val="75000"/>
                  </a:schemeClr>
                </a:solidFill>
                <a:latin typeface="Times New Roman" panose="02020603050405020304" pitchFamily="18" charset="0"/>
                <a:cs typeface="Times New Roman" panose="02020603050405020304" pitchFamily="18" charset="0"/>
              </a:rPr>
              <a:t>, chịu không nổi, liền chắp tay </a:t>
            </a:r>
            <a:r>
              <a:rPr lang="vi-VN" sz="2800" b="1" dirty="0">
                <a:solidFill>
                  <a:schemeClr val="tx2">
                    <a:lumMod val="75000"/>
                  </a:schemeClr>
                </a:solidFill>
                <a:latin typeface="Times New Roman" panose="02020603050405020304" pitchFamily="18" charset="0"/>
                <a:cs typeface="Times New Roman" panose="02020603050405020304" pitchFamily="18" charset="0"/>
              </a:rPr>
              <a:t>cầu khẩn</a:t>
            </a:r>
            <a:r>
              <a:rPr lang="vi-VN" sz="2800" dirty="0">
                <a:solidFill>
                  <a:schemeClr val="accent1">
                    <a:lumMod val="75000"/>
                  </a:schemeClr>
                </a:solidFill>
                <a:latin typeface="Times New Roman" panose="02020603050405020304" pitchFamily="18" charset="0"/>
                <a:cs typeface="Times New Roman" panose="02020603050405020304" pitchFamily="18" charset="0"/>
              </a:rPr>
              <a:t>:</a:t>
            </a: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 Xin Thần </a:t>
            </a:r>
            <a:r>
              <a:rPr lang="vi-VN" sz="2800" b="1" dirty="0">
                <a:solidFill>
                  <a:schemeClr val="accent1">
                    <a:lumMod val="75000"/>
                  </a:schemeClr>
                </a:solidFill>
                <a:latin typeface="Times New Roman" panose="02020603050405020304" pitchFamily="18" charset="0"/>
                <a:cs typeface="Times New Roman" panose="02020603050405020304" pitchFamily="18" charset="0"/>
              </a:rPr>
              <a:t>tha tội </a:t>
            </a:r>
            <a:r>
              <a:rPr lang="vi-VN" sz="2800" dirty="0">
                <a:solidFill>
                  <a:schemeClr val="accent1">
                    <a:lumMod val="75000"/>
                  </a:schemeClr>
                </a:solidFill>
                <a:latin typeface="Times New Roman" panose="02020603050405020304" pitchFamily="18" charset="0"/>
                <a:cs typeface="Times New Roman" panose="02020603050405020304" pitchFamily="18" charset="0"/>
              </a:rPr>
              <a:t>cho tôi! Xin Người lấy lại điều ước để cho tôi được </a:t>
            </a:r>
            <a:r>
              <a:rPr lang="vi-VN" sz="2800" b="1" dirty="0">
                <a:solidFill>
                  <a:schemeClr val="accent1">
                    <a:lumMod val="75000"/>
                  </a:schemeClr>
                </a:solidFill>
                <a:latin typeface="Times New Roman" panose="02020603050405020304" pitchFamily="18" charset="0"/>
                <a:cs typeface="Times New Roman" panose="02020603050405020304" pitchFamily="18" charset="0"/>
              </a:rPr>
              <a:t>sống</a:t>
            </a:r>
            <a:r>
              <a:rPr lang="vi-VN" sz="2800" dirty="0">
                <a:solidFill>
                  <a:schemeClr val="accent1">
                    <a:lumMod val="75000"/>
                  </a:schemeClr>
                </a:solidFill>
                <a:latin typeface="Times New Roman" panose="02020603050405020304" pitchFamily="18" charset="0"/>
                <a:cs typeface="Times New Roman" panose="02020603050405020304" pitchFamily="18" charset="0"/>
              </a:rPr>
              <a:t>!</a:t>
            </a:r>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a:p>
            <a:endParaRPr lang="vi-VN" sz="2800" dirty="0">
              <a:solidFill>
                <a:schemeClr val="accent1">
                  <a:lumMod val="75000"/>
                </a:schemeClr>
              </a:solidFill>
              <a:latin typeface="Times New Roman" panose="02020603050405020304" pitchFamily="18" charset="0"/>
              <a:cs typeface="Times New Roman" panose="02020603050405020304" pitchFamily="18" charset="0"/>
            </a:endParaRP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a:t>
            </a:r>
            <a:r>
              <a:rPr lang="vi-VN" sz="2800" b="1" dirty="0">
                <a:solidFill>
                  <a:schemeClr val="accent1">
                    <a:lumMod val="75000"/>
                  </a:schemeClr>
                </a:solidFill>
                <a:latin typeface="Times New Roman" panose="02020603050405020304" pitchFamily="18" charset="0"/>
                <a:cs typeface="Times New Roman" panose="02020603050405020304" pitchFamily="18" charset="0"/>
              </a:rPr>
              <a:t>phán</a:t>
            </a:r>
            <a:r>
              <a:rPr lang="vi-VN" sz="2800" dirty="0">
                <a:solidFill>
                  <a:schemeClr val="accent1">
                    <a:lumMod val="75000"/>
                  </a:schemeClr>
                </a:solidFill>
                <a:latin typeface="Times New Roman" panose="02020603050405020304" pitchFamily="18" charset="0"/>
                <a:cs typeface="Times New Roman" panose="02020603050405020304" pitchFamily="18" charset="0"/>
              </a:rPr>
              <a:t>:</a:t>
            </a: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a:t>
            </a:r>
            <a:r>
              <a:rPr lang="en-US" sz="2800" dirty="0">
                <a:solidFill>
                  <a:schemeClr val="accent1">
                    <a:lumMod val="75000"/>
                  </a:schemeClr>
                </a:solidFill>
                <a:latin typeface="Times New Roman" panose="02020603050405020304" pitchFamily="18" charset="0"/>
                <a:cs typeface="Times New Roman" panose="02020603050405020304" pitchFamily="18" charset="0"/>
              </a:rPr>
              <a:t>ầ</a:t>
            </a:r>
            <a:r>
              <a:rPr lang="vi-VN" sz="2800" dirty="0">
                <a:solidFill>
                  <a:schemeClr val="accent1">
                    <a:lumMod val="75000"/>
                  </a:schemeClr>
                </a:solidFill>
                <a:latin typeface="Times New Roman" panose="02020603050405020304" pitchFamily="18" charset="0"/>
                <a:cs typeface="Times New Roman" panose="02020603050405020304" pitchFamily="18" charset="0"/>
              </a:rPr>
              <a:t>u sẽ biến mất và nhà người sẽ </a:t>
            </a:r>
            <a:r>
              <a:rPr lang="vi-VN" sz="2800" b="1" dirty="0">
                <a:solidFill>
                  <a:schemeClr val="accent1">
                    <a:lumMod val="75000"/>
                  </a:schemeClr>
                </a:solidFill>
                <a:latin typeface="Times New Roman" panose="02020603050405020304" pitchFamily="18" charset="0"/>
                <a:cs typeface="Times New Roman" panose="02020603050405020304" pitchFamily="18" charset="0"/>
              </a:rPr>
              <a:t>rửa sạch </a:t>
            </a:r>
            <a:r>
              <a:rPr lang="vi-VN" sz="2800" dirty="0">
                <a:solidFill>
                  <a:schemeClr val="accent1">
                    <a:lumMod val="75000"/>
                  </a:schemeClr>
                </a:solidFill>
                <a:latin typeface="Times New Roman" panose="02020603050405020304" pitchFamily="18" charset="0"/>
                <a:cs typeface="Times New Roman" panose="02020603050405020304" pitchFamily="18" charset="0"/>
              </a:rPr>
              <a:t>được lòng tham.</a:t>
            </a: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a:t>
            </a:r>
            <a:r>
              <a:rPr lang="vi-VN" sz="2800" b="1" dirty="0">
                <a:solidFill>
                  <a:schemeClr val="accent1">
                    <a:lumMod val="75000"/>
                  </a:schemeClr>
                </a:solidFill>
                <a:latin typeface="Times New Roman" panose="02020603050405020304" pitchFamily="18" charset="0"/>
                <a:cs typeface="Times New Roman" panose="02020603050405020304" pitchFamily="18" charset="0"/>
              </a:rPr>
              <a:t>thoát khỏi</a:t>
            </a:r>
            <a:r>
              <a:rPr lang="vi-VN" sz="2800" dirty="0">
                <a:solidFill>
                  <a:schemeClr val="accent1">
                    <a:lumMod val="75000"/>
                  </a:schemeClr>
                </a:solidFill>
                <a:latin typeface="Times New Roman" panose="02020603050405020304" pitchFamily="18" charset="0"/>
                <a:cs typeface="Times New Roman" panose="02020603050405020304" pitchFamily="18" charset="0"/>
              </a:rPr>
              <a:t> cái quà tặng mà trước đây ông hằng mong ước. Lúc ấy, nhà vua mới hiểu rằng</a:t>
            </a:r>
            <a:r>
              <a:rPr lang="en-US" sz="2800" b="1" dirty="0">
                <a:solidFill>
                  <a:srgbClr val="FF0000"/>
                </a:solidFill>
                <a:latin typeface="Times New Roman" panose="02020603050405020304" pitchFamily="18" charset="0"/>
                <a:cs typeface="Times New Roman" panose="02020603050405020304" pitchFamily="18" charset="0"/>
              </a:rPr>
              <a:t>/</a:t>
            </a:r>
            <a:r>
              <a:rPr lang="vi-VN" sz="2800" dirty="0">
                <a:solidFill>
                  <a:schemeClr val="accent1">
                    <a:lumMod val="75000"/>
                  </a:schemeClr>
                </a:solidFill>
                <a:latin typeface="Times New Roman" panose="02020603050405020304" pitchFamily="18" charset="0"/>
                <a:cs typeface="Times New Roman" panose="02020603050405020304" pitchFamily="18" charset="0"/>
              </a:rPr>
              <a:t> hạnh phúc </a:t>
            </a:r>
            <a:r>
              <a:rPr lang="vi-VN" sz="2800" b="1" dirty="0">
                <a:solidFill>
                  <a:schemeClr val="accent1">
                    <a:lumMod val="75000"/>
                  </a:schemeClr>
                </a:solidFill>
                <a:latin typeface="Times New Roman" panose="02020603050405020304" pitchFamily="18" charset="0"/>
                <a:cs typeface="Times New Roman" panose="02020603050405020304" pitchFamily="18" charset="0"/>
              </a:rPr>
              <a:t>không thể </a:t>
            </a:r>
            <a:r>
              <a:rPr lang="vi-VN" sz="2800" dirty="0">
                <a:solidFill>
                  <a:schemeClr val="accent1">
                    <a:lumMod val="75000"/>
                  </a:schemeClr>
                </a:solidFill>
                <a:latin typeface="Times New Roman" panose="02020603050405020304" pitchFamily="18" charset="0"/>
                <a:cs typeface="Times New Roman" panose="02020603050405020304" pitchFamily="18" charset="0"/>
              </a:rPr>
              <a:t>xây dựng bằng ước muốn tham lam.</a:t>
            </a:r>
          </a:p>
          <a:p>
            <a:pPr algn="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Tree>
    <p:extLst>
      <p:ext uri="{BB962C8B-B14F-4D97-AF65-F5344CB8AC3E}">
        <p14:creationId xmlns:p14="http://schemas.microsoft.com/office/powerpoint/2010/main" val="1886800699"/>
      </p:ext>
    </p:extLst>
  </p:cSld>
  <p:clrMapOvr>
    <a:masterClrMapping/>
  </p:clrMapOvr>
  <mc:AlternateContent xmlns:mc="http://schemas.openxmlformats.org/markup-compatibility/2006" xmlns:p14="http://schemas.microsoft.com/office/powerpoint/2010/main">
    <mc:Choice Requires="p14">
      <p:transition spd="slow" p14:dur="1250" advTm="73605">
        <p14:switch dir="r"/>
      </p:transition>
    </mc:Choice>
    <mc:Fallback xmlns="">
      <p:transition spd="slow" advTm="73605">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DD30FF4D-AB90-4B3A-B8EA-3F0F9E08E121}"/>
              </a:ext>
            </a:extLst>
          </p:cNvPr>
          <p:cNvGrpSpPr/>
          <p:nvPr/>
        </p:nvGrpSpPr>
        <p:grpSpPr>
          <a:xfrm>
            <a:off x="9096161" y="4669899"/>
            <a:ext cx="3425537" cy="2981839"/>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0"/>
              <a:ext cx="2965747" cy="1044894"/>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2047399" y="548680"/>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284973" y="1196752"/>
            <a:ext cx="5622052" cy="707886"/>
          </a:xfrm>
          <a:prstGeom prst="rect">
            <a:avLst/>
          </a:prstGeom>
          <a:noFill/>
        </p:spPr>
        <p:txBody>
          <a:bodyPr wrap="none" lIns="91440" tIns="45720" rIns="91440" bIns="45720">
            <a:spAutoFit/>
          </a:bodyPr>
          <a:lstStyle/>
          <a:p>
            <a:pPr algn="ct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pic>
        <p:nvPicPr>
          <p:cNvPr id="5" name="Picture 4"/>
          <p:cNvPicPr>
            <a:picLocks noChangeAspect="1"/>
          </p:cNvPicPr>
          <p:nvPr/>
        </p:nvPicPr>
        <p:blipFill>
          <a:blip r:embed="rId6"/>
          <a:stretch>
            <a:fillRect/>
          </a:stretch>
        </p:blipFill>
        <p:spPr>
          <a:xfrm>
            <a:off x="6435447" y="1844824"/>
            <a:ext cx="3981033" cy="755970"/>
          </a:xfrm>
          <a:prstGeom prst="rect">
            <a:avLst/>
          </a:prstGeom>
        </p:spPr>
      </p:pic>
      <p:sp>
        <p:nvSpPr>
          <p:cNvPr id="7" name="TextBox 6"/>
          <p:cNvSpPr txBox="1"/>
          <p:nvPr/>
        </p:nvSpPr>
        <p:spPr>
          <a:xfrm>
            <a:off x="2047399" y="2132856"/>
            <a:ext cx="1960369" cy="369332"/>
          </a:xfrm>
          <a:prstGeom prst="rect">
            <a:avLst/>
          </a:prstGeom>
          <a:noFill/>
        </p:spPr>
        <p:txBody>
          <a:bodyPr wrap="square" rtlCol="0">
            <a:spAutoFit/>
          </a:bodyPr>
          <a:lstStyle/>
          <a:p>
            <a:endParaRPr lang="en-US" dirty="0"/>
          </a:p>
        </p:txBody>
      </p:sp>
      <p:sp>
        <p:nvSpPr>
          <p:cNvPr id="15" name="Round Diagonal Corner Rectangle 14"/>
          <p:cNvSpPr/>
          <p:nvPr/>
        </p:nvSpPr>
        <p:spPr>
          <a:xfrm>
            <a:off x="1775520" y="2780928"/>
            <a:ext cx="6960601" cy="3466999"/>
          </a:xfrm>
          <a:prstGeom prst="round2Diag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ln w="0"/>
                <a:solidFill>
                  <a:schemeClr val="tx2">
                    <a:lumMod val="75000"/>
                  </a:schemeClr>
                </a:solidFill>
                <a:effectLst>
                  <a:outerShdw blurRad="38100" dist="25400" dir="5400000" algn="ctr" rotWithShape="0">
                    <a:srgbClr val="6E747A">
                      <a:alpha val="43000"/>
                    </a:srgbClr>
                  </a:outerShdw>
                </a:effectLst>
              </a:rPr>
              <a:t>Qua </a:t>
            </a:r>
            <a:r>
              <a:rPr lang="en-US" sz="3600" dirty="0" err="1">
                <a:ln w="0"/>
                <a:solidFill>
                  <a:schemeClr val="tx2">
                    <a:lumMod val="75000"/>
                  </a:schemeClr>
                </a:solidFill>
                <a:effectLst>
                  <a:outerShdw blurRad="38100" dist="25400" dir="5400000" algn="ctr" rotWithShape="0">
                    <a:srgbClr val="6E747A">
                      <a:alpha val="43000"/>
                    </a:srgbClr>
                  </a:outerShdw>
                </a:effectLst>
              </a:rPr>
              <a:t>câu</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chuyện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về</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điều</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ước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của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vua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Mi-đát</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câu</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chuyện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gửi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tới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chúng</a:t>
            </a:r>
            <a:r>
              <a:rPr lang="en-US" sz="3600" dirty="0">
                <a:ln w="0"/>
                <a:solidFill>
                  <a:schemeClr val="tx2">
                    <a:lumMod val="75000"/>
                  </a:schemeClr>
                </a:solidFill>
                <a:effectLst>
                  <a:outerShdw blurRad="38100" dist="25400" dir="5400000" algn="ctr" rotWithShape="0">
                    <a:srgbClr val="6E747A">
                      <a:alpha val="43000"/>
                    </a:srgbClr>
                  </a:outerShdw>
                </a:effectLst>
              </a:rPr>
              <a:t> ta </a:t>
            </a:r>
            <a:r>
              <a:rPr lang="en-US" sz="3600" dirty="0" err="1">
                <a:ln w="0"/>
                <a:solidFill>
                  <a:schemeClr val="tx2">
                    <a:lumMod val="75000"/>
                  </a:schemeClr>
                </a:solidFill>
                <a:effectLst>
                  <a:outerShdw blurRad="38100" dist="25400" dir="5400000" algn="ctr" rotWithShape="0">
                    <a:srgbClr val="6E747A">
                      <a:alpha val="43000"/>
                    </a:srgbClr>
                  </a:outerShdw>
                </a:effectLst>
              </a:rPr>
              <a:t>bài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học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Những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ước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muốn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tham</a:t>
            </a:r>
            <a:r>
              <a:rPr lang="en-US" sz="3600" dirty="0">
                <a:ln w="0"/>
                <a:solidFill>
                  <a:schemeClr val="tx2">
                    <a:lumMod val="75000"/>
                  </a:schemeClr>
                </a:solidFill>
                <a:effectLst>
                  <a:outerShdw blurRad="38100" dist="25400" dir="5400000" algn="ctr" rotWithShape="0">
                    <a:srgbClr val="6E747A">
                      <a:alpha val="43000"/>
                    </a:srgbClr>
                  </a:outerShdw>
                </a:effectLst>
              </a:rPr>
              <a:t> lam </a:t>
            </a:r>
            <a:r>
              <a:rPr lang="en-US" sz="3600" dirty="0" err="1">
                <a:ln w="0"/>
                <a:solidFill>
                  <a:schemeClr val="tx2">
                    <a:lumMod val="75000"/>
                  </a:schemeClr>
                </a:solidFill>
                <a:effectLst>
                  <a:outerShdw blurRad="38100" dist="25400" dir="5400000" algn="ctr" rotWithShape="0">
                    <a:srgbClr val="6E747A">
                      <a:alpha val="43000"/>
                    </a:srgbClr>
                  </a:outerShdw>
                </a:effectLst>
              </a:rPr>
              <a:t>không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bao</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giờ</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mang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lại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hạnh</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phúc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cho</a:t>
            </a:r>
            <a:r>
              <a:rPr lang="en-US" sz="3600" dirty="0">
                <a:ln w="0"/>
                <a:solidFill>
                  <a:schemeClr val="tx2">
                    <a:lumMod val="75000"/>
                  </a:schemeClr>
                </a:solidFill>
                <a:effectLst>
                  <a:outerShdw blurRad="38100" dist="25400" dir="5400000" algn="ctr" rotWithShape="0">
                    <a:srgbClr val="6E747A">
                      <a:alpha val="43000"/>
                    </a:srgbClr>
                  </a:outerShdw>
                </a:effectLst>
              </a:rPr>
              <a:t> con </a:t>
            </a:r>
            <a:r>
              <a:rPr lang="en-US" sz="3600">
                <a:ln w="0"/>
                <a:solidFill>
                  <a:schemeClr val="tx2">
                    <a:lumMod val="75000"/>
                  </a:schemeClr>
                </a:solidFill>
                <a:effectLst>
                  <a:outerShdw blurRad="38100" dist="25400" dir="5400000" algn="ctr" rotWithShape="0">
                    <a:srgbClr val="6E747A">
                      <a:alpha val="43000"/>
                    </a:srgbClr>
                  </a:outerShdw>
                </a:effectLst>
              </a:rPr>
              <a:t>người</a:t>
            </a:r>
            <a:endParaRPr lang="en-US" sz="3600" dirty="0">
              <a:ln w="0"/>
              <a:solidFill>
                <a:schemeClr val="tx2">
                  <a:lumMod val="75000"/>
                </a:schemeClr>
              </a:solidFill>
              <a:effectLst>
                <a:outerShdw blurRad="38100" dist="25400" dir="5400000" algn="ctr" rotWithShape="0">
                  <a:srgbClr val="6E747A">
                    <a:alpha val="43000"/>
                  </a:srgbClr>
                </a:outerShdw>
              </a:effectLst>
            </a:endParaRPr>
          </a:p>
        </p:txBody>
      </p:sp>
      <p:sp>
        <p:nvSpPr>
          <p:cNvPr id="6" name="Cloud 5"/>
          <p:cNvSpPr/>
          <p:nvPr/>
        </p:nvSpPr>
        <p:spPr>
          <a:xfrm>
            <a:off x="8832304" y="2492896"/>
            <a:ext cx="3401362" cy="2695413"/>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chuyện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giúp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điều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2488925572"/>
      </p:ext>
    </p:extLst>
  </p:cSld>
  <p:clrMapOvr>
    <a:masterClrMapping/>
  </p:clrMapOvr>
  <mc:AlternateContent xmlns:mc="http://schemas.openxmlformats.org/markup-compatibility/2006" xmlns:p14="http://schemas.microsoft.com/office/powerpoint/2010/main">
    <mc:Choice Requires="p14">
      <p:transition spd="slow" p14:dur="1400" advTm="30758">
        <p14:doors dir="vert"/>
      </p:transition>
    </mc:Choice>
    <mc:Fallback xmlns="">
      <p:transition spd="slow" advTm="3075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ppt_x"/>
                                          </p:val>
                                        </p:tav>
                                        <p:tav tm="100000">
                                          <p:val>
                                            <p:strVal val="#ppt_x"/>
                                          </p:val>
                                        </p:tav>
                                      </p:tavLst>
                                    </p:anim>
                                    <p:anim calcmode="lin" valueType="num">
                                      <p:cBhvr additive="base">
                                        <p:cTn id="8"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1500"/>
                                  </p:stCondLst>
                                  <p:childTnLst>
                                    <p:animEffect transition="out" filter="dissolve">
                                      <p:cBhvr>
                                        <p:cTn id="12" dur="3000"/>
                                        <p:tgtEl>
                                          <p:spTgt spid="6"/>
                                        </p:tgtEl>
                                      </p:cBhvr>
                                    </p:animEffect>
                                    <p:set>
                                      <p:cBhvr>
                                        <p:cTn id="13" dur="1" fill="hold">
                                          <p:stCondLst>
                                            <p:cond delay="29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52601" y="304800"/>
            <a:ext cx="184731" cy="369332"/>
          </a:xfrm>
          <a:prstGeom prst="rect">
            <a:avLst/>
          </a:prstGeom>
          <a:noFill/>
        </p:spPr>
        <p:txBody>
          <a:bodyPr wrap="none" rtlCol="0">
            <a:spAutoFit/>
          </a:bodyPr>
          <a:lstStyle/>
          <a:p>
            <a:pPr fontAlgn="base">
              <a:spcBef>
                <a:spcPct val="0"/>
              </a:spcBef>
              <a:spcAft>
                <a:spcPct val="0"/>
              </a:spcAft>
            </a:pPr>
            <a:endParaRPr lang="en-US" dirty="0">
              <a:solidFill>
                <a:srgbClr val="000000"/>
              </a:solidFill>
            </a:endParaRPr>
          </a:p>
        </p:txBody>
      </p:sp>
      <p:sp>
        <p:nvSpPr>
          <p:cNvPr id="7" name="TextBox 6"/>
          <p:cNvSpPr txBox="1"/>
          <p:nvPr/>
        </p:nvSpPr>
        <p:spPr>
          <a:xfrm>
            <a:off x="2167558" y="5042119"/>
            <a:ext cx="184731" cy="954107"/>
          </a:xfrm>
          <a:prstGeom prst="rect">
            <a:avLst/>
          </a:prstGeom>
          <a:noFill/>
        </p:spPr>
        <p:txBody>
          <a:bodyPr wrap="none" rtlCol="0">
            <a:spAutoFit/>
          </a:bodyPr>
          <a:lstStyle/>
          <a:p>
            <a:pPr fontAlgn="base">
              <a:spcBef>
                <a:spcPct val="0"/>
              </a:spcBef>
              <a:spcAft>
                <a:spcPct val="0"/>
              </a:spcAft>
            </a:pPr>
            <a:endParaRPr lang="en-US" sz="2800" b="1" dirty="0">
              <a:solidFill>
                <a:srgbClr val="0000FF"/>
              </a:solidFill>
            </a:endParaRPr>
          </a:p>
          <a:p>
            <a:pPr fontAlgn="base">
              <a:spcBef>
                <a:spcPct val="0"/>
              </a:spcBef>
              <a:spcAft>
                <a:spcPct val="0"/>
              </a:spcAft>
            </a:pPr>
            <a:endParaRPr lang="en-US" sz="2800" dirty="0">
              <a:solidFill>
                <a:srgbClr val="0000FF"/>
              </a:solidFill>
            </a:endParaRPr>
          </a:p>
        </p:txBody>
      </p:sp>
      <p:sp>
        <p:nvSpPr>
          <p:cNvPr id="6" name="TextBox 5"/>
          <p:cNvSpPr txBox="1"/>
          <p:nvPr/>
        </p:nvSpPr>
        <p:spPr>
          <a:xfrm>
            <a:off x="2687473" y="5042118"/>
            <a:ext cx="681597" cy="523220"/>
          </a:xfrm>
          <a:prstGeom prst="rect">
            <a:avLst/>
          </a:prstGeom>
          <a:noFill/>
        </p:spPr>
        <p:txBody>
          <a:bodyPr wrap="none" rtlCol="0">
            <a:spAutoFit/>
          </a:bodyPr>
          <a:lstStyle/>
          <a:p>
            <a:pPr fontAlgn="base">
              <a:spcBef>
                <a:spcPct val="0"/>
              </a:spcBef>
              <a:spcAft>
                <a:spcPct val="0"/>
              </a:spcAft>
            </a:pPr>
            <a:r>
              <a:rPr lang="en-US" sz="2800" b="1" dirty="0">
                <a:solidFill>
                  <a:srgbClr val="0000FF"/>
                </a:solidFill>
              </a:rPr>
              <a:t>     </a:t>
            </a:r>
            <a:endParaRPr lang="en-US" sz="2800" dirty="0">
              <a:solidFill>
                <a:srgbClr val="0000FF"/>
              </a:solidFill>
            </a:endParaRPr>
          </a:p>
        </p:txBody>
      </p:sp>
      <p:sp>
        <p:nvSpPr>
          <p:cNvPr id="2" name="TextBox 1">
            <a:extLst>
              <a:ext uri="{FF2B5EF4-FFF2-40B4-BE49-F238E27FC236}">
                <a16:creationId xmlns:a16="http://schemas.microsoft.com/office/drawing/2014/main" id="{FC101E96-B838-45AC-92BB-01613EF1877A}"/>
              </a:ext>
            </a:extLst>
          </p:cNvPr>
          <p:cNvSpPr txBox="1"/>
          <p:nvPr/>
        </p:nvSpPr>
        <p:spPr>
          <a:xfrm flipH="1">
            <a:off x="4800601" y="1302201"/>
            <a:ext cx="3840481" cy="923330"/>
          </a:xfrm>
          <a:prstGeom prst="rect">
            <a:avLst/>
          </a:prstGeom>
          <a:noFill/>
        </p:spPr>
        <p:txBody>
          <a:bodyPr wrap="square" rtlCol="0">
            <a:spAutoFit/>
          </a:bodyPr>
          <a:lstStyle/>
          <a:p>
            <a:pPr fontAlgn="base">
              <a:spcBef>
                <a:spcPct val="0"/>
              </a:spcBef>
              <a:spcAft>
                <a:spcPct val="0"/>
              </a:spcAft>
            </a:pPr>
            <a:r>
              <a:rPr lang="en-US" sz="5400" b="1" dirty="0" err="1">
                <a:ln w="6600">
                  <a:solidFill>
                    <a:srgbClr val="9900CC"/>
                  </a:solidFill>
                  <a:prstDash val="solid"/>
                </a:ln>
                <a:solidFill>
                  <a:srgbClr val="9900CC"/>
                </a:solidFill>
                <a:effectLst>
                  <a:outerShdw dist="38100" dir="2700000" algn="tl" rotWithShape="0">
                    <a:srgbClr val="333399"/>
                  </a:outerShdw>
                  <a:reflection blurRad="6350" stA="55000" endA="300" endPos="45500" dir="5400000" sy="-100000" algn="bl" rotWithShape="0"/>
                </a:effectLst>
              </a:rPr>
              <a:t>Dặn</a:t>
            </a:r>
            <a:r>
              <a:rPr lang="en-US" sz="5400" b="1" dirty="0">
                <a:ln w="6600">
                  <a:solidFill>
                    <a:srgbClr val="9900CC"/>
                  </a:solidFill>
                  <a:prstDash val="solid"/>
                </a:ln>
                <a:solidFill>
                  <a:srgbClr val="9900CC"/>
                </a:solidFill>
                <a:effectLst>
                  <a:outerShdw dist="38100" dir="2700000" algn="tl" rotWithShape="0">
                    <a:srgbClr val="333399"/>
                  </a:outerShdw>
                  <a:reflection blurRad="6350" stA="55000" endA="300" endPos="45500" dir="5400000" sy="-100000" algn="bl" rotWithShape="0"/>
                </a:effectLst>
              </a:rPr>
              <a:t> </a:t>
            </a:r>
            <a:r>
              <a:rPr lang="en-US" sz="5400" b="1" dirty="0" err="1">
                <a:ln w="6600">
                  <a:solidFill>
                    <a:srgbClr val="9900CC"/>
                  </a:solidFill>
                  <a:prstDash val="solid"/>
                </a:ln>
                <a:solidFill>
                  <a:srgbClr val="9900CC"/>
                </a:solidFill>
                <a:effectLst>
                  <a:outerShdw dist="38100" dir="2700000" algn="tl" rotWithShape="0">
                    <a:srgbClr val="333399"/>
                  </a:outerShdw>
                  <a:reflection blurRad="6350" stA="55000" endA="300" endPos="45500" dir="5400000" sy="-100000" algn="bl" rotWithShape="0"/>
                </a:effectLst>
              </a:rPr>
              <a:t>dò</a:t>
            </a:r>
            <a:endParaRPr lang="vi-VN" sz="5400" b="1" dirty="0">
              <a:ln w="6600">
                <a:solidFill>
                  <a:srgbClr val="9900CC"/>
                </a:solidFill>
                <a:prstDash val="solid"/>
              </a:ln>
              <a:solidFill>
                <a:srgbClr val="9900CC"/>
              </a:solidFill>
              <a:effectLst>
                <a:outerShdw dist="38100" dir="2700000" algn="tl" rotWithShape="0">
                  <a:srgbClr val="333399"/>
                </a:outerShdw>
                <a:reflection blurRad="6350" stA="55000" endA="300" endPos="45500" dir="5400000" sy="-100000" algn="bl" rotWithShape="0"/>
              </a:effectLst>
            </a:endParaRPr>
          </a:p>
        </p:txBody>
      </p:sp>
      <p:sp>
        <p:nvSpPr>
          <p:cNvPr id="5" name="Rectangle 4"/>
          <p:cNvSpPr/>
          <p:nvPr/>
        </p:nvSpPr>
        <p:spPr>
          <a:xfrm>
            <a:off x="1487488" y="2741474"/>
            <a:ext cx="8640960" cy="1323439"/>
          </a:xfrm>
          <a:prstGeom prst="rect">
            <a:avLst/>
          </a:prstGeom>
          <a:noFill/>
        </p:spPr>
        <p:txBody>
          <a:bodyPr wrap="square" lIns="91440" tIns="45720" rIns="91440" bIns="45720">
            <a:spAutoFit/>
          </a:bodyPr>
          <a:lstStyle/>
          <a:p>
            <a:pPr marL="571500" indent="-571500" fontAlgn="base">
              <a:spcBef>
                <a:spcPct val="0"/>
              </a:spcBef>
              <a:spcAft>
                <a:spcPct val="0"/>
              </a:spcAft>
              <a:buFontTx/>
              <a:buChar char="-"/>
            </a:pPr>
            <a:r>
              <a:rPr lang="en-US" sz="4000" b="1" dirty="0" err="1">
                <a:ln w="0"/>
                <a:solidFill>
                  <a:srgbClr val="0070C0"/>
                </a:solidFill>
                <a:effectLst>
                  <a:outerShdw blurRad="38100" dist="25400" dir="5400000" algn="ctr" rotWithShape="0">
                    <a:srgbClr val="6E747A">
                      <a:alpha val="43000"/>
                    </a:srgbClr>
                  </a:outerShdw>
                </a:effectLst>
              </a:rPr>
              <a:t>Luyện</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đọc</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và</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trả</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lời</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lại</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bài</a:t>
            </a:r>
            <a:r>
              <a:rPr lang="en-US" sz="4000" b="1" dirty="0">
                <a:ln w="0"/>
                <a:solidFill>
                  <a:srgbClr val="0070C0"/>
                </a:solidFill>
                <a:effectLst>
                  <a:outerShdw blurRad="38100" dist="25400" dir="5400000" algn="ctr" rotWithShape="0">
                    <a:srgbClr val="6E747A">
                      <a:alpha val="43000"/>
                    </a:srgbClr>
                  </a:outerShdw>
                </a:effectLst>
              </a:rPr>
              <a:t> </a:t>
            </a:r>
          </a:p>
          <a:p>
            <a:pPr fontAlgn="base">
              <a:spcBef>
                <a:spcPct val="0"/>
              </a:spcBef>
              <a:spcAft>
                <a:spcPct val="0"/>
              </a:spcAft>
            </a:pPr>
            <a:r>
              <a:rPr lang="en-US" sz="4000" b="1" dirty="0">
                <a:ln w="0"/>
                <a:solidFill>
                  <a:srgbClr val="0070C0"/>
                </a:solidFill>
                <a:effectLst>
                  <a:outerShdw blurRad="38100" dist="25400" dir="5400000" algn="ctr" rotWithShape="0">
                    <a:srgbClr val="6E747A">
                      <a:alpha val="43000"/>
                    </a:srgbClr>
                  </a:outerShdw>
                </a:effectLst>
              </a:rPr>
              <a:t>“</a:t>
            </a:r>
            <a:r>
              <a:rPr lang="en-US" sz="4000" b="1" dirty="0" err="1">
                <a:ln w="0"/>
                <a:solidFill>
                  <a:srgbClr val="0070C0"/>
                </a:solidFill>
                <a:effectLst>
                  <a:outerShdw blurRad="38100" dist="25400" dir="5400000" algn="ctr" rotWithShape="0">
                    <a:srgbClr val="6E747A">
                      <a:alpha val="43000"/>
                    </a:srgbClr>
                  </a:outerShdw>
                </a:effectLst>
              </a:rPr>
              <a:t>Điều</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ước</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của</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vua</a:t>
            </a:r>
            <a:r>
              <a:rPr lang="en-US" sz="4000" b="1" dirty="0">
                <a:ln w="0"/>
                <a:solidFill>
                  <a:srgbClr val="0070C0"/>
                </a:solidFill>
                <a:effectLst>
                  <a:outerShdw blurRad="38100" dist="25400" dir="5400000" algn="ctr" rotWithShape="0">
                    <a:srgbClr val="6E747A">
                      <a:alpha val="43000"/>
                    </a:srgbClr>
                  </a:outerShdw>
                </a:effectLst>
              </a:rPr>
              <a:t> Mi-</a:t>
            </a:r>
            <a:r>
              <a:rPr lang="en-US" sz="4000" b="1" dirty="0" err="1">
                <a:ln w="0"/>
                <a:solidFill>
                  <a:srgbClr val="0070C0"/>
                </a:solidFill>
                <a:effectLst>
                  <a:outerShdw blurRad="38100" dist="25400" dir="5400000" algn="ctr" rotWithShape="0">
                    <a:srgbClr val="6E747A">
                      <a:alpha val="43000"/>
                    </a:srgbClr>
                  </a:outerShdw>
                </a:effectLst>
              </a:rPr>
              <a:t>đát</a:t>
            </a:r>
            <a:r>
              <a:rPr lang="en-US" sz="4000" b="1" dirty="0">
                <a:ln w="0"/>
                <a:solidFill>
                  <a:srgbClr val="0070C0"/>
                </a:solidFill>
                <a:effectLst>
                  <a:outerShdw blurRad="38100" dist="25400" dir="5400000" algn="ctr" rotWithShape="0">
                    <a:srgbClr val="6E747A">
                      <a:alpha val="43000"/>
                    </a:srgbClr>
                  </a:outerShdw>
                </a:effectLst>
              </a:rPr>
              <a:t> .”</a:t>
            </a:r>
          </a:p>
        </p:txBody>
      </p:sp>
    </p:spTree>
    <p:custDataLst>
      <p:tags r:id="rId1"/>
    </p:custDataLst>
    <p:extLst>
      <p:ext uri="{BB962C8B-B14F-4D97-AF65-F5344CB8AC3E}">
        <p14:creationId xmlns:p14="http://schemas.microsoft.com/office/powerpoint/2010/main" val="537561039"/>
      </p:ext>
    </p:extLst>
  </p:cSld>
  <p:clrMapOvr>
    <a:masterClrMapping/>
  </p:clrMapOvr>
  <mc:AlternateContent xmlns:mc="http://schemas.openxmlformats.org/markup-compatibility/2006" xmlns:p14="http://schemas.microsoft.com/office/powerpoint/2010/main">
    <mc:Choice Requires="p14">
      <p:transition spd="slow" p14:dur="1500" advTm="17773">
        <p:split orient="vert"/>
      </p:transition>
    </mc:Choice>
    <mc:Fallback xmlns="">
      <p:transition spd="slow" advTm="17773">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07327741"/>
      </p:ext>
    </p:extLst>
  </p:cSld>
  <p:clrMapOvr>
    <a:masterClrMapping/>
  </p:clrMapOvr>
  <mc:AlternateContent xmlns:mc="http://schemas.openxmlformats.org/markup-compatibility/2006" xmlns:p14="http://schemas.microsoft.com/office/powerpoint/2010/main">
    <mc:Choice Requires="p14">
      <p:transition p14:dur="10" advClick="0" advTm="20161"/>
    </mc:Choice>
    <mc:Fallback xmlns="">
      <p:transition advClick="0" advTm="2016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457066" y="548680"/>
            <a:ext cx="10967831" cy="5930841"/>
            <a:chOff x="564772" y="463579"/>
            <a:chExt cx="10967831" cy="5930841"/>
          </a:xfrm>
          <a:effectLst>
            <a:outerShdw blurRad="50800" dist="38100" dir="2700000" algn="tl" rotWithShape="0">
              <a:prstClr val="black">
                <a:alpha val="20000"/>
              </a:prstClr>
            </a:outerShdw>
          </a:effectLst>
        </p:grpSpPr>
        <p:sp>
          <p:nvSpPr>
            <p:cNvPr id="47" name="任意多边形: 形状 46"/>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5" name="矩形: 圆角 34"/>
            <p:cNvSpPr/>
            <p:nvPr/>
          </p:nvSpPr>
          <p:spPr>
            <a:xfrm>
              <a:off x="564772" y="1303525"/>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圆角 38"/>
            <p:cNvSpPr/>
            <p:nvPr/>
          </p:nvSpPr>
          <p:spPr>
            <a:xfrm>
              <a:off x="564772" y="2324730"/>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圆角 41"/>
            <p:cNvSpPr/>
            <p:nvPr/>
          </p:nvSpPr>
          <p:spPr>
            <a:xfrm>
              <a:off x="564772" y="3351331"/>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圆角 42"/>
            <p:cNvSpPr/>
            <p:nvPr/>
          </p:nvSpPr>
          <p:spPr>
            <a:xfrm>
              <a:off x="564772" y="4434521"/>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圆角 43"/>
            <p:cNvSpPr/>
            <p:nvPr/>
          </p:nvSpPr>
          <p:spPr>
            <a:xfrm>
              <a:off x="564772" y="5399137"/>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442" y="2922747"/>
            <a:ext cx="4179937" cy="4179937"/>
          </a:xfrm>
          <a:prstGeom prst="rect">
            <a:avLst/>
          </a:prstGeom>
        </p:spPr>
      </p:pic>
      <p:pic>
        <p:nvPicPr>
          <p:cNvPr id="32" name="图片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3" name="Group 2">
            <a:extLst>
              <a:ext uri="{FF2B5EF4-FFF2-40B4-BE49-F238E27FC236}">
                <a16:creationId xmlns:a16="http://schemas.microsoft.com/office/drawing/2014/main" id="{E9EEB710-7041-44AF-8721-E9F180F72BDB}"/>
              </a:ext>
            </a:extLst>
          </p:cNvPr>
          <p:cNvGrpSpPr/>
          <p:nvPr/>
        </p:nvGrpSpPr>
        <p:grpSpPr>
          <a:xfrm>
            <a:off x="2814679" y="2120645"/>
            <a:ext cx="7759813" cy="1493836"/>
            <a:chOff x="1901160" y="1425769"/>
            <a:chExt cx="6326121" cy="1493836"/>
          </a:xfrm>
        </p:grpSpPr>
        <p:sp>
          <p:nvSpPr>
            <p:cNvPr id="16" name="文本框 15"/>
            <p:cNvSpPr txBox="1"/>
            <p:nvPr/>
          </p:nvSpPr>
          <p:spPr>
            <a:xfrm>
              <a:off x="1901160" y="1442367"/>
              <a:ext cx="1593757" cy="830997"/>
            </a:xfrm>
            <a:prstGeom prst="rect">
              <a:avLst/>
            </a:prstGeom>
            <a:noFill/>
          </p:spPr>
          <p:txBody>
            <a:bodyPr wrap="square" rtlCol="0">
              <a:spAutoFit/>
            </a:bodyPr>
            <a:lstStyle/>
            <a:p>
              <a:r>
                <a:rPr lang="en-US" altLang="zh-CN" sz="4800" dirty="0" err="1">
                  <a:ln w="38100" cmpd="tri">
                    <a:solidFill>
                      <a:srgbClr val="FFD33F"/>
                    </a:solidFill>
                  </a:ln>
                  <a:solidFill>
                    <a:schemeClr val="bg1"/>
                  </a:solidFill>
                  <a:effectLst>
                    <a:glow rad="63500">
                      <a:schemeClr val="accent6">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Chúc</a:t>
              </a:r>
              <a:endParaRPr lang="zh-CN" altLang="en-US" sz="4800" dirty="0">
                <a:ln w="38100" cmpd="tri">
                  <a:solidFill>
                    <a:srgbClr val="FFD33F"/>
                  </a:solidFill>
                </a:ln>
                <a:solidFill>
                  <a:schemeClr val="bg1"/>
                </a:solidFill>
                <a:effectLst>
                  <a:glow rad="63500">
                    <a:schemeClr val="accent6">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sp>
          <p:nvSpPr>
            <p:cNvPr id="33" name="文本框 15">
              <a:extLst>
                <a:ext uri="{FF2B5EF4-FFF2-40B4-BE49-F238E27FC236}">
                  <a16:creationId xmlns:a16="http://schemas.microsoft.com/office/drawing/2014/main" id="{490DDBED-06DF-4949-BAF8-DFEFC7B24622}"/>
                </a:ext>
              </a:extLst>
            </p:cNvPr>
            <p:cNvSpPr txBox="1"/>
            <p:nvPr/>
          </p:nvSpPr>
          <p:spPr>
            <a:xfrm>
              <a:off x="3350115" y="1435437"/>
              <a:ext cx="1593757" cy="830997"/>
            </a:xfrm>
            <a:prstGeom prst="rect">
              <a:avLst/>
            </a:prstGeom>
            <a:noFill/>
          </p:spPr>
          <p:txBody>
            <a:bodyPr wrap="square" rtlCol="0">
              <a:spAutoFit/>
            </a:bodyPr>
            <a:lstStyle/>
            <a:p>
              <a:r>
                <a:rPr lang="en-US" altLang="zh-CN" sz="4800" dirty="0" err="1">
                  <a:ln w="38100" cmpd="tri">
                    <a:solidFill>
                      <a:srgbClr val="D99694"/>
                    </a:solidFill>
                  </a:ln>
                  <a:solidFill>
                    <a:schemeClr val="bg1"/>
                  </a:solidFill>
                  <a:effectLst>
                    <a:glow rad="63500">
                      <a:schemeClr val="accent2">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các</a:t>
              </a:r>
              <a:endParaRPr lang="zh-CN" altLang="en-US" sz="4800" dirty="0">
                <a:ln w="38100" cmpd="tri">
                  <a:solidFill>
                    <a:srgbClr val="D99694"/>
                  </a:solidFill>
                </a:ln>
                <a:solidFill>
                  <a:schemeClr val="bg1"/>
                </a:solidFill>
                <a:effectLst>
                  <a:glow rad="63500">
                    <a:schemeClr val="accent2">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sp>
          <p:nvSpPr>
            <p:cNvPr id="34" name="文本框 15">
              <a:extLst>
                <a:ext uri="{FF2B5EF4-FFF2-40B4-BE49-F238E27FC236}">
                  <a16:creationId xmlns:a16="http://schemas.microsoft.com/office/drawing/2014/main" id="{01A0F82B-0A06-48C3-8785-8E16A1FA0444}"/>
                </a:ext>
              </a:extLst>
            </p:cNvPr>
            <p:cNvSpPr txBox="1"/>
            <p:nvPr/>
          </p:nvSpPr>
          <p:spPr>
            <a:xfrm>
              <a:off x="4413734" y="1425769"/>
              <a:ext cx="1593757" cy="830997"/>
            </a:xfrm>
            <a:prstGeom prst="rect">
              <a:avLst/>
            </a:prstGeom>
            <a:noFill/>
          </p:spPr>
          <p:txBody>
            <a:bodyPr wrap="square" rtlCol="0">
              <a:spAutoFit/>
            </a:bodyPr>
            <a:lstStyle/>
            <a:p>
              <a:r>
                <a:rPr lang="en-US" altLang="zh-CN" sz="4800" dirty="0" err="1">
                  <a:ln w="38100" cmpd="tri">
                    <a:solidFill>
                      <a:srgbClr val="31859C"/>
                    </a:solidFill>
                  </a:ln>
                  <a:solidFill>
                    <a:schemeClr val="bg1"/>
                  </a:solidFill>
                  <a:effectLst>
                    <a:glow rad="63500">
                      <a:schemeClr val="accent1">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bạn</a:t>
              </a:r>
              <a:endParaRPr lang="zh-CN" altLang="en-US" sz="4800" dirty="0">
                <a:ln w="38100" cmpd="tri">
                  <a:solidFill>
                    <a:srgbClr val="31859C"/>
                  </a:solidFill>
                </a:ln>
                <a:solidFill>
                  <a:schemeClr val="bg1"/>
                </a:solidFill>
                <a:effectLst>
                  <a:glow rad="63500">
                    <a:schemeClr val="accent1">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sp>
          <p:nvSpPr>
            <p:cNvPr id="37" name="文本框 15">
              <a:extLst>
                <a:ext uri="{FF2B5EF4-FFF2-40B4-BE49-F238E27FC236}">
                  <a16:creationId xmlns:a16="http://schemas.microsoft.com/office/drawing/2014/main" id="{143F0BB7-6D1A-4C78-857E-74ADF0FE99ED}"/>
                </a:ext>
              </a:extLst>
            </p:cNvPr>
            <p:cNvSpPr txBox="1"/>
            <p:nvPr/>
          </p:nvSpPr>
          <p:spPr>
            <a:xfrm>
              <a:off x="4999711" y="2030507"/>
              <a:ext cx="2066903" cy="830997"/>
            </a:xfrm>
            <a:prstGeom prst="rect">
              <a:avLst/>
            </a:prstGeom>
            <a:noFill/>
          </p:spPr>
          <p:txBody>
            <a:bodyPr wrap="square" rtlCol="0">
              <a:spAutoFit/>
            </a:bodyPr>
            <a:lstStyle/>
            <a:p>
              <a:r>
                <a:rPr lang="en-US" altLang="zh-CN" sz="4800" dirty="0" err="1">
                  <a:ln w="38100" cmpd="tri">
                    <a:solidFill>
                      <a:srgbClr val="E34800"/>
                    </a:solidFill>
                  </a:ln>
                  <a:solidFill>
                    <a:schemeClr val="bg1"/>
                  </a:solidFill>
                  <a:effectLst>
                    <a:glow rad="63500">
                      <a:schemeClr val="accent2">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học</a:t>
              </a:r>
              <a:endParaRPr lang="zh-CN" altLang="en-US" sz="4800" dirty="0">
                <a:ln w="38100" cmpd="tri">
                  <a:solidFill>
                    <a:srgbClr val="E34800"/>
                  </a:solidFill>
                </a:ln>
                <a:solidFill>
                  <a:schemeClr val="bg1"/>
                </a:solidFill>
                <a:effectLst>
                  <a:glow rad="63500">
                    <a:schemeClr val="accent2">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sp>
          <p:nvSpPr>
            <p:cNvPr id="20" name="文本框 15">
              <a:extLst>
                <a:ext uri="{FF2B5EF4-FFF2-40B4-BE49-F238E27FC236}">
                  <a16:creationId xmlns:a16="http://schemas.microsoft.com/office/drawing/2014/main" id="{300457A0-4763-41CE-AA4D-23819F40940E}"/>
                </a:ext>
              </a:extLst>
            </p:cNvPr>
            <p:cNvSpPr txBox="1"/>
            <p:nvPr/>
          </p:nvSpPr>
          <p:spPr>
            <a:xfrm>
              <a:off x="6160378" y="2088608"/>
              <a:ext cx="2066903" cy="830997"/>
            </a:xfrm>
            <a:prstGeom prst="rect">
              <a:avLst/>
            </a:prstGeom>
            <a:noFill/>
          </p:spPr>
          <p:txBody>
            <a:bodyPr wrap="square" rtlCol="0">
              <a:spAutoFit/>
            </a:bodyPr>
            <a:lstStyle/>
            <a:p>
              <a:r>
                <a:rPr lang="en-US" altLang="zh-CN" sz="4800" dirty="0" err="1">
                  <a:ln w="38100" cmpd="tri">
                    <a:solidFill>
                      <a:srgbClr val="00B050"/>
                    </a:solidFill>
                  </a:ln>
                  <a:solidFill>
                    <a:schemeClr val="bg1"/>
                  </a:solidFill>
                  <a:effectLst>
                    <a:glow rad="63500">
                      <a:schemeClr val="accent3">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tốt</a:t>
              </a:r>
              <a:r>
                <a:rPr lang="en-US" altLang="zh-CN" sz="4800" dirty="0">
                  <a:ln w="38100" cmpd="tri">
                    <a:solidFill>
                      <a:srgbClr val="00B050"/>
                    </a:solidFill>
                  </a:ln>
                  <a:solidFill>
                    <a:schemeClr val="bg1"/>
                  </a:solidFill>
                  <a:effectLst>
                    <a:glow rad="63500">
                      <a:schemeClr val="accent3">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a:t>
              </a:r>
              <a:endParaRPr lang="zh-CN" altLang="en-US" sz="4800" dirty="0">
                <a:ln w="38100" cmpd="tri">
                  <a:solidFill>
                    <a:srgbClr val="00B050"/>
                  </a:solidFill>
                </a:ln>
                <a:solidFill>
                  <a:schemeClr val="bg1"/>
                </a:solidFill>
                <a:effectLst>
                  <a:glow rad="63500">
                    <a:schemeClr val="accent3">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grpSp>
      <p:pic>
        <p:nvPicPr>
          <p:cNvPr id="19" name="Picture 18" descr="A picture containing clipart, doll&#10;&#10;Description automatically generated">
            <a:extLst>
              <a:ext uri="{FF2B5EF4-FFF2-40B4-BE49-F238E27FC236}">
                <a16:creationId xmlns:a16="http://schemas.microsoft.com/office/drawing/2014/main" id="{0D99BB37-8988-4C23-82B5-6D67CD8328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5455" y="3550777"/>
            <a:ext cx="5119043" cy="3073244"/>
          </a:xfrm>
          <a:prstGeom prst="rect">
            <a:avLst/>
          </a:prstGeom>
        </p:spPr>
      </p:pic>
    </p:spTree>
    <p:custDataLst>
      <p:tags r:id="rId1"/>
    </p:custDataLst>
    <p:extLst>
      <p:ext uri="{BB962C8B-B14F-4D97-AF65-F5344CB8AC3E}">
        <p14:creationId xmlns:p14="http://schemas.microsoft.com/office/powerpoint/2010/main" val="3878729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9837">
        <p15:prstTrans prst="origami"/>
      </p:transition>
    </mc:Choice>
    <mc:Fallback xmlns="">
      <p:transition spd="slow" advTm="98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25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ppt_x</p:attrName>
                                        </p:attrNameLst>
                                      </p:cBhvr>
                                      <p:tavLst>
                                        <p:tav tm="0">
                                          <p:val>
                                            <p:strVal val="#ppt_x-#ppt_w/2"/>
                                          </p:val>
                                        </p:tav>
                                        <p:tav tm="100000">
                                          <p:val>
                                            <p:strVal val="#ppt_x"/>
                                          </p:val>
                                        </p:tav>
                                      </p:tavLst>
                                    </p:anim>
                                    <p:anim calcmode="lin" valueType="num">
                                      <p:cBhvr>
                                        <p:cTn id="8" dur="500" fill="hold"/>
                                        <p:tgtEl>
                                          <p:spTgt spid="36"/>
                                        </p:tgtEl>
                                        <p:attrNameLst>
                                          <p:attrName>ppt_y</p:attrName>
                                        </p:attrNameLst>
                                      </p:cBhvr>
                                      <p:tavLst>
                                        <p:tav tm="0">
                                          <p:val>
                                            <p:strVal val="#ppt_y"/>
                                          </p:val>
                                        </p:tav>
                                        <p:tav tm="100000">
                                          <p:val>
                                            <p:strVal val="#ppt_y"/>
                                          </p:val>
                                        </p:tav>
                                      </p:tavLst>
                                    </p:anim>
                                    <p:anim calcmode="lin" valueType="num">
                                      <p:cBhvr>
                                        <p:cTn id="9" dur="500" fill="hold"/>
                                        <p:tgtEl>
                                          <p:spTgt spid="36"/>
                                        </p:tgtEl>
                                        <p:attrNameLst>
                                          <p:attrName>ppt_w</p:attrName>
                                        </p:attrNameLst>
                                      </p:cBhvr>
                                      <p:tavLst>
                                        <p:tav tm="0">
                                          <p:val>
                                            <p:fltVal val="0"/>
                                          </p:val>
                                        </p:tav>
                                        <p:tav tm="100000">
                                          <p:val>
                                            <p:strVal val="#ppt_w"/>
                                          </p:val>
                                        </p:tav>
                                      </p:tavLst>
                                    </p:anim>
                                    <p:anim calcmode="lin" valueType="num">
                                      <p:cBhvr>
                                        <p:cTn id="10" dur="500" fill="hold"/>
                                        <p:tgtEl>
                                          <p:spTgt spid="36"/>
                                        </p:tgtEl>
                                        <p:attrNameLst>
                                          <p:attrName>ppt_h</p:attrName>
                                        </p:attrNameLst>
                                      </p:cBhvr>
                                      <p:tavLst>
                                        <p:tav tm="0">
                                          <p:val>
                                            <p:strVal val="#ppt_h"/>
                                          </p:val>
                                        </p:tav>
                                        <p:tav tm="100000">
                                          <p:val>
                                            <p:strVal val="#ppt_h"/>
                                          </p:val>
                                        </p:tav>
                                      </p:tavLst>
                                    </p:anim>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675" decel="100000" fill="hold"/>
                                        <p:tgtEl>
                                          <p:spTgt spid="7"/>
                                        </p:tgtEl>
                                        <p:attrNameLst>
                                          <p:attrName>ppt_y</p:attrName>
                                        </p:attrNameLst>
                                      </p:cBhvr>
                                      <p:tavLst>
                                        <p:tav tm="0">
                                          <p:val>
                                            <p:strVal val="#ppt_y+1"/>
                                          </p:val>
                                        </p:tav>
                                        <p:tav tm="100000">
                                          <p:val>
                                            <p:strVal val="#ppt_y-.03"/>
                                          </p:val>
                                        </p:tav>
                                      </p:tavLst>
                                    </p:anim>
                                    <p:anim calcmode="lin" valueType="num">
                                      <p:cBhvr>
                                        <p:cTn id="17"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18" presetID="1" presetClass="entr" presetSubtype="0" fill="hold" nodeType="withEffect">
                                  <p:stCondLst>
                                    <p:cond delay="500"/>
                                  </p:stCondLst>
                                  <p:childTnLst>
                                    <p:set>
                                      <p:cBhvr>
                                        <p:cTn id="19" dur="1" fill="hold">
                                          <p:stCondLst>
                                            <p:cond delay="0"/>
                                          </p:stCondLst>
                                        </p:cTn>
                                        <p:tgtEl>
                                          <p:spTgt spid="32"/>
                                        </p:tgtEl>
                                        <p:attrNameLst>
                                          <p:attrName>style.visibility</p:attrName>
                                        </p:attrNameLst>
                                      </p:cBhvr>
                                      <p:to>
                                        <p:strVal val="visible"/>
                                      </p:to>
                                    </p:set>
                                  </p:childTnLst>
                                </p:cTn>
                              </p:par>
                              <p:par>
                                <p:cTn id="20" presetID="49" presetClass="path" presetSubtype="0" accel="50000" decel="50000" fill="hold" nodeType="withEffect">
                                  <p:stCondLst>
                                    <p:cond delay="500"/>
                                  </p:stCondLst>
                                  <p:childTnLst>
                                    <p:animMotion origin="layout" path="M -4.375E-6 3.7037E-6 L 0.20925 0.34444 " pathEditMode="relative" rAng="0" ptsTypes="AA">
                                      <p:cBhvr>
                                        <p:cTn id="21" dur="1000" spd="-100000" fill="hold"/>
                                        <p:tgtEl>
                                          <p:spTgt spid="32"/>
                                        </p:tgtEl>
                                        <p:attrNameLst>
                                          <p:attrName>ppt_x</p:attrName>
                                          <p:attrName>ppt_y</p:attrName>
                                        </p:attrNameLst>
                                      </p:cBhvr>
                                      <p:rCtr x="10456" y="17222"/>
                                    </p:animMotion>
                                  </p:childTnLst>
                                </p:cTn>
                              </p:par>
                              <p:par>
                                <p:cTn id="22" presetID="2" presetClass="entr" presetSubtype="4" fill="hold"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fltVal val="0"/>
                                          </p:val>
                                        </p:tav>
                                        <p:tav tm="100000">
                                          <p:val>
                                            <p:strVal val="#ppt_w"/>
                                          </p:val>
                                        </p:tav>
                                      </p:tavLst>
                                    </p:anim>
                                    <p:anim calcmode="lin" valueType="num">
                                      <p:cBhvr>
                                        <p:cTn id="31" dur="1000" fill="hold"/>
                                        <p:tgtEl>
                                          <p:spTgt spid="3"/>
                                        </p:tgtEl>
                                        <p:attrNameLst>
                                          <p:attrName>ppt_h</p:attrName>
                                        </p:attrNameLst>
                                      </p:cBhvr>
                                      <p:tavLst>
                                        <p:tav tm="0">
                                          <p:val>
                                            <p:fltVal val="0"/>
                                          </p:val>
                                        </p:tav>
                                        <p:tav tm="100000">
                                          <p:val>
                                            <p:strVal val="#ppt_h"/>
                                          </p:val>
                                        </p:tav>
                                      </p:tavLst>
                                    </p:anim>
                                    <p:anim calcmode="lin" valueType="num">
                                      <p:cBhvr>
                                        <p:cTn id="32" dur="1000" fill="hold"/>
                                        <p:tgtEl>
                                          <p:spTgt spid="3"/>
                                        </p:tgtEl>
                                        <p:attrNameLst>
                                          <p:attrName>style.rotation</p:attrName>
                                        </p:attrNameLst>
                                      </p:cBhvr>
                                      <p:tavLst>
                                        <p:tav tm="0">
                                          <p:val>
                                            <p:fltVal val="90"/>
                                          </p:val>
                                        </p:tav>
                                        <p:tav tm="100000">
                                          <p:val>
                                            <p:fltVal val="0"/>
                                          </p:val>
                                        </p:tav>
                                      </p:tavLst>
                                    </p:anim>
                                    <p:animEffect transition="in" filter="fade">
                                      <p:cBhvr>
                                        <p:cTn id="3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DD30FF4D-AB90-4B3A-B8EA-3F0F9E08E121}"/>
              </a:ext>
            </a:extLst>
          </p:cNvPr>
          <p:cNvGrpSpPr/>
          <p:nvPr/>
        </p:nvGrpSpPr>
        <p:grpSpPr>
          <a:xfrm>
            <a:off x="7938183" y="3068223"/>
            <a:ext cx="4583516" cy="4583516"/>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1"/>
              <a:ext cx="2965747" cy="1033280"/>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5087888" y="673843"/>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2" name="Text Box 8">
            <a:extLst>
              <a:ext uri="{FF2B5EF4-FFF2-40B4-BE49-F238E27FC236}">
                <a16:creationId xmlns:a16="http://schemas.microsoft.com/office/drawing/2014/main" id="{16F96F1C-C570-4056-B15C-EE06927340BF}"/>
              </a:ext>
            </a:extLst>
          </p:cNvPr>
          <p:cNvSpPr txBox="1"/>
          <p:nvPr/>
        </p:nvSpPr>
        <p:spPr>
          <a:xfrm>
            <a:off x="7577619" y="2297500"/>
            <a:ext cx="3312368" cy="510778"/>
          </a:xfrm>
          <a:prstGeom prst="roundRect">
            <a:avLst/>
          </a:prstGeom>
          <a:solidFill>
            <a:schemeClr val="accent3">
              <a:lumMod val="20000"/>
              <a:lumOff val="80000"/>
            </a:schemeClr>
          </a:solidFill>
          <a:ln>
            <a:solidFill>
              <a:schemeClr val="accent3">
                <a:lumMod val="75000"/>
              </a:schemeClr>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400" b="1" i="1" dirty="0">
                <a:solidFill>
                  <a:srgbClr val="0070C0"/>
                </a:solidFill>
                <a:latin typeface="Times New Roman" panose="02020603050405020304" pitchFamily="18" charset="0"/>
                <a:cs typeface="Times New Roman" panose="02020603050405020304" pitchFamily="18" charset="0"/>
              </a:rPr>
              <a:t>Theo </a:t>
            </a:r>
            <a:r>
              <a:rPr lang="en-US" altLang="en-US" sz="2400" b="1" i="1" dirty="0" err="1">
                <a:solidFill>
                  <a:srgbClr val="0070C0"/>
                </a:solidFill>
                <a:latin typeface="Times New Roman" panose="02020603050405020304" pitchFamily="18" charset="0"/>
                <a:cs typeface="Times New Roman" panose="02020603050405020304" pitchFamily="18" charset="0"/>
              </a:rPr>
              <a:t>thần</a:t>
            </a:r>
            <a:r>
              <a:rPr lang="en-US" altLang="en-US" sz="2400" b="1" i="1" dirty="0">
                <a:solidFill>
                  <a:srgbClr val="0070C0"/>
                </a:solidFill>
                <a:latin typeface="Times New Roman" panose="02020603050405020304" pitchFamily="18" charset="0"/>
                <a:cs typeface="Times New Roman" panose="02020603050405020304" pitchFamily="18" charset="0"/>
              </a:rPr>
              <a:t> </a:t>
            </a:r>
            <a:r>
              <a:rPr lang="en-US" altLang="en-US" sz="2400" b="1" i="1" dirty="0" err="1">
                <a:solidFill>
                  <a:srgbClr val="0070C0"/>
                </a:solidFill>
                <a:latin typeface="Times New Roman" panose="02020603050405020304" pitchFamily="18" charset="0"/>
                <a:cs typeface="Times New Roman" panose="02020603050405020304" pitchFamily="18" charset="0"/>
              </a:rPr>
              <a:t>thoại</a:t>
            </a:r>
            <a:r>
              <a:rPr lang="en-US" altLang="en-US" sz="2400" b="1" i="1" dirty="0">
                <a:solidFill>
                  <a:srgbClr val="0070C0"/>
                </a:solidFill>
                <a:latin typeface="Times New Roman" panose="02020603050405020304" pitchFamily="18" charset="0"/>
                <a:cs typeface="Times New Roman" panose="02020603050405020304" pitchFamily="18" charset="0"/>
              </a:rPr>
              <a:t> Hi </a:t>
            </a:r>
            <a:r>
              <a:rPr lang="en-US" altLang="en-US" sz="2400" b="1" i="1" dirty="0" err="1">
                <a:solidFill>
                  <a:srgbClr val="0070C0"/>
                </a:solidFill>
                <a:latin typeface="Times New Roman" panose="02020603050405020304" pitchFamily="18" charset="0"/>
                <a:cs typeface="Times New Roman" panose="02020603050405020304" pitchFamily="18" charset="0"/>
              </a:rPr>
              <a:t>Lạp</a:t>
            </a:r>
            <a:endParaRPr lang="en-US" altLang="en-US" sz="2400" b="1" i="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2334393" y="1340768"/>
            <a:ext cx="7523213" cy="923330"/>
          </a:xfrm>
          <a:prstGeom prst="rect">
            <a:avLst/>
          </a:prstGeom>
          <a:noFill/>
        </p:spPr>
        <p:txBody>
          <a:bodyPr wrap="none" lIns="91440" tIns="45720" rIns="91440" bIns="45720">
            <a:spAutoFit/>
          </a:bodyPr>
          <a:lstStyle/>
          <a:p>
            <a:pPr algn="ct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Điều</a:t>
            </a:r>
            <a:r>
              <a:rPr lang="en-US" altLang="en-US" sz="5400" b="1" dirty="0">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ước</a:t>
            </a:r>
            <a:r>
              <a:rPr lang="en-US" altLang="en-US" sz="5400" b="1" dirty="0">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của</a:t>
            </a:r>
            <a:r>
              <a:rPr lang="en-US" altLang="en-US" sz="5400" b="1" dirty="0">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vua</a:t>
            </a:r>
            <a:r>
              <a:rPr lang="en-US" altLang="en-US" sz="5400" b="1" dirty="0">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Mi-đát</a:t>
            </a:r>
            <a:endParaRPr lang="en-US" sz="5400" b="1" dirty="0">
              <a:ln w="6600">
                <a:solidFill>
                  <a:schemeClr val="bg1"/>
                </a:solidFill>
                <a:prstDash val="solid"/>
              </a:ln>
              <a:solidFill>
                <a:srgbClr val="FFC000"/>
              </a:solidFill>
              <a:effectLst>
                <a:outerShdw dist="38100" dir="2700000" algn="tl" rotWithShape="0">
                  <a:schemeClr val="accent2"/>
                </a:outerShdw>
              </a:effectLst>
            </a:endParaRPr>
          </a:p>
        </p:txBody>
      </p:sp>
      <p:sp>
        <p:nvSpPr>
          <p:cNvPr id="6" name="TextBox 5"/>
          <p:cNvSpPr txBox="1"/>
          <p:nvPr/>
        </p:nvSpPr>
        <p:spPr>
          <a:xfrm>
            <a:off x="3791744" y="4294837"/>
            <a:ext cx="3240360"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Tìm</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hiểu</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a:t>
            </a:r>
            <a:endPar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3791744" y="5157192"/>
            <a:ext cx="4481417"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Luyện</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đọc</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hay</a:t>
            </a:r>
          </a:p>
        </p:txBody>
      </p:sp>
      <p:sp>
        <p:nvSpPr>
          <p:cNvPr id="11" name="Rectangle 10"/>
          <p:cNvSpPr/>
          <p:nvPr/>
        </p:nvSpPr>
        <p:spPr>
          <a:xfrm>
            <a:off x="3775447" y="3430741"/>
            <a:ext cx="3647153" cy="646331"/>
          </a:xfrm>
          <a:prstGeom prst="rect">
            <a:avLst/>
          </a:prstGeom>
          <a:noFill/>
        </p:spPr>
        <p:txBody>
          <a:bodyPr wrap="none" lIns="91440" tIns="45720" rIns="91440" bIns="45720">
            <a:spAutoFit/>
          </a:bodyPr>
          <a:lstStyle/>
          <a:p>
            <a:pPr algn="ct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Luyện</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đọc</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đúng</a:t>
            </a:r>
            <a:endPar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14540426"/>
      </p:ext>
    </p:extLst>
  </p:cSld>
  <p:clrMapOvr>
    <a:masterClrMapping/>
  </p:clrMapOvr>
  <mc:AlternateContent xmlns:mc="http://schemas.openxmlformats.org/markup-compatibility/2006" xmlns:p14="http://schemas.microsoft.com/office/powerpoint/2010/main">
    <mc:Choice Requires="p14">
      <p:transition spd="slow" p14:dur="1250" advTm="13825">
        <p14:switch dir="r"/>
      </p:transition>
    </mc:Choice>
    <mc:Fallback xmlns="">
      <p:transition spd="slow" advTm="1382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49" presetClass="path" presetSubtype="0" accel="50000" decel="50000" fill="hold" nodeType="withEffect">
                                  <p:stCondLst>
                                    <p:cond delay="0"/>
                                  </p:stCondLst>
                                  <p:childTnLst>
                                    <p:animMotion origin="layout" path="M -4.375E-6 3.7037E-6 L 0.20925 0.34444 " pathEditMode="relative" rAng="0" ptsTypes="AA">
                                      <p:cBhvr>
                                        <p:cTn id="8" dur="1000" spd="-100000" fill="hold"/>
                                        <p:tgtEl>
                                          <p:spTgt spid="12"/>
                                        </p:tgtEl>
                                        <p:attrNameLst>
                                          <p:attrName>ppt_x</p:attrName>
                                          <p:attrName>ppt_y</p:attrName>
                                        </p:attrNameLst>
                                      </p:cBhvr>
                                      <p:rCtr x="10456" y="17222"/>
                                    </p:animMotion>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1271464" y="260649"/>
            <a:ext cx="10552236" cy="64087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Điều ước của vua Mi-đát</a:t>
            </a:r>
            <a:endParaRPr lang="vi-VN" sz="2400" dirty="0">
              <a:solidFill>
                <a:srgbClr val="FF0000"/>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Có lần thần Đi-ô-ni-dốt hiện ra, cho vua Mi-đát được ước một điều. Mi-đát vốn tham lam nên nói ngay:</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cho mọi vật tôi chạm đến đều hóa thành vàng!</a:t>
            </a:r>
          </a:p>
          <a:p>
            <a:pPr algn="just"/>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mỉm cười ưng thuận.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Vua Mi-đát thử bẻ một cành sồi, cành đó liền biến thành vàng. Vua ngắt một quả táo, quả táo cũng thành vàng nốt. Tưởng không có ai trên đời sung sướng hơn thế nữa!</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Bọn đầy tớ dọn thức ăn cho Mi-đát. Nhà vua sung sướng ngồi vào bàn. Và lúc đó ông mới biết mình đã xin một điều ước khủng khiếp. Các thức ăn, thức uống khi vua chạm tay vào đều biến thành vàng. Mi-đát bụng đói cồn cào, chịu không nổi, liền chắp tay cầu khẩn: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a:t>
            </a:r>
            <a:r>
              <a:rPr lang="en-US" sz="2000" b="1" dirty="0">
                <a:solidFill>
                  <a:schemeClr val="accent1">
                    <a:lumMod val="75000"/>
                  </a:schemeClr>
                </a:solidFill>
                <a:latin typeface="Times New Roman" panose="02020603050405020304" pitchFamily="18" charset="0"/>
                <a:cs typeface="Times New Roman" panose="02020603050405020304" pitchFamily="18" charset="0"/>
              </a:rPr>
              <a:t>ầ</a:t>
            </a:r>
            <a:r>
              <a:rPr lang="vi-VN" sz="2000" b="1" dirty="0">
                <a:solidFill>
                  <a:schemeClr val="accent1">
                    <a:lumMod val="75000"/>
                  </a:schemeClr>
                </a:solidFill>
                <a:latin typeface="Times New Roman" panose="02020603050405020304" pitchFamily="18" charset="0"/>
                <a:cs typeface="Times New Roman" panose="02020603050405020304" pitchFamily="18" charset="0"/>
              </a:rPr>
              <a:t>u sẽ biến mất và nhà người sẽ rửa sạch được lòng tham.</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Tree>
    <p:extLst>
      <p:ext uri="{BB962C8B-B14F-4D97-AF65-F5344CB8AC3E}">
        <p14:creationId xmlns:p14="http://schemas.microsoft.com/office/powerpoint/2010/main" val="3691508090"/>
      </p:ext>
    </p:extLst>
  </p:cSld>
  <p:clrMapOvr>
    <a:masterClrMapping/>
  </p:clrMapOvr>
  <mc:AlternateContent xmlns:mc="http://schemas.openxmlformats.org/markup-compatibility/2006" xmlns:p14="http://schemas.microsoft.com/office/powerpoint/2010/main">
    <mc:Choice Requires="p14">
      <p:transition spd="slow" p14:dur="1250" advTm="99205">
        <p14:switch dir="r"/>
      </p:transition>
    </mc:Choice>
    <mc:Fallback xmlns="">
      <p:transition spd="slow" advTm="99205">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7384"/>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1271464" y="260649"/>
            <a:ext cx="10552236" cy="64087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Điều ước của vua Mi-đát</a:t>
            </a:r>
            <a:endParaRPr lang="vi-VN" sz="2400" dirty="0">
              <a:solidFill>
                <a:srgbClr val="FF0000"/>
              </a:solidFill>
              <a:latin typeface="Times New Roman" panose="02020603050405020304" pitchFamily="18" charset="0"/>
              <a:cs typeface="Times New Roman" panose="02020603050405020304" pitchFamily="18" charset="0"/>
            </a:endParaRP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Có lần thần Đi-ô-ni-dốt hiện ra, cho vua Mi-đát được ước một điều. Mi-đát vốn tham lam nên nói ngay:</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cho mọi vật tôi chạm đến đều hóa thành vàng!</a:t>
            </a:r>
          </a:p>
          <a:p>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mỉm cười ưng thuận.</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Vua Mi-đát thử bẻ một cành sồi, cành đó liền biến thành vàng. Vua ngắt một quả táo, quả táo cũng thành vàng nốt. Tưởng không có ai trên đời sung sướng hơn thế nữa!</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Bọn đầy tớ dọn thức ăn cho Mi-đát. Nhà vua sung sướng ngồi vào bàn. Và lúc đó ông mới biết mình đã xin một điều ước khủng khiếp. Các thức ăn, thức uống khi vua chạm tay vào đều biến thành vàng. Mi-đát bụng đói cồn cào, chịu không nổi, liền chắp tay cầu khẩn:</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màu sẽ biến mất và nhà người sẽ rửa sạch được lòng tham.</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p>
          <a:p>
            <a:pPr algn="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
        <p:nvSpPr>
          <p:cNvPr id="4" name="Rectangle 3"/>
          <p:cNvSpPr/>
          <p:nvPr/>
        </p:nvSpPr>
        <p:spPr>
          <a:xfrm>
            <a:off x="1631504" y="620688"/>
            <a:ext cx="9793088" cy="1944216"/>
          </a:xfrm>
          <a:prstGeom prst="rect">
            <a:avLst/>
          </a:prstGeom>
          <a:solidFill>
            <a:srgbClr val="F8C9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Có lần thần Đi-ô-ni-dốt hiện ra, cho vua Mi-đát được ước một điều. Mi-đát vốn tham lam nên nói ngay:</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cho mọi vật tôi chạm đến đều hóa thành vàng!</a:t>
            </a:r>
          </a:p>
          <a:p>
            <a:pPr algn="just"/>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mỉm cười ưng thuận.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Vua Mi-đát thử bẻ một cành sồi, cành đó liền biến thành vàng. Vua ngắt một quả táo, quả táo cũng thành vàng nốt. Tưởng không có ai trên đời sung sướng hơn thế nữa!</a:t>
            </a:r>
            <a:endParaRPr lang="en-US" sz="2000" dirty="0"/>
          </a:p>
        </p:txBody>
      </p:sp>
      <p:sp>
        <p:nvSpPr>
          <p:cNvPr id="5" name="Rectangle 4"/>
          <p:cNvSpPr/>
          <p:nvPr/>
        </p:nvSpPr>
        <p:spPr>
          <a:xfrm>
            <a:off x="1631504" y="2708920"/>
            <a:ext cx="9793088" cy="1656184"/>
          </a:xfrm>
          <a:prstGeom prst="rect">
            <a:avLst/>
          </a:prstGeom>
          <a:solidFill>
            <a:srgbClr val="E3FC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Bọn đầy tớ dọn thức ăn cho Mi-đát. Nhà vua sung sướng ngồi vào bàn. Và lúc đó ông mới biết mình đã xin một điều ước khủng khiếp. Các thức ăn, thức uống khi vua chạm tay vào đều biến thành vàng. Mi-đát bụng đói cồn cào, chịu không nổi, liền chắp tay cầu khẩn: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000" dirty="0"/>
          </a:p>
        </p:txBody>
      </p:sp>
      <p:sp>
        <p:nvSpPr>
          <p:cNvPr id="6" name="Rectangle 5"/>
          <p:cNvSpPr/>
          <p:nvPr/>
        </p:nvSpPr>
        <p:spPr>
          <a:xfrm>
            <a:off x="1631504" y="4509120"/>
            <a:ext cx="9793088" cy="1872208"/>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a:t>
            </a:r>
            <a:r>
              <a:rPr lang="en-US" sz="2000" b="1">
                <a:solidFill>
                  <a:schemeClr val="accent1">
                    <a:lumMod val="75000"/>
                  </a:schemeClr>
                </a:solidFill>
                <a:latin typeface="Times New Roman" panose="02020603050405020304" pitchFamily="18" charset="0"/>
                <a:cs typeface="Times New Roman" panose="02020603050405020304" pitchFamily="18" charset="0"/>
              </a:rPr>
              <a:t>ầ</a:t>
            </a:r>
            <a:r>
              <a:rPr lang="vi-VN" sz="2000" b="1">
                <a:solidFill>
                  <a:schemeClr val="accent1">
                    <a:lumMod val="75000"/>
                  </a:schemeClr>
                </a:solidFill>
                <a:latin typeface="Times New Roman" panose="02020603050405020304" pitchFamily="18" charset="0"/>
                <a:cs typeface="Times New Roman" panose="02020603050405020304" pitchFamily="18" charset="0"/>
              </a:rPr>
              <a:t>u </a:t>
            </a:r>
            <a:r>
              <a:rPr lang="vi-VN" sz="2000" b="1" dirty="0">
                <a:solidFill>
                  <a:schemeClr val="accent1">
                    <a:lumMod val="75000"/>
                  </a:schemeClr>
                </a:solidFill>
                <a:latin typeface="Times New Roman" panose="02020603050405020304" pitchFamily="18" charset="0"/>
                <a:cs typeface="Times New Roman" panose="02020603050405020304" pitchFamily="18" charset="0"/>
              </a:rPr>
              <a:t>sẽ biến mất và nhà người sẽ rửa sạch được lòng tham.</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endParaRPr lang="en-US" sz="2000" dirty="0"/>
          </a:p>
        </p:txBody>
      </p:sp>
      <p:pic>
        <p:nvPicPr>
          <p:cNvPr id="2050" name="Picture 2" descr="Numbers Kids Images Image Image Png Clipart - Transparent Background Number  1 Clipart, Png Download - kindpng">
            <a:extLst>
              <a:ext uri="{FF2B5EF4-FFF2-40B4-BE49-F238E27FC236}">
                <a16:creationId xmlns:a16="http://schemas.microsoft.com/office/drawing/2014/main" id="{324A5B1C-DC57-4BB9-BA12-06FAF5283A9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852" b="89971" l="5349" r="93605">
                        <a14:foregroundMark x1="55233" y1="14680" x2="67442" y2="8212"/>
                        <a14:foregroundMark x1="67442" y1="8212" x2="75349" y2="9811"/>
                        <a14:foregroundMark x1="9884" y1="33503" x2="18953" y2="27398"/>
                        <a14:foregroundMark x1="18953" y1="27398" x2="41512" y2="17006"/>
                        <a14:foregroundMark x1="41512" y1="17006" x2="46163" y2="7558"/>
                        <a14:foregroundMark x1="46163" y1="7558" x2="54651" y2="12355"/>
                        <a14:foregroundMark x1="54651" y1="12355" x2="55465" y2="13299"/>
                        <a14:foregroundMark x1="71047" y1="69767" x2="82558" y2="70494"/>
                        <a14:foregroundMark x1="82558" y1="70494" x2="75930" y2="78779"/>
                        <a14:foregroundMark x1="75930" y1="78779" x2="74884" y2="79142"/>
                        <a14:foregroundMark x1="92674" y1="38227" x2="88256" y2="65988"/>
                        <a14:foregroundMark x1="88256" y1="65988" x2="93605" y2="76163"/>
                        <a14:foregroundMark x1="5465" y1="36410" x2="5465" y2="36410"/>
                        <a14:foregroundMark x1="54767" y1="14535" x2="44302" y2="17660"/>
                        <a14:foregroundMark x1="44302" y1="17660" x2="44302" y2="17660"/>
                        <a14:foregroundMark x1="41977" y1="4433" x2="49070" y2="4578"/>
                        <a14:foregroundMark x1="69651" y1="3852" x2="77442" y2="3997"/>
                      </a14:backgroundRemoval>
                    </a14:imgEffect>
                  </a14:imgLayer>
                </a14:imgProps>
              </a:ext>
              <a:ext uri="{28A0092B-C50C-407E-A947-70E740481C1C}">
                <a14:useLocalDpi xmlns:a14="http://schemas.microsoft.com/office/drawing/2010/main" val="0"/>
              </a:ext>
            </a:extLst>
          </a:blip>
          <a:srcRect/>
          <a:stretch>
            <a:fillRect/>
          </a:stretch>
        </p:blipFill>
        <p:spPr bwMode="auto">
          <a:xfrm>
            <a:off x="295596" y="848814"/>
            <a:ext cx="1072556" cy="17160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umber Clip Art, PNG, 1513x1860px, Number, Area, Baby Toys, Clip Art,  Digital Data Download Free">
            <a:extLst>
              <a:ext uri="{FF2B5EF4-FFF2-40B4-BE49-F238E27FC236}">
                <a16:creationId xmlns:a16="http://schemas.microsoft.com/office/drawing/2014/main" id="{D79786E1-C981-4F13-9A78-B6FBC474762E}"/>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5655" b="91964" l="8293" r="92927">
                        <a14:foregroundMark x1="11951" y1="12103" x2="20244" y2="9921"/>
                        <a14:foregroundMark x1="20244" y1="9921" x2="14268" y2="11508"/>
                        <a14:foregroundMark x1="21829" y1="6548" x2="32927" y2="5655"/>
                        <a14:foregroundMark x1="32927" y1="5655" x2="33049" y2="5655"/>
                        <a14:foregroundMark x1="8293" y1="12302" x2="8415" y2="17163"/>
                        <a14:foregroundMark x1="36341" y1="9028" x2="30854" y2="17063"/>
                        <a14:foregroundMark x1="30854" y1="17063" x2="28659" y2="17460"/>
                        <a14:foregroundMark x1="35488" y1="11210" x2="35610" y2="15575"/>
                        <a14:foregroundMark x1="35610" y1="32044" x2="42317" y2="25496"/>
                        <a14:foregroundMark x1="42317" y1="25496" x2="55976" y2="22520"/>
                        <a14:foregroundMark x1="42317" y1="22222" x2="35488" y2="25496"/>
                        <a14:foregroundMark x1="88659" y1="28472" x2="87439" y2="35516"/>
                        <a14:foregroundMark x1="87439" y1="35516" x2="82317" y2="45337"/>
                        <a14:foregroundMark x1="82317" y1="45337" x2="76829" y2="49603"/>
                        <a14:foregroundMark x1="76829" y1="51984" x2="57195" y2="63790"/>
                        <a14:foregroundMark x1="57195" y1="63790" x2="56585" y2="64484"/>
                        <a14:foregroundMark x1="22683" y1="90179" x2="36098" y2="90774"/>
                        <a14:foregroundMark x1="36098" y1="90774" x2="49268" y2="90675"/>
                        <a14:foregroundMark x1="49268" y1="90675" x2="50000" y2="90476"/>
                        <a14:foregroundMark x1="79146" y1="53671" x2="63902" y2="63889"/>
                        <a14:foregroundMark x1="90610" y1="75893" x2="90732" y2="84226"/>
                        <a14:foregroundMark x1="90732" y1="84226" x2="89146" y2="87302"/>
                        <a14:foregroundMark x1="92195" y1="77480" x2="89390" y2="89286"/>
                        <a14:foregroundMark x1="89390" y1="89286" x2="89390" y2="89286"/>
                        <a14:foregroundMark x1="86585" y1="90079" x2="92927" y2="87302"/>
                        <a14:foregroundMark x1="26098" y1="93948" x2="46098" y2="92460"/>
                        <a14:foregroundMark x1="46098" y1="92460" x2="57561" y2="92460"/>
                        <a14:foregroundMark x1="57561" y1="92460" x2="73659" y2="91964"/>
                        <a14:foregroundMark x1="73659" y1="91964" x2="83293" y2="91964"/>
                        <a14:foregroundMark x1="30732" y1="12996" x2="29634" y2="12401"/>
                        <a14:foregroundMark x1="14878" y1="16468" x2="13415" y2="14385"/>
                      </a14:backgroundRemoval>
                    </a14:imgEffect>
                  </a14:imgLayer>
                </a14:imgProps>
              </a:ext>
              <a:ext uri="{28A0092B-C50C-407E-A947-70E740481C1C}">
                <a14:useLocalDpi xmlns:a14="http://schemas.microsoft.com/office/drawing/2010/main" val="0"/>
              </a:ext>
            </a:extLst>
          </a:blip>
          <a:srcRect/>
          <a:stretch>
            <a:fillRect/>
          </a:stretch>
        </p:blipFill>
        <p:spPr bwMode="auto">
          <a:xfrm>
            <a:off x="295596" y="2790088"/>
            <a:ext cx="1215135" cy="14938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umber Clip Art, PNG, 1477x1858px, Number, Blog, Clip Art, I Am,  Illustration Download Free">
            <a:extLst>
              <a:ext uri="{FF2B5EF4-FFF2-40B4-BE49-F238E27FC236}">
                <a16:creationId xmlns:a16="http://schemas.microsoft.com/office/drawing/2014/main" id="{9A9CA21B-D841-413F-B354-E4270064C6FC}"/>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5820" b="96702" l="10000" r="90000">
                        <a14:foregroundMark x1="19512" y1="11445" x2="33659" y2="8341"/>
                        <a14:foregroundMark x1="33659" y1="8341" x2="22561" y2="12609"/>
                        <a14:foregroundMark x1="34390" y1="5820" x2="40000" y2="11639"/>
                        <a14:foregroundMark x1="40000" y1="11639" x2="40000" y2="12900"/>
                        <a14:foregroundMark x1="42683" y1="9311" x2="37683" y2="15422"/>
                        <a14:foregroundMark x1="37683" y1="15422" x2="36463" y2="16004"/>
                        <a14:foregroundMark x1="90244" y1="64016" x2="89756" y2="73327"/>
                        <a14:foregroundMark x1="89756" y1="73327" x2="83049" y2="83414"/>
                        <a14:foregroundMark x1="83049" y1="83414" x2="74878" y2="88749"/>
                        <a14:foregroundMark x1="74878" y1="88749" x2="44634" y2="94665"/>
                        <a14:foregroundMark x1="44634" y1="94665" x2="29268" y2="91368"/>
                        <a14:foregroundMark x1="91707" y1="61009" x2="91220" y2="79243"/>
                        <a14:foregroundMark x1="91220" y1="79243" x2="82317" y2="87973"/>
                        <a14:foregroundMark x1="82317" y1="87973" x2="54878" y2="96605"/>
                        <a14:foregroundMark x1="54878" y1="96605" x2="47439" y2="96702"/>
                        <a14:foregroundMark x1="43659" y1="8923" x2="40122" y2="14355"/>
                        <a14:foregroundMark x1="35976" y1="12415" x2="34146" y2="11736"/>
                        <a14:foregroundMark x1="21098" y1="12997" x2="21098" y2="14937"/>
                      </a14:backgroundRemoval>
                    </a14:imgEffect>
                  </a14:imgLayer>
                </a14:imgProps>
              </a:ext>
              <a:ext uri="{28A0092B-C50C-407E-A947-70E740481C1C}">
                <a14:useLocalDpi xmlns:a14="http://schemas.microsoft.com/office/drawing/2010/main" val="0"/>
              </a:ext>
            </a:extLst>
          </a:blip>
          <a:srcRect/>
          <a:stretch>
            <a:fillRect/>
          </a:stretch>
        </p:blipFill>
        <p:spPr bwMode="auto">
          <a:xfrm>
            <a:off x="158613" y="4621711"/>
            <a:ext cx="1489099" cy="187220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50060581"/>
      </p:ext>
    </p:extLst>
  </p:cSld>
  <p:clrMapOvr>
    <a:masterClrMapping/>
  </p:clrMapOvr>
  <mc:AlternateContent xmlns:mc="http://schemas.openxmlformats.org/markup-compatibility/2006" xmlns:p14="http://schemas.microsoft.com/office/powerpoint/2010/main">
    <mc:Choice Requires="p14">
      <p:transition spd="slow" p14:dur="1200" advTm="26478">
        <p14:prism/>
      </p:transition>
    </mc:Choice>
    <mc:Fallback xmlns="">
      <p:transition spd="slow" advTm="2647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2052"/>
                                        </p:tgtEl>
                                        <p:attrNameLst>
                                          <p:attrName>style.visibility</p:attrName>
                                        </p:attrNameLst>
                                      </p:cBhvr>
                                      <p:to>
                                        <p:strVal val="visible"/>
                                      </p:to>
                                    </p:set>
                                    <p:anim calcmode="lin" valueType="num">
                                      <p:cBhvr>
                                        <p:cTn id="18" dur="1000" fill="hold"/>
                                        <p:tgtEl>
                                          <p:spTgt spid="2052"/>
                                        </p:tgtEl>
                                        <p:attrNameLst>
                                          <p:attrName>ppt_w</p:attrName>
                                        </p:attrNameLst>
                                      </p:cBhvr>
                                      <p:tavLst>
                                        <p:tav tm="0">
                                          <p:val>
                                            <p:fltVal val="0"/>
                                          </p:val>
                                        </p:tav>
                                        <p:tav tm="100000">
                                          <p:val>
                                            <p:strVal val="#ppt_w"/>
                                          </p:val>
                                        </p:tav>
                                      </p:tavLst>
                                    </p:anim>
                                    <p:anim calcmode="lin" valueType="num">
                                      <p:cBhvr>
                                        <p:cTn id="19" dur="1000" fill="hold"/>
                                        <p:tgtEl>
                                          <p:spTgt spid="2052"/>
                                        </p:tgtEl>
                                        <p:attrNameLst>
                                          <p:attrName>ppt_h</p:attrName>
                                        </p:attrNameLst>
                                      </p:cBhvr>
                                      <p:tavLst>
                                        <p:tav tm="0">
                                          <p:val>
                                            <p:fltVal val="0"/>
                                          </p:val>
                                        </p:tav>
                                        <p:tav tm="100000">
                                          <p:val>
                                            <p:strVal val="#ppt_h"/>
                                          </p:val>
                                        </p:tav>
                                      </p:tavLst>
                                    </p:anim>
                                    <p:anim calcmode="lin" valueType="num">
                                      <p:cBhvr>
                                        <p:cTn id="20" dur="1000" fill="hold"/>
                                        <p:tgtEl>
                                          <p:spTgt spid="2052"/>
                                        </p:tgtEl>
                                        <p:attrNameLst>
                                          <p:attrName>style.rotation</p:attrName>
                                        </p:attrNameLst>
                                      </p:cBhvr>
                                      <p:tavLst>
                                        <p:tav tm="0">
                                          <p:val>
                                            <p:fltVal val="90"/>
                                          </p:val>
                                        </p:tav>
                                        <p:tav tm="100000">
                                          <p:val>
                                            <p:fltVal val="0"/>
                                          </p:val>
                                        </p:tav>
                                      </p:tavLst>
                                    </p:anim>
                                    <p:animEffect transition="in" filter="fade">
                                      <p:cBhvr>
                                        <p:cTn id="21" dur="1000"/>
                                        <p:tgtEl>
                                          <p:spTgt spid="205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par>
                                <p:cTn id="30" presetID="31" presetClass="entr" presetSubtype="0" fill="hold" nodeType="withEffect">
                                  <p:stCondLst>
                                    <p:cond delay="0"/>
                                  </p:stCondLst>
                                  <p:childTnLst>
                                    <p:set>
                                      <p:cBhvr>
                                        <p:cTn id="31" dur="1" fill="hold">
                                          <p:stCondLst>
                                            <p:cond delay="0"/>
                                          </p:stCondLst>
                                        </p:cTn>
                                        <p:tgtEl>
                                          <p:spTgt spid="2054"/>
                                        </p:tgtEl>
                                        <p:attrNameLst>
                                          <p:attrName>style.visibility</p:attrName>
                                        </p:attrNameLst>
                                      </p:cBhvr>
                                      <p:to>
                                        <p:strVal val="visible"/>
                                      </p:to>
                                    </p:set>
                                    <p:anim calcmode="lin" valueType="num">
                                      <p:cBhvr>
                                        <p:cTn id="32" dur="1000" fill="hold"/>
                                        <p:tgtEl>
                                          <p:spTgt spid="2054"/>
                                        </p:tgtEl>
                                        <p:attrNameLst>
                                          <p:attrName>ppt_w</p:attrName>
                                        </p:attrNameLst>
                                      </p:cBhvr>
                                      <p:tavLst>
                                        <p:tav tm="0">
                                          <p:val>
                                            <p:fltVal val="0"/>
                                          </p:val>
                                        </p:tav>
                                        <p:tav tm="100000">
                                          <p:val>
                                            <p:strVal val="#ppt_w"/>
                                          </p:val>
                                        </p:tav>
                                      </p:tavLst>
                                    </p:anim>
                                    <p:anim calcmode="lin" valueType="num">
                                      <p:cBhvr>
                                        <p:cTn id="33" dur="1000" fill="hold"/>
                                        <p:tgtEl>
                                          <p:spTgt spid="2054"/>
                                        </p:tgtEl>
                                        <p:attrNameLst>
                                          <p:attrName>ppt_h</p:attrName>
                                        </p:attrNameLst>
                                      </p:cBhvr>
                                      <p:tavLst>
                                        <p:tav tm="0">
                                          <p:val>
                                            <p:fltVal val="0"/>
                                          </p:val>
                                        </p:tav>
                                        <p:tav tm="100000">
                                          <p:val>
                                            <p:strVal val="#ppt_h"/>
                                          </p:val>
                                        </p:tav>
                                      </p:tavLst>
                                    </p:anim>
                                    <p:anim calcmode="lin" valueType="num">
                                      <p:cBhvr>
                                        <p:cTn id="34" dur="1000" fill="hold"/>
                                        <p:tgtEl>
                                          <p:spTgt spid="2054"/>
                                        </p:tgtEl>
                                        <p:attrNameLst>
                                          <p:attrName>style.rotation</p:attrName>
                                        </p:attrNameLst>
                                      </p:cBhvr>
                                      <p:tavLst>
                                        <p:tav tm="0">
                                          <p:val>
                                            <p:fltVal val="90"/>
                                          </p:val>
                                        </p:tav>
                                        <p:tav tm="100000">
                                          <p:val>
                                            <p:fltVal val="0"/>
                                          </p:val>
                                        </p:tav>
                                      </p:tavLst>
                                    </p:anim>
                                    <p:animEffect transition="in" filter="fade">
                                      <p:cBhvr>
                                        <p:cTn id="35"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10056440" y="4941168"/>
            <a:ext cx="36004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矩形 1">
            <a:extLst>
              <a:ext uri="{FF2B5EF4-FFF2-40B4-BE49-F238E27FC236}">
                <a16:creationId xmlns:a16="http://schemas.microsoft.com/office/drawing/2014/main" id="{30C4A564-394B-4FBC-961B-81ADCD85447C}"/>
              </a:ext>
            </a:extLst>
          </p:cNvPr>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2">
            <a:extLst>
              <a:ext uri="{FF2B5EF4-FFF2-40B4-BE49-F238E27FC236}">
                <a16:creationId xmlns:a16="http://schemas.microsoft.com/office/drawing/2014/main" id="{F5B5E67E-6FD8-40DC-A620-B3B89179322E}"/>
              </a:ext>
            </a:extLst>
          </p:cNvPr>
          <p:cNvSpPr/>
          <p:nvPr/>
        </p:nvSpPr>
        <p:spPr>
          <a:xfrm>
            <a:off x="563837" y="332618"/>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9" name="Text Box 16"/>
          <p:cNvSpPr txBox="1"/>
          <p:nvPr/>
        </p:nvSpPr>
        <p:spPr>
          <a:xfrm>
            <a:off x="4819922" y="4157938"/>
            <a:ext cx="1233556" cy="584775"/>
          </a:xfrm>
          <a:prstGeom prst="rect">
            <a:avLst/>
          </a:prstGeom>
          <a:noFill/>
          <a:ln w="9525">
            <a:noFill/>
          </a:ln>
        </p:spPr>
        <p:txBody>
          <a:bodyPr wrap="square">
            <a:spAutoFit/>
          </a:bodyPr>
          <a:lstStyle/>
          <a:p>
            <a:pPr algn="ctr"/>
            <a:r>
              <a:rPr lang="en-US" sz="3200" b="1" i="1" dirty="0" err="1">
                <a:ln w="0"/>
                <a:solidFill>
                  <a:srgbClr val="FF0000"/>
                </a:solidFill>
                <a:effectLst>
                  <a:outerShdw blurRad="38100" dist="25400" dir="5400000" algn="ctr" rotWithShape="0">
                    <a:srgbClr val="6E747A">
                      <a:alpha val="43000"/>
                    </a:srgbClr>
                  </a:outerShdw>
                </a:effectLst>
              </a:rPr>
              <a:t>Câu</a:t>
            </a:r>
            <a:r>
              <a:rPr lang="en-US" sz="3200" b="1" i="1" dirty="0">
                <a:ln w="0"/>
                <a:solidFill>
                  <a:srgbClr val="FF0000"/>
                </a:solidFill>
                <a:effectLst>
                  <a:outerShdw blurRad="38100" dist="25400" dir="5400000" algn="ctr" rotWithShape="0">
                    <a:srgbClr val="6E747A">
                      <a:alpha val="43000"/>
                    </a:srgbClr>
                  </a:outerShdw>
                </a:effectLst>
              </a:rPr>
              <a:t>:</a:t>
            </a:r>
          </a:p>
        </p:txBody>
      </p:sp>
      <p:sp>
        <p:nvSpPr>
          <p:cNvPr id="14" name="Text Box 8">
            <a:extLst>
              <a:ext uri="{FF2B5EF4-FFF2-40B4-BE49-F238E27FC236}">
                <a16:creationId xmlns:a16="http://schemas.microsoft.com/office/drawing/2014/main" id="{0A2234C3-9E5D-451F-8216-FD4486685A69}"/>
              </a:ext>
            </a:extLst>
          </p:cNvPr>
          <p:cNvSpPr txBox="1"/>
          <p:nvPr/>
        </p:nvSpPr>
        <p:spPr>
          <a:xfrm>
            <a:off x="1631504" y="4694184"/>
            <a:ext cx="8784976" cy="1191816"/>
          </a:xfrm>
          <a:prstGeom prst="roundRect">
            <a:avLst/>
          </a:prstGeom>
          <a:solidFill>
            <a:schemeClr val="accent6">
              <a:lumMod val="40000"/>
              <a:lumOff val="60000"/>
            </a:schemeClr>
          </a:solidFill>
          <a:ln>
            <a:solidFill>
              <a:schemeClr val="bg1"/>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vi-VN" sz="3200" b="1" dirty="0">
                <a:solidFill>
                  <a:schemeClr val="accent1">
                    <a:lumMod val="50000"/>
                  </a:schemeClr>
                </a:solidFill>
                <a:latin typeface="Times New Roman" panose="02020603050405020304" pitchFamily="18" charset="0"/>
                <a:cs typeface="Times New Roman" panose="02020603050405020304" pitchFamily="18" charset="0"/>
              </a:rPr>
              <a:t>Lúc ấy, nhà vua mới hiểu rằng hạnh phúc không thể xây dựng bằng ước muốn tham lam.</a:t>
            </a:r>
            <a:endParaRPr lang="en-US" altLang="en-US" sz="3200" b="1" dirty="0">
              <a:solidFill>
                <a:schemeClr val="accent1">
                  <a:lumMod val="50000"/>
                </a:schemeClr>
              </a:solidFill>
              <a:latin typeface="Times New Roman" panose="02020603050405020304" pitchFamily="18" charset="0"/>
              <a:ea typeface="Times New Roman" panose="02020603050405020304" pitchFamily="18" charset="0"/>
            </a:endParaRPr>
          </a:p>
        </p:txBody>
      </p:sp>
      <p:sp>
        <p:nvSpPr>
          <p:cNvPr id="3" name="Rectangle 2"/>
          <p:cNvSpPr/>
          <p:nvPr/>
        </p:nvSpPr>
        <p:spPr>
          <a:xfrm>
            <a:off x="1559496" y="3140968"/>
            <a:ext cx="3677225" cy="646331"/>
          </a:xfrm>
          <a:prstGeom prst="rect">
            <a:avLst/>
          </a:prstGeom>
          <a:noFill/>
        </p:spPr>
        <p:txBody>
          <a:bodyPr wrap="none" lIns="91440" tIns="45720" rIns="91440" bIns="45720">
            <a:spAutoFit/>
          </a:bodyPr>
          <a:lstStyle/>
          <a:p>
            <a:pPr algn="ctr"/>
            <a:r>
              <a:rPr lang="en-US" sz="3600" b="1" cap="none" spc="0" dirty="0">
                <a:ln w="0"/>
                <a:solidFill>
                  <a:srgbClr val="FF0000"/>
                </a:solidFill>
                <a:effectLst>
                  <a:outerShdw blurRad="38100" dist="25400" dir="5400000" algn="ctr" rotWithShape="0">
                    <a:srgbClr val="6E747A">
                      <a:alpha val="43000"/>
                    </a:srgbClr>
                  </a:outerShdw>
                </a:effectLst>
              </a:rPr>
              <a:t>1. </a:t>
            </a:r>
            <a:r>
              <a:rPr lang="en-US" sz="3600" b="1" i="1" cap="none" spc="0" dirty="0" err="1">
                <a:ln w="0"/>
                <a:solidFill>
                  <a:srgbClr val="FF0000"/>
                </a:solidFill>
                <a:effectLst>
                  <a:outerShdw blurRad="38100" dist="25400" dir="5400000" algn="ctr" rotWithShape="0">
                    <a:srgbClr val="6E747A">
                      <a:alpha val="43000"/>
                    </a:srgbClr>
                  </a:outerShdw>
                </a:effectLst>
              </a:rPr>
              <a:t>Luyện</a:t>
            </a:r>
            <a:r>
              <a:rPr lang="en-US" sz="3600" b="1" i="1" cap="none" spc="0" dirty="0">
                <a:ln w="0"/>
                <a:solidFill>
                  <a:srgbClr val="FF0000"/>
                </a:solidFill>
                <a:effectLst>
                  <a:outerShdw blurRad="38100" dist="25400" dir="5400000" algn="ctr" rotWithShape="0">
                    <a:srgbClr val="6E747A">
                      <a:alpha val="43000"/>
                    </a:srgbClr>
                  </a:outerShdw>
                </a:effectLst>
              </a:rPr>
              <a:t> </a:t>
            </a:r>
            <a:r>
              <a:rPr lang="en-US" sz="3600" b="1" i="1" cap="none" spc="0" dirty="0" err="1">
                <a:ln w="0"/>
                <a:solidFill>
                  <a:srgbClr val="FF0000"/>
                </a:solidFill>
                <a:effectLst>
                  <a:outerShdw blurRad="38100" dist="25400" dir="5400000" algn="ctr" rotWithShape="0">
                    <a:srgbClr val="6E747A">
                      <a:alpha val="43000"/>
                    </a:srgbClr>
                  </a:outerShdw>
                </a:effectLst>
              </a:rPr>
              <a:t>đọc</a:t>
            </a:r>
            <a:r>
              <a:rPr lang="en-US" sz="3600" b="1" i="1" cap="none" spc="0" dirty="0">
                <a:ln w="0"/>
                <a:solidFill>
                  <a:srgbClr val="FF0000"/>
                </a:solidFill>
                <a:effectLst>
                  <a:outerShdw blurRad="38100" dist="25400" dir="5400000" algn="ctr" rotWithShape="0">
                    <a:srgbClr val="6E747A">
                      <a:alpha val="43000"/>
                    </a:srgbClr>
                  </a:outerShdw>
                </a:effectLst>
              </a:rPr>
              <a:t> </a:t>
            </a:r>
            <a:r>
              <a:rPr lang="en-US" sz="3600" b="1" i="1" cap="none" spc="0" dirty="0" err="1">
                <a:ln w="0"/>
                <a:solidFill>
                  <a:srgbClr val="FF0000"/>
                </a:solidFill>
                <a:effectLst>
                  <a:outerShdw blurRad="38100" dist="25400" dir="5400000" algn="ctr" rotWithShape="0">
                    <a:srgbClr val="6E747A">
                      <a:alpha val="43000"/>
                    </a:srgbClr>
                  </a:outerShdw>
                </a:effectLst>
              </a:rPr>
              <a:t>đúng</a:t>
            </a:r>
            <a:endParaRPr lang="en-US" sz="3600" b="1" i="1" cap="none" spc="0" dirty="0">
              <a:ln w="0"/>
              <a:solidFill>
                <a:srgbClr val="FF0000"/>
              </a:solidFill>
              <a:effectLst>
                <a:outerShdw blurRad="38100" dist="25400" dir="5400000" algn="ctr" rotWithShape="0">
                  <a:srgbClr val="6E747A">
                    <a:alpha val="43000"/>
                  </a:srgbClr>
                </a:outerShdw>
              </a:effectLst>
            </a:endParaRPr>
          </a:p>
        </p:txBody>
      </p:sp>
      <p:sp>
        <p:nvSpPr>
          <p:cNvPr id="5" name="Rectangle 4"/>
          <p:cNvSpPr/>
          <p:nvPr/>
        </p:nvSpPr>
        <p:spPr>
          <a:xfrm>
            <a:off x="6091224" y="2532428"/>
            <a:ext cx="1390124" cy="584775"/>
          </a:xfrm>
          <a:prstGeom prst="rect">
            <a:avLst/>
          </a:prstGeom>
          <a:noFill/>
        </p:spPr>
        <p:txBody>
          <a:bodyPr wrap="none" lIns="91440" tIns="45720" rIns="91440" bIns="45720">
            <a:spAutoFit/>
          </a:bodyPr>
          <a:lstStyle/>
          <a:p>
            <a:pPr algn="ctr"/>
            <a:r>
              <a:rPr lang="en-US" sz="3200" b="1" i="1" cap="none" spc="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Từ</a:t>
            </a:r>
            <a:r>
              <a:rPr lang="en-US" sz="3200" b="1" i="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Wingdings" panose="05000000000000000000" pitchFamily="2" charset="2"/>
              </a:rPr>
              <a:t> </a:t>
            </a:r>
            <a:endParaRPr lang="en-US" sz="3600" b="1" i="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3" name="Rectangle 12"/>
          <p:cNvSpPr/>
          <p:nvPr/>
        </p:nvSpPr>
        <p:spPr>
          <a:xfrm>
            <a:off x="7476070" y="2041653"/>
            <a:ext cx="2736304" cy="2256686"/>
          </a:xfrm>
          <a:prstGeom prst="rect">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ln w="0"/>
              <a:solidFill>
                <a:schemeClr val="accent1">
                  <a:lumMod val="50000"/>
                </a:schemeClr>
              </a:solidFill>
              <a:effectLst>
                <a:outerShdw blurRad="38100" dist="25400" dir="5400000" algn="ctr" rotWithShape="0">
                  <a:srgbClr val="6E747A">
                    <a:alpha val="43000"/>
                  </a:srgbClr>
                </a:outerShdw>
              </a:effectLst>
            </a:endParaRPr>
          </a:p>
          <a:p>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Mi</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đát</a:t>
            </a:r>
            <a:endPar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just"/>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ô -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ni</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dốt</a:t>
            </a:r>
            <a:endPar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a:t>
            </a:r>
            <a:r>
              <a:rPr lang="en-US" sz="3200" b="1" u="sng"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ác</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tôn</a:t>
            </a:r>
            <a:endPar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Cầu</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a:t>
            </a:r>
            <a:r>
              <a:rPr lang="en-US" sz="3200" b="1" u="sng"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ẩn</a:t>
            </a:r>
            <a:endParaRPr lang="en-US" sz="3200" b="1" u="sng"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endParaRPr lang="en-US" dirty="0">
              <a:ln w="0"/>
              <a:solidFill>
                <a:schemeClr val="accent1">
                  <a:lumMod val="50000"/>
                </a:schemeClr>
              </a:solidFill>
              <a:effectLst>
                <a:outerShdw blurRad="38100" dist="25400" dir="5400000" algn="ctr" rotWithShape="0">
                  <a:srgbClr val="6E747A">
                    <a:alpha val="43000"/>
                  </a:srgbClr>
                </a:outerShdw>
              </a:effectLst>
            </a:endParaRPr>
          </a:p>
          <a:p>
            <a:endParaRPr lang="en-US" dirty="0">
              <a:ln w="0"/>
              <a:solidFill>
                <a:schemeClr val="accent1">
                  <a:lumMod val="50000"/>
                </a:schemeClr>
              </a:solidFill>
              <a:effectLst>
                <a:outerShdw blurRad="38100" dist="25400" dir="5400000" algn="ctr" rotWithShape="0">
                  <a:srgbClr val="6E747A">
                    <a:alpha val="43000"/>
                  </a:srgbClr>
                </a:outerShdw>
              </a:effectLst>
            </a:endParaRPr>
          </a:p>
          <a:p>
            <a:endParaRPr lang="en-US" dirty="0">
              <a:ln w="0"/>
              <a:solidFill>
                <a:schemeClr val="accent1">
                  <a:lumMod val="50000"/>
                </a:schemeClr>
              </a:solidFill>
              <a:effectLst>
                <a:outerShdw blurRad="38100" dist="25400" dir="5400000" algn="ctr" rotWithShape="0">
                  <a:srgbClr val="6E747A">
                    <a:alpha val="43000"/>
                  </a:srgbClr>
                </a:outerShdw>
              </a:effectLst>
            </a:endParaRPr>
          </a:p>
        </p:txBody>
      </p:sp>
      <p:cxnSp>
        <p:nvCxnSpPr>
          <p:cNvPr id="22" name="Straight Connector 21"/>
          <p:cNvCxnSpPr/>
          <p:nvPr/>
        </p:nvCxnSpPr>
        <p:spPr>
          <a:xfrm flipH="1">
            <a:off x="7032104" y="4797477"/>
            <a:ext cx="144014" cy="5254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656993" y="5290092"/>
            <a:ext cx="144014" cy="5254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8726501" y="5283496"/>
            <a:ext cx="144014" cy="5254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5" name="图片 8"/>
          <p:cNvPicPr>
            <a:picLocks noChangeAspect="1"/>
          </p:cNvPicPr>
          <p:nvPr/>
        </p:nvPicPr>
        <p:blipFill>
          <a:blip r:embed="rId4" cstate="screen"/>
          <a:stretch>
            <a:fillRect/>
          </a:stretch>
        </p:blipFill>
        <p:spPr>
          <a:xfrm>
            <a:off x="10244388" y="2241926"/>
            <a:ext cx="1252212" cy="1619122"/>
          </a:xfrm>
          <a:prstGeom prst="rect">
            <a:avLst/>
          </a:prstGeom>
        </p:spPr>
      </p:pic>
      <p:pic>
        <p:nvPicPr>
          <p:cNvPr id="56" name="图片 2">
            <a:extLst>
              <a:ext uri="{FF2B5EF4-FFF2-40B4-BE49-F238E27FC236}">
                <a16:creationId xmlns:a16="http://schemas.microsoft.com/office/drawing/2014/main" id="{ECECCF4C-0EB4-4E1B-959B-DAEE18D073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1882" y="4293096"/>
            <a:ext cx="1359658" cy="1996556"/>
          </a:xfrm>
          <a:prstGeom prst="rect">
            <a:avLst/>
          </a:prstGeom>
        </p:spPr>
      </p:pic>
      <p:pic>
        <p:nvPicPr>
          <p:cNvPr id="57" name="图片 31">
            <a:extLst>
              <a:ext uri="{FF2B5EF4-FFF2-40B4-BE49-F238E27FC236}">
                <a16:creationId xmlns:a16="http://schemas.microsoft.com/office/drawing/2014/main" id="{1A914BEE-1D9D-417A-A0DB-CD4129647F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535666" y="332656"/>
            <a:ext cx="1960933" cy="1298372"/>
          </a:xfrm>
          <a:prstGeom prst="rect">
            <a:avLst/>
          </a:prstGeom>
          <a:effectLst>
            <a:outerShdw blurRad="50800" dist="38100" dir="2700000" algn="tl" rotWithShape="0">
              <a:prstClr val="black">
                <a:alpha val="40000"/>
              </a:prstClr>
            </a:outerShdw>
          </a:effectLst>
        </p:spPr>
      </p:pic>
      <p:sp>
        <p:nvSpPr>
          <p:cNvPr id="17" name="Rectangle 16"/>
          <p:cNvSpPr/>
          <p:nvPr/>
        </p:nvSpPr>
        <p:spPr>
          <a:xfrm>
            <a:off x="2993872" y="991844"/>
            <a:ext cx="5077031" cy="646331"/>
          </a:xfrm>
          <a:prstGeom prst="rect">
            <a:avLst/>
          </a:prstGeom>
          <a:noFill/>
        </p:spPr>
        <p:txBody>
          <a:bodyPr wrap="none" lIns="91440" tIns="45720" rIns="91440" bIns="45720">
            <a:spAutoFit/>
          </a:bodyPr>
          <a:lstStyle/>
          <a:p>
            <a:pPr algn="ct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19" name="Text Box 8">
            <a:extLst>
              <a:ext uri="{FF2B5EF4-FFF2-40B4-BE49-F238E27FC236}">
                <a16:creationId xmlns:a16="http://schemas.microsoft.com/office/drawing/2014/main" id="{224B7C74-5859-4AC4-9A4D-F8ABC30C482D}"/>
              </a:ext>
            </a:extLst>
          </p:cNvPr>
          <p:cNvSpPr txBox="1"/>
          <p:nvPr/>
        </p:nvSpPr>
        <p:spPr>
          <a:xfrm>
            <a:off x="4719771" y="412642"/>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ight Arrow 3"/>
          <p:cNvSpPr/>
          <p:nvPr/>
        </p:nvSpPr>
        <p:spPr>
          <a:xfrm rot="19435383">
            <a:off x="5320302" y="3290438"/>
            <a:ext cx="802384"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7"/>
          <a:stretch>
            <a:fillRect/>
          </a:stretch>
        </p:blipFill>
        <p:spPr>
          <a:xfrm rot="3914598" flipV="1">
            <a:off x="5074749" y="3739520"/>
            <a:ext cx="635626" cy="322244"/>
          </a:xfrm>
          <a:prstGeom prst="rect">
            <a:avLst/>
          </a:prstGeom>
        </p:spPr>
      </p:pic>
      <p:sp>
        <p:nvSpPr>
          <p:cNvPr id="7" name="TextBox 6"/>
          <p:cNvSpPr txBox="1"/>
          <p:nvPr/>
        </p:nvSpPr>
        <p:spPr>
          <a:xfrm>
            <a:off x="6447741" y="1547723"/>
            <a:ext cx="3168352" cy="738664"/>
          </a:xfrm>
          <a:prstGeom prst="rect">
            <a:avLst/>
          </a:prstGeom>
          <a:noFill/>
        </p:spPr>
        <p:txBody>
          <a:bodyPr wrap="square" rtlCol="0">
            <a:spAutoFit/>
          </a:bodyPr>
          <a:lstStyle/>
          <a:p>
            <a:r>
              <a:rPr lang="en-US" altLang="en-US" sz="2400" b="1" i="1" dirty="0">
                <a:solidFill>
                  <a:srgbClr val="0070C0"/>
                </a:solidFill>
                <a:latin typeface="Times New Roman" panose="02020603050405020304" pitchFamily="18" charset="0"/>
                <a:cs typeface="Times New Roman" panose="02020603050405020304" pitchFamily="18" charset="0"/>
              </a:rPr>
              <a:t>Theo </a:t>
            </a:r>
            <a:r>
              <a:rPr lang="en-US" altLang="en-US" sz="2400" b="1" i="1" dirty="0" err="1">
                <a:solidFill>
                  <a:srgbClr val="0070C0"/>
                </a:solidFill>
                <a:latin typeface="Times New Roman" panose="02020603050405020304" pitchFamily="18" charset="0"/>
                <a:cs typeface="Times New Roman" panose="02020603050405020304" pitchFamily="18" charset="0"/>
              </a:rPr>
              <a:t>thần</a:t>
            </a:r>
            <a:r>
              <a:rPr lang="en-US" altLang="en-US" sz="2400" b="1" i="1" dirty="0">
                <a:solidFill>
                  <a:srgbClr val="0070C0"/>
                </a:solidFill>
                <a:latin typeface="Times New Roman" panose="02020603050405020304" pitchFamily="18" charset="0"/>
                <a:cs typeface="Times New Roman" panose="02020603050405020304" pitchFamily="18" charset="0"/>
              </a:rPr>
              <a:t> </a:t>
            </a:r>
            <a:r>
              <a:rPr lang="en-US" altLang="en-US" sz="2400" b="1" i="1" dirty="0" err="1">
                <a:solidFill>
                  <a:srgbClr val="0070C0"/>
                </a:solidFill>
                <a:latin typeface="Times New Roman" panose="02020603050405020304" pitchFamily="18" charset="0"/>
                <a:cs typeface="Times New Roman" panose="02020603050405020304" pitchFamily="18" charset="0"/>
              </a:rPr>
              <a:t>thoại</a:t>
            </a:r>
            <a:r>
              <a:rPr lang="en-US" altLang="en-US" sz="2400" b="1" i="1" dirty="0">
                <a:solidFill>
                  <a:srgbClr val="0070C0"/>
                </a:solidFill>
                <a:latin typeface="Times New Roman" panose="02020603050405020304" pitchFamily="18" charset="0"/>
                <a:cs typeface="Times New Roman" panose="02020603050405020304" pitchFamily="18" charset="0"/>
              </a:rPr>
              <a:t> Hi </a:t>
            </a:r>
            <a:r>
              <a:rPr lang="en-US" altLang="en-US" sz="2400" b="1" i="1" dirty="0" err="1">
                <a:solidFill>
                  <a:srgbClr val="0070C0"/>
                </a:solidFill>
                <a:latin typeface="Times New Roman" panose="02020603050405020304" pitchFamily="18" charset="0"/>
                <a:cs typeface="Times New Roman" panose="02020603050405020304" pitchFamily="18" charset="0"/>
              </a:rPr>
              <a:t>Lạp</a:t>
            </a:r>
            <a:endParaRPr lang="en-US" altLang="en-US" sz="2400" b="1" i="1" dirty="0">
              <a:solidFill>
                <a:srgbClr val="0070C0"/>
              </a:solidFill>
              <a:latin typeface="Times New Roman" panose="02020603050405020304" pitchFamily="18" charset="0"/>
              <a:ea typeface="Times New Roman" panose="02020603050405020304" pitchFamily="18" charset="0"/>
            </a:endParaRPr>
          </a:p>
          <a:p>
            <a:endParaRPr lang="en-US" dirty="0"/>
          </a:p>
        </p:txBody>
      </p:sp>
    </p:spTree>
    <p:custDataLst>
      <p:tags r:id="rId1"/>
    </p:custDataLst>
    <p:extLst>
      <p:ext uri="{BB962C8B-B14F-4D97-AF65-F5344CB8AC3E}">
        <p14:creationId xmlns:p14="http://schemas.microsoft.com/office/powerpoint/2010/main" val="1272269969"/>
      </p:ext>
    </p:extLst>
  </p:cSld>
  <p:clrMapOvr>
    <a:masterClrMapping/>
  </p:clrMapOvr>
  <mc:AlternateContent xmlns:mc="http://schemas.openxmlformats.org/markup-compatibility/2006" xmlns:p14="http://schemas.microsoft.com/office/powerpoint/2010/main">
    <mc:Choice Requires="p14">
      <p:transition spd="slow" p14:dur="1600" advTm="68949">
        <p14:gallery dir="l"/>
      </p:transition>
    </mc:Choice>
    <mc:Fallback xmlns="">
      <p:transition spd="slow" advTm="6894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
                                            <p:bg/>
                                          </p:spTgt>
                                        </p:tgtEl>
                                        <p:attrNameLst>
                                          <p:attrName>style.visibility</p:attrName>
                                        </p:attrNameLst>
                                      </p:cBhvr>
                                      <p:to>
                                        <p:strVal val="visible"/>
                                      </p:to>
                                    </p:set>
                                    <p:anim calcmode="lin" valueType="num">
                                      <p:cBhvr additive="base">
                                        <p:cTn id="26"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27"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
                                            <p:txEl>
                                              <p:pRg st="1" end="1"/>
                                            </p:txEl>
                                          </p:spTgt>
                                        </p:tgtEl>
                                        <p:attrNameLst>
                                          <p:attrName>style.visibility</p:attrName>
                                        </p:attrNameLst>
                                      </p:cBhvr>
                                      <p:to>
                                        <p:strVal val="visible"/>
                                      </p:to>
                                    </p:set>
                                    <p:anim calcmode="lin" valueType="num">
                                      <p:cBhvr additive="base">
                                        <p:cTn id="32"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
                                            <p:txEl>
                                              <p:pRg st="2" end="2"/>
                                            </p:txEl>
                                          </p:spTgt>
                                        </p:tgtEl>
                                        <p:attrNameLst>
                                          <p:attrName>style.visibility</p:attrName>
                                        </p:attrNameLst>
                                      </p:cBhvr>
                                      <p:to>
                                        <p:strVal val="visible"/>
                                      </p:to>
                                    </p:set>
                                    <p:anim calcmode="lin" valueType="num">
                                      <p:cBhvr additive="base">
                                        <p:cTn id="38"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xEl>
                                              <p:pRg st="3" end="3"/>
                                            </p:txEl>
                                          </p:spTgt>
                                        </p:tgtEl>
                                        <p:attrNameLst>
                                          <p:attrName>style.visibility</p:attrName>
                                        </p:attrNameLst>
                                      </p:cBhvr>
                                      <p:to>
                                        <p:strVal val="visible"/>
                                      </p:to>
                                    </p:set>
                                    <p:anim calcmode="lin" valueType="num">
                                      <p:cBhvr additive="base">
                                        <p:cTn id="44"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
                                            <p:txEl>
                                              <p:pRg st="4" end="4"/>
                                            </p:txEl>
                                          </p:spTgt>
                                        </p:tgtEl>
                                        <p:attrNameLst>
                                          <p:attrName>style.visibility</p:attrName>
                                        </p:attrNameLst>
                                      </p:cBhvr>
                                      <p:to>
                                        <p:strVal val="visible"/>
                                      </p:to>
                                    </p:set>
                                    <p:anim calcmode="lin" valueType="num">
                                      <p:cBhvr additive="base">
                                        <p:cTn id="50"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fltVal val="0"/>
                                          </p:val>
                                        </p:tav>
                                        <p:tav tm="100000">
                                          <p:val>
                                            <p:strVal val="#ppt_h"/>
                                          </p:val>
                                        </p:tav>
                                      </p:tavLst>
                                    </p:anim>
                                    <p:animEffect transition="in" filter="fade">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barn(inVertical)">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barn(inVertical)">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barn(inVertical)">
                                      <p:cBhvr>
                                        <p:cTn id="80" dur="500"/>
                                        <p:tgtEl>
                                          <p:spTgt spid="41"/>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barn(inVertical)">
                                      <p:cBhvr>
                                        <p:cTn id="8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3" grpId="0"/>
      <p:bldP spid="5" grpId="0"/>
      <p:bldP spid="13" grpId="0" uiExpand="1" build="p"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Group 13">
            <a:extLst>
              <a:ext uri="{FF2B5EF4-FFF2-40B4-BE49-F238E27FC236}">
                <a16:creationId xmlns:a16="http://schemas.microsoft.com/office/drawing/2014/main" id="{DD30FF4D-AB90-4B3A-B8EA-3F0F9E08E121}"/>
              </a:ext>
            </a:extLst>
          </p:cNvPr>
          <p:cNvGrpSpPr/>
          <p:nvPr/>
        </p:nvGrpSpPr>
        <p:grpSpPr>
          <a:xfrm>
            <a:off x="9228347" y="3573015"/>
            <a:ext cx="3293351" cy="4078723"/>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1"/>
              <a:ext cx="2965747" cy="1033280"/>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3647728" y="780933"/>
            <a:ext cx="4354421" cy="618751"/>
          </a:xfrm>
          <a:prstGeom prst="roundRect">
            <a:avLst/>
          </a:prstGeom>
          <a:solidFill>
            <a:schemeClr val="accent1">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ctr">
              <a:spcBef>
                <a:spcPct val="50000"/>
              </a:spcBef>
            </a:pPr>
            <a:r>
              <a:rPr lang="en-US" altLang="en-US" sz="3034" b="1" dirty="0" err="1">
                <a:latin typeface="Times New Roman" panose="02020603050405020304" pitchFamily="18" charset="0"/>
                <a:cs typeface="Times New Roman" panose="02020603050405020304" pitchFamily="18" charset="0"/>
              </a:rPr>
              <a:t>Giải</a:t>
            </a:r>
            <a:r>
              <a:rPr lang="en-US" altLang="en-US" sz="3034" b="1" dirty="0">
                <a:latin typeface="Times New Roman" panose="02020603050405020304" pitchFamily="18" charset="0"/>
                <a:cs typeface="Times New Roman" panose="02020603050405020304" pitchFamily="18" charset="0"/>
              </a:rPr>
              <a:t> </a:t>
            </a:r>
            <a:r>
              <a:rPr lang="en-US" altLang="en-US" sz="3034" b="1" dirty="0" err="1">
                <a:latin typeface="Times New Roman" panose="02020603050405020304" pitchFamily="18" charset="0"/>
                <a:cs typeface="Times New Roman" panose="02020603050405020304" pitchFamily="18" charset="0"/>
              </a:rPr>
              <a:t>nghĩa</a:t>
            </a:r>
            <a:r>
              <a:rPr lang="en-US" altLang="en-US" sz="3034" b="1" dirty="0">
                <a:latin typeface="Times New Roman" panose="02020603050405020304" pitchFamily="18" charset="0"/>
                <a:cs typeface="Times New Roman" panose="02020603050405020304" pitchFamily="18" charset="0"/>
              </a:rPr>
              <a:t> </a:t>
            </a:r>
            <a:r>
              <a:rPr lang="en-US" altLang="en-US" sz="3034" b="1" dirty="0" err="1">
                <a:latin typeface="Times New Roman" panose="02020603050405020304" pitchFamily="18" charset="0"/>
                <a:cs typeface="Times New Roman" panose="02020603050405020304" pitchFamily="18" charset="0"/>
              </a:rPr>
              <a:t>từ</a:t>
            </a:r>
            <a:endParaRPr lang="en-US" altLang="en-US" sz="3034" b="1" dirty="0">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9218" y="1609732"/>
            <a:ext cx="3305374" cy="2466971"/>
          </a:xfrm>
          <a:prstGeom prst="rect">
            <a:avLst/>
          </a:prstGeom>
        </p:spPr>
      </p:pic>
      <p:sp>
        <p:nvSpPr>
          <p:cNvPr id="5" name="TextBox 4"/>
          <p:cNvSpPr txBox="1"/>
          <p:nvPr/>
        </p:nvSpPr>
        <p:spPr>
          <a:xfrm>
            <a:off x="1559496" y="2132856"/>
            <a:ext cx="6552728" cy="954107"/>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Phép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mầu</a:t>
            </a:r>
            <a:r>
              <a:rPr lang="en-US" sz="2800" b="1" dirty="0">
                <a:solidFill>
                  <a:srgbClr val="FF0000"/>
                </a:solidFill>
                <a:latin typeface="Times New Roman" panose="02020603050405020304" pitchFamily="18" charset="0"/>
                <a:cs typeface="Times New Roman" panose="02020603050405020304" pitchFamily="18" charset="0"/>
              </a:rPr>
              <a:t> :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phép</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lạ</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đem</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lại</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những</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kết</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quả</a:t>
            </a:r>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khác</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thường</a:t>
            </a:r>
            <a:r>
              <a:rPr lang="en-US" sz="2800" dirty="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1559496" y="3212976"/>
            <a:ext cx="6768752"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nhiên</a:t>
            </a:r>
            <a:r>
              <a:rPr lang="en-US" sz="2800" b="1" dirty="0">
                <a:solidFill>
                  <a:srgbClr val="FF0000"/>
                </a:solidFill>
                <a:latin typeface="Times New Roman" panose="02020603050405020304" pitchFamily="18" charset="0"/>
                <a:cs typeface="Times New Roman" panose="02020603050405020304" pitchFamily="18" charset="0"/>
              </a:rPr>
              <a:t> :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đúng</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như</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đã</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dự</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đoán</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nói</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trước</a:t>
            </a:r>
            <a:r>
              <a:rPr lang="en-US" sz="2800" dirty="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1559494" y="5106234"/>
            <a:ext cx="4896545"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Phán</a:t>
            </a:r>
            <a:r>
              <a:rPr lang="en-US" sz="2800" b="1" dirty="0">
                <a:solidFill>
                  <a:srgbClr val="FF0000"/>
                </a:solidFill>
                <a:latin typeface="Times New Roman" panose="02020603050405020304" pitchFamily="18" charset="0"/>
                <a:cs typeface="Times New Roman" panose="02020603050405020304" pitchFamily="18" charset="0"/>
              </a:rPr>
              <a:t> :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truyền</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bảo</a:t>
            </a:r>
            <a:r>
              <a:rPr lang="en-US" sz="2800" dirty="0">
                <a:solidFill>
                  <a:schemeClr val="accent1">
                    <a:lumMod val="75000"/>
                  </a:schemeClr>
                </a:solidFill>
                <a:latin typeface="Times New Roman" panose="02020603050405020304" pitchFamily="18" charset="0"/>
                <a:cs typeface="Times New Roman" panose="02020603050405020304" pitchFamily="18" charset="0"/>
              </a:rPr>
              <a:t> hay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ra</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lệnh</a:t>
            </a:r>
            <a:r>
              <a:rPr lang="en-US" sz="2800" dirty="0">
                <a:solidFill>
                  <a:schemeClr val="accent1">
                    <a:lumMod val="75000"/>
                  </a:schemeClr>
                </a:solidFill>
                <a:latin typeface="Times New Roman" panose="02020603050405020304" pitchFamily="18" charset="0"/>
                <a:cs typeface="Times New Roman" panose="02020603050405020304" pitchFamily="18" charset="0"/>
              </a:rPr>
              <a:t>.</a:t>
            </a:r>
            <a:endParaRPr lang="en-US"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559494" y="4005064"/>
            <a:ext cx="7992889" cy="954107"/>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Khủng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khiếp</a:t>
            </a:r>
            <a:r>
              <a:rPr lang="en-US" sz="2800" b="1" dirty="0">
                <a:solidFill>
                  <a:srgbClr val="FF0000"/>
                </a:solidFill>
                <a:latin typeface="Times New Roman" panose="02020603050405020304" pitchFamily="18" charset="0"/>
                <a:cs typeface="Times New Roman" panose="02020603050405020304" pitchFamily="18" charset="0"/>
              </a:rPr>
              <a:t> :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hoảng</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sợ</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hoặc</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làm</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cho</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hoảng</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sợ</a:t>
            </a:r>
            <a:r>
              <a:rPr lang="en-US" sz="2800" dirty="0">
                <a:solidFill>
                  <a:schemeClr val="accent1">
                    <a:lumMod val="75000"/>
                  </a:schemeClr>
                </a:solidFill>
                <a:latin typeface="Times New Roman" panose="02020603050405020304" pitchFamily="18" charset="0"/>
                <a:cs typeface="Times New Roman" panose="02020603050405020304" pitchFamily="18" charset="0"/>
              </a:rPr>
              <a:t> ở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mức</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rất</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cao</a:t>
            </a:r>
            <a:r>
              <a:rPr lang="en-US" sz="2800" dirty="0">
                <a:solidFill>
                  <a:schemeClr val="accent1">
                    <a:lumMod val="75000"/>
                  </a:schemeClr>
                </a:solidFill>
                <a:latin typeface="Times New Roman" panose="02020603050405020304" pitchFamily="18" charset="0"/>
                <a:cs typeface="Times New Roman" panose="02020603050405020304" pitchFamily="18" charset="0"/>
              </a:rPr>
              <a:t>.</a:t>
            </a:r>
            <a:endParaRPr lang="en-US"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31692">
        <p14:prism/>
      </p:transition>
    </mc:Choice>
    <mc:Fallback xmlns="">
      <p:transition spd="slow" advTm="3169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5" grpId="0"/>
      <p:bldP spid="6"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1271464" y="260649"/>
            <a:ext cx="10552236" cy="64087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Điều ước của vua Mi-đát</a:t>
            </a:r>
            <a:endParaRPr lang="vi-VN" sz="2400" dirty="0">
              <a:solidFill>
                <a:srgbClr val="FF0000"/>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Có lần thần Đi-ô-ni-dốt hiện ra, cho vua Mi-đát được ước một điều. Mi-đát vốn tham lam nên nói ngay:</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cho mọi vật tôi chạm đến đều hóa thành vàng!</a:t>
            </a:r>
          </a:p>
          <a:p>
            <a:pPr algn="just"/>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mỉm cười ưng thuận.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Vua Mi-đát thử bẻ một cành sồi, cành đó liền biến thành vàng. Vua ngắt một quả táo, quả táo cũng thành vàng nốt. Tưởng không có ai trên đời sung sướng hơn thế nữa!</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Bọn đầy tớ dọn thức ăn cho Mi-đát. Nhà vua sung sướng ngồi vào bàn. Và lúc đó ông mới biết mình đã xin một điều ước khủng khiếp. Các thức ăn, thức uống khi vua chạm tay vào đều biến thành vàng. Mi-đát bụng đói cồn cào, chịu không nổi, liền chắp tay cầu khẩn: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mầu</a:t>
            </a:r>
            <a:r>
              <a:rPr lang="vi-VN" sz="2000" b="1" dirty="0">
                <a:solidFill>
                  <a:schemeClr val="accent1">
                    <a:lumMod val="75000"/>
                  </a:schemeClr>
                </a:solidFill>
                <a:latin typeface="Times New Roman" panose="02020603050405020304" pitchFamily="18" charset="0"/>
                <a:cs typeface="Times New Roman" panose="02020603050405020304" pitchFamily="18" charset="0"/>
              </a:rPr>
              <a:t> sẽ biến mất và nhà người sẽ rửa sạch được lòng tham.</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p>
          <a:p>
            <a:pPr algn="just"/>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Tree>
    <p:extLst>
      <p:ext uri="{BB962C8B-B14F-4D97-AF65-F5344CB8AC3E}">
        <p14:creationId xmlns:p14="http://schemas.microsoft.com/office/powerpoint/2010/main" val="1676883358"/>
      </p:ext>
    </p:extLst>
  </p:cSld>
  <p:clrMapOvr>
    <a:masterClrMapping/>
  </p:clrMapOvr>
  <mc:AlternateContent xmlns:mc="http://schemas.openxmlformats.org/markup-compatibility/2006" xmlns:p14="http://schemas.microsoft.com/office/powerpoint/2010/main">
    <mc:Choice Requires="p14">
      <p:transition spd="slow" p14:dur="1200" advTm="102907">
        <p14:prism/>
      </p:transition>
    </mc:Choice>
    <mc:Fallback xmlns="">
      <p:transition spd="slow" advTm="102907">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706692"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DD30FF4D-AB90-4B3A-B8EA-3F0F9E08E121}"/>
              </a:ext>
            </a:extLst>
          </p:cNvPr>
          <p:cNvGrpSpPr/>
          <p:nvPr/>
        </p:nvGrpSpPr>
        <p:grpSpPr>
          <a:xfrm>
            <a:off x="7938183" y="3068223"/>
            <a:ext cx="4583516" cy="4583516"/>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1"/>
              <a:ext cx="2965747" cy="1033280"/>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2047399" y="620688"/>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014066" y="1416980"/>
            <a:ext cx="6163867" cy="769441"/>
          </a:xfrm>
          <a:prstGeom prst="rect">
            <a:avLst/>
          </a:prstGeom>
          <a:noFill/>
        </p:spPr>
        <p:txBody>
          <a:bodyPr wrap="none" lIns="91440" tIns="45720" rIns="91440" bIns="45720">
            <a:spAutoFit/>
          </a:bodyPr>
          <a:lstStyle/>
          <a:p>
            <a:pPr algn="ct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3791744" y="4294837"/>
            <a:ext cx="3240360"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rPr>
              <a:t>2. </a:t>
            </a:r>
            <a:r>
              <a:rPr lang="en-US" sz="3600" dirty="0" err="1">
                <a:ln w="0"/>
                <a:solidFill>
                  <a:schemeClr val="accent1">
                    <a:lumMod val="75000"/>
                  </a:schemeClr>
                </a:solidFill>
                <a:effectLst>
                  <a:outerShdw blurRad="38100" dist="25400" dir="5400000" algn="ctr" rotWithShape="0">
                    <a:srgbClr val="6E747A">
                      <a:alpha val="43000"/>
                    </a:srgbClr>
                  </a:outerShdw>
                </a:effectLst>
              </a:rPr>
              <a:t>Tìm</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hiểu</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bài</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7" name="TextBox 6"/>
          <p:cNvSpPr txBox="1"/>
          <p:nvPr/>
        </p:nvSpPr>
        <p:spPr>
          <a:xfrm>
            <a:off x="3791744" y="5157192"/>
            <a:ext cx="4703104"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rPr>
              <a:t>3. </a:t>
            </a:r>
            <a:r>
              <a:rPr lang="en-US" sz="3600" dirty="0" err="1">
                <a:ln w="0"/>
                <a:solidFill>
                  <a:schemeClr val="accent1">
                    <a:lumMod val="75000"/>
                  </a:schemeClr>
                </a:solidFill>
                <a:effectLst>
                  <a:outerShdw blurRad="38100" dist="25400" dir="5400000" algn="ctr" rotWithShape="0">
                    <a:srgbClr val="6E747A">
                      <a:alpha val="43000"/>
                    </a:srgbClr>
                  </a:outerShdw>
                </a:effectLst>
              </a:rPr>
              <a:t>Luyện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đọc</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diễn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cảm</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11" name="Rectangle 10"/>
          <p:cNvSpPr/>
          <p:nvPr/>
        </p:nvSpPr>
        <p:spPr>
          <a:xfrm>
            <a:off x="3794298" y="3430741"/>
            <a:ext cx="3609450" cy="646331"/>
          </a:xfrm>
          <a:prstGeom prst="rect">
            <a:avLst/>
          </a:prstGeom>
          <a:noFill/>
        </p:spPr>
        <p:txBody>
          <a:bodyPr wrap="none" lIns="91440" tIns="45720" rIns="91440" bIns="45720">
            <a:spAutoFit/>
          </a:bodyPr>
          <a:lstStyle/>
          <a:p>
            <a:pPr algn="ctr"/>
            <a:r>
              <a:rPr lang="en-US" sz="3600" dirty="0">
                <a:ln w="0"/>
                <a:solidFill>
                  <a:schemeClr val="accent1">
                    <a:lumMod val="75000"/>
                  </a:schemeClr>
                </a:solidFill>
                <a:effectLst>
                  <a:outerShdw blurRad="38100" dist="25400" dir="5400000" algn="ctr" rotWithShape="0">
                    <a:srgbClr val="6E747A">
                      <a:alpha val="43000"/>
                    </a:srgbClr>
                  </a:outerShdw>
                </a:effectLst>
              </a:rPr>
              <a:t>1. </a:t>
            </a:r>
            <a:r>
              <a:rPr lang="en-US" sz="3600" dirty="0" err="1">
                <a:ln w="0"/>
                <a:solidFill>
                  <a:schemeClr val="accent1">
                    <a:lumMod val="75000"/>
                  </a:schemeClr>
                </a:solidFill>
                <a:effectLst>
                  <a:outerShdw blurRad="38100" dist="25400" dir="5400000" algn="ctr" rotWithShape="0">
                    <a:srgbClr val="6E747A">
                      <a:alpha val="43000"/>
                    </a:srgbClr>
                  </a:outerShdw>
                </a:effectLst>
              </a:rPr>
              <a:t>Luyện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đọc</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đúng</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13" name="Rectangle 12"/>
          <p:cNvSpPr/>
          <p:nvPr/>
        </p:nvSpPr>
        <p:spPr>
          <a:xfrm>
            <a:off x="3800060" y="4294837"/>
            <a:ext cx="2944012" cy="646331"/>
          </a:xfrm>
          <a:prstGeom prst="rect">
            <a:avLst/>
          </a:prstGeom>
          <a:noFill/>
        </p:spPr>
        <p:txBody>
          <a:bodyPr wrap="none" lIns="91440" tIns="45720" rIns="91440" bIns="45720">
            <a:spAutoFit/>
          </a:bodyPr>
          <a:lstStyle/>
          <a:p>
            <a:pPr algn="ctr"/>
            <a:r>
              <a:rPr lang="en-US" sz="3600" b="0" cap="none" spc="0" dirty="0">
                <a:ln w="0"/>
                <a:solidFill>
                  <a:srgbClr val="FF0000"/>
                </a:solidFill>
                <a:effectLst>
                  <a:outerShdw blurRad="38100" dist="25400" dir="5400000" algn="ctr" rotWithShape="0">
                    <a:srgbClr val="6E747A">
                      <a:alpha val="43000"/>
                    </a:srgbClr>
                  </a:outerShdw>
                </a:effectLst>
              </a:rPr>
              <a:t>2. </a:t>
            </a:r>
            <a:r>
              <a:rPr lang="en-US" sz="3600" b="0" cap="none" spc="0" dirty="0" err="1">
                <a:ln w="0"/>
                <a:solidFill>
                  <a:srgbClr val="FF0000"/>
                </a:solidFill>
                <a:effectLst>
                  <a:outerShdw blurRad="38100" dist="25400" dir="5400000" algn="ctr" rotWithShape="0">
                    <a:srgbClr val="6E747A">
                      <a:alpha val="43000"/>
                    </a:srgbClr>
                  </a:outerShdw>
                </a:effectLst>
              </a:rPr>
              <a:t>Tìm</a:t>
            </a:r>
            <a:r>
              <a:rPr lang="en-US" sz="3600" b="0" cap="none" spc="0" dirty="0">
                <a:ln w="0"/>
                <a:solidFill>
                  <a:srgbClr val="FF0000"/>
                </a:solidFill>
                <a:effectLst>
                  <a:outerShdw blurRad="38100" dist="25400" dir="5400000" algn="ctr" rotWithShape="0">
                    <a:srgbClr val="6E747A">
                      <a:alpha val="43000"/>
                    </a:srgbClr>
                  </a:outerShdw>
                </a:effectLst>
              </a:rPr>
              <a:t> </a:t>
            </a:r>
            <a:r>
              <a:rPr lang="en-US" sz="3600" b="0" cap="none" spc="0" dirty="0" err="1">
                <a:ln w="0"/>
                <a:solidFill>
                  <a:srgbClr val="FF0000"/>
                </a:solidFill>
                <a:effectLst>
                  <a:outerShdw blurRad="38100" dist="25400" dir="5400000" algn="ctr" rotWithShape="0">
                    <a:srgbClr val="6E747A">
                      <a:alpha val="43000"/>
                    </a:srgbClr>
                  </a:outerShdw>
                </a:effectLst>
              </a:rPr>
              <a:t>hiểu</a:t>
            </a:r>
            <a:r>
              <a:rPr lang="en-US" sz="3600" b="0" cap="none" spc="0" dirty="0">
                <a:ln w="0"/>
                <a:solidFill>
                  <a:srgbClr val="FF0000"/>
                </a:solidFill>
                <a:effectLst>
                  <a:outerShdw blurRad="38100" dist="25400" dir="5400000" algn="ctr" rotWithShape="0">
                    <a:srgbClr val="6E747A">
                      <a:alpha val="43000"/>
                    </a:srgbClr>
                  </a:outerShdw>
                </a:effectLst>
              </a:rPr>
              <a:t> </a:t>
            </a:r>
            <a:r>
              <a:rPr lang="en-US" sz="3600" b="0" cap="none" spc="0" dirty="0" err="1">
                <a:ln w="0"/>
                <a:solidFill>
                  <a:srgbClr val="FF0000"/>
                </a:solidFill>
                <a:effectLst>
                  <a:outerShdw blurRad="38100" dist="25400" dir="5400000" algn="ctr" rotWithShape="0">
                    <a:srgbClr val="6E747A">
                      <a:alpha val="43000"/>
                    </a:srgbClr>
                  </a:outerShdw>
                </a:effectLst>
              </a:rPr>
              <a:t>bài</a:t>
            </a:r>
            <a:endParaRPr lang="en-US" sz="3600" b="0" cap="none" spc="0" dirty="0">
              <a:ln w="0"/>
              <a:solidFill>
                <a:srgbClr val="FF0000"/>
              </a:solidFill>
              <a:effectLst>
                <a:outerShdw blurRad="38100" dist="25400" dir="5400000" algn="ctr" rotWithShape="0">
                  <a:srgbClr val="6E747A">
                    <a:alpha val="43000"/>
                  </a:srgbClr>
                </a:outerShdw>
              </a:effectLst>
            </a:endParaRPr>
          </a:p>
        </p:txBody>
      </p:sp>
      <p:sp>
        <p:nvSpPr>
          <p:cNvPr id="18" name="Text Box 8">
            <a:extLst>
              <a:ext uri="{FF2B5EF4-FFF2-40B4-BE49-F238E27FC236}">
                <a16:creationId xmlns:a16="http://schemas.microsoft.com/office/drawing/2014/main" id="{16F96F1C-C570-4056-B15C-EE06927340BF}"/>
              </a:ext>
            </a:extLst>
          </p:cNvPr>
          <p:cNvSpPr txBox="1"/>
          <p:nvPr/>
        </p:nvSpPr>
        <p:spPr>
          <a:xfrm>
            <a:off x="7289476" y="2363156"/>
            <a:ext cx="3877229" cy="510778"/>
          </a:xfrm>
          <a:prstGeom prst="roundRect">
            <a:avLst/>
          </a:prstGeom>
          <a:solidFill>
            <a:schemeClr val="bg1"/>
          </a:solidFill>
          <a:ln>
            <a:solidFill>
              <a:schemeClr val="bg1"/>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400" b="1" i="1" dirty="0">
                <a:solidFill>
                  <a:srgbClr val="0070C0"/>
                </a:solidFill>
                <a:latin typeface="Times New Roman" panose="02020603050405020304" pitchFamily="18" charset="0"/>
                <a:cs typeface="Times New Roman" panose="02020603050405020304" pitchFamily="18" charset="0"/>
              </a:rPr>
              <a:t>Theo </a:t>
            </a:r>
            <a:r>
              <a:rPr lang="en-US" altLang="en-US" sz="2400" b="1" i="1" dirty="0" err="1">
                <a:solidFill>
                  <a:srgbClr val="0070C0"/>
                </a:solidFill>
                <a:latin typeface="Times New Roman" panose="02020603050405020304" pitchFamily="18" charset="0"/>
                <a:cs typeface="Times New Roman" panose="02020603050405020304" pitchFamily="18" charset="0"/>
              </a:rPr>
              <a:t>thần</a:t>
            </a:r>
            <a:r>
              <a:rPr lang="en-US" altLang="en-US" sz="2400" b="1" i="1" dirty="0">
                <a:solidFill>
                  <a:srgbClr val="0070C0"/>
                </a:solidFill>
                <a:latin typeface="Times New Roman" panose="02020603050405020304" pitchFamily="18" charset="0"/>
                <a:cs typeface="Times New Roman" panose="02020603050405020304" pitchFamily="18" charset="0"/>
              </a:rPr>
              <a:t> </a:t>
            </a:r>
            <a:r>
              <a:rPr lang="en-US" altLang="en-US" sz="2400" b="1" i="1" dirty="0" err="1">
                <a:solidFill>
                  <a:srgbClr val="0070C0"/>
                </a:solidFill>
                <a:latin typeface="Times New Roman" panose="02020603050405020304" pitchFamily="18" charset="0"/>
                <a:cs typeface="Times New Roman" panose="02020603050405020304" pitchFamily="18" charset="0"/>
              </a:rPr>
              <a:t>thoại</a:t>
            </a:r>
            <a:r>
              <a:rPr lang="en-US" altLang="en-US" sz="2400" b="1" i="1" dirty="0">
                <a:solidFill>
                  <a:srgbClr val="0070C0"/>
                </a:solidFill>
                <a:latin typeface="Times New Roman" panose="02020603050405020304" pitchFamily="18" charset="0"/>
                <a:cs typeface="Times New Roman" panose="02020603050405020304" pitchFamily="18" charset="0"/>
              </a:rPr>
              <a:t> Hi </a:t>
            </a:r>
            <a:r>
              <a:rPr lang="en-US" altLang="en-US" sz="2400" b="1" i="1" dirty="0" err="1">
                <a:solidFill>
                  <a:srgbClr val="0070C0"/>
                </a:solidFill>
                <a:latin typeface="Times New Roman" panose="02020603050405020304" pitchFamily="18" charset="0"/>
                <a:cs typeface="Times New Roman" panose="02020603050405020304" pitchFamily="18" charset="0"/>
              </a:rPr>
              <a:t>Lạp</a:t>
            </a:r>
            <a:r>
              <a:rPr lang="en-US" altLang="en-US" sz="2400" b="1" i="1" dirty="0">
                <a:solidFill>
                  <a:srgbClr val="0070C0"/>
                </a:solidFill>
                <a:latin typeface="Times New Roman" panose="02020603050405020304" pitchFamily="18" charset="0"/>
                <a:cs typeface="Times New Roman" panose="02020603050405020304" pitchFamily="18" charset="0"/>
              </a:rPr>
              <a:t> </a:t>
            </a:r>
            <a:endParaRPr lang="en-US" altLang="en-US" sz="2400" b="1" i="1" dirty="0">
              <a:solidFill>
                <a:srgbClr val="0070C0"/>
              </a:solidFill>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736977693"/>
      </p:ext>
    </p:extLst>
  </p:cSld>
  <p:clrMapOvr>
    <a:masterClrMapping/>
  </p:clrMapOvr>
  <mc:AlternateContent xmlns:mc="http://schemas.openxmlformats.org/markup-compatibility/2006" xmlns:p14="http://schemas.microsoft.com/office/powerpoint/2010/main">
    <mc:Choice Requires="p14">
      <p:transition spd="slow" p14:dur="1200" advTm="8183">
        <p14:prism/>
      </p:transition>
    </mc:Choice>
    <mc:Fallback xmlns="">
      <p:transition spd="slow" advTm="818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1506&quot;/&gt;&lt;/object&gt;&lt;object type=&quot;3&quot; unique_id=&quot;10004&quot;&gt;&lt;property id=&quot;20148&quot; value=&quot;5&quot;/&gt;&lt;property id=&quot;20300&quot; value=&quot;Slide 2&quot;/&gt;&lt;property id=&quot;20307&quot; value=&quot;3339&quot;/&gt;&lt;/object&gt;&lt;object type=&quot;3&quot; unique_id=&quot;10005&quot;&gt;&lt;property id=&quot;20148&quot; value=&quot;5&quot;/&gt;&lt;property id=&quot;20300&quot; value=&quot;Slide 3&quot;/&gt;&lt;property id=&quot;20307&quot; value=&quot;3341&quot;/&gt;&lt;/object&gt;&lt;object type=&quot;3&quot; unique_id=&quot;10006&quot;&gt;&lt;property id=&quot;20148&quot; value=&quot;5&quot;/&gt;&lt;property id=&quot;20300&quot; value=&quot;Slide 4&quot;/&gt;&lt;property id=&quot;20307&quot; value=&quot;3344&quot;/&gt;&lt;/object&gt;&lt;object type=&quot;3&quot; unique_id=&quot;10007&quot;&gt;&lt;property id=&quot;20148&quot; value=&quot;5&quot;/&gt;&lt;property id=&quot;20300&quot; value=&quot;Slide 5&quot;/&gt;&lt;property id=&quot;20307&quot; value=&quot;3347&quot;/&gt;&lt;/object&gt;&lt;object type=&quot;3&quot; unique_id=&quot;10008&quot;&gt;&lt;property id=&quot;20148&quot; value=&quot;5&quot;/&gt;&lt;property id=&quot;20300&quot; value=&quot;Slide 6&quot;/&gt;&lt;property id=&quot;20307&quot; value=&quot;3350&quot;/&gt;&lt;/object&gt;&lt;object type=&quot;3&quot; unique_id=&quot;10009&quot;&gt;&lt;property id=&quot;20148&quot; value=&quot;5&quot;/&gt;&lt;property id=&quot;20300&quot; value=&quot;Slide 7&quot;/&gt;&lt;property id=&quot;20307&quot; value=&quot;1529&quot;/&gt;&lt;/object&gt;&lt;object type=&quot;3&quot; unique_id=&quot;10010&quot;&gt;&lt;property id=&quot;20148&quot; value=&quot;5&quot;/&gt;&lt;property id=&quot;20300&quot; value=&quot;Slide 8&quot;/&gt;&lt;property id=&quot;20307&quot; value=&quot;3352&quot;/&gt;&lt;/object&gt;&lt;object type=&quot;3&quot; unique_id=&quot;10011&quot;&gt;&lt;property id=&quot;20148&quot; value=&quot;5&quot;/&gt;&lt;property id=&quot;20300&quot; value=&quot;Slide 9&quot;/&gt;&lt;property id=&quot;20307&quot; value=&quot;3354&quot;/&gt;&lt;/object&gt;&lt;object type=&quot;3&quot; unique_id=&quot;10012&quot;&gt;&lt;property id=&quot;20148&quot; value=&quot;5&quot;/&gt;&lt;property id=&quot;20300&quot; value=&quot;Slide 10&quot;/&gt;&lt;property id=&quot;20307&quot; value=&quot;3356&quot;/&gt;&lt;/object&gt;&lt;object type=&quot;3&quot; unique_id=&quot;10013&quot;&gt;&lt;property id=&quot;20148&quot; value=&quot;5&quot;/&gt;&lt;property id=&quot;20300&quot; value=&quot;Slide 11&quot;/&gt;&lt;property id=&quot;20307&quot; value=&quot;3358&quot;/&gt;&lt;/object&gt;&lt;object type=&quot;3&quot; unique_id=&quot;10014&quot;&gt;&lt;property id=&quot;20148&quot; value=&quot;5&quot;/&gt;&lt;property id=&quot;20300&quot; value=&quot;Slide 12&quot;/&gt;&lt;property id=&quot;20307&quot; value=&quot;3360&quot;/&gt;&lt;/object&gt;&lt;object type=&quot;3&quot; unique_id=&quot;10015&quot;&gt;&lt;property id=&quot;20148&quot; value=&quot;5&quot;/&gt;&lt;property id=&quot;20300&quot; value=&quot;Slide 13&quot;/&gt;&lt;property id=&quot;20307&quot; value=&quot;3362&quot;/&gt;&lt;/object&gt;&lt;object type=&quot;3&quot; unique_id=&quot;10016&quot;&gt;&lt;property id=&quot;20148&quot; value=&quot;5&quot;/&gt;&lt;property id=&quot;20300&quot; value=&quot;Slide 14&quot;/&gt;&lt;property id=&quot;20307&quot; value=&quot;3366&quot;/&gt;&lt;/object&gt;&lt;object type=&quot;3&quot; unique_id=&quot;10017&quot;&gt;&lt;property id=&quot;20148&quot; value=&quot;5&quot;/&gt;&lt;property id=&quot;20300&quot; value=&quot;Slide 15&quot;/&gt;&lt;property id=&quot;20307&quot; value=&quot;3382&quot;/&gt;&lt;/object&gt;&lt;object type=&quot;3&quot; unique_id=&quot;10018&quot;&gt;&lt;property id=&quot;20148&quot; value=&quot;5&quot;/&gt;&lt;property id=&quot;20300&quot; value=&quot;Slide 16&quot;/&gt;&lt;property id=&quot;20307&quot; value=&quot;3368&quot;/&gt;&lt;/object&gt;&lt;object type=&quot;3&quot; unique_id=&quot;10019&quot;&gt;&lt;property id=&quot;20148&quot; value=&quot;5&quot;/&gt;&lt;property id=&quot;20300&quot; value=&quot;Slide 17&quot;/&gt;&lt;property id=&quot;20307&quot; value=&quot;3381&quot;/&gt;&lt;/object&gt;&lt;object type=&quot;3&quot; unique_id=&quot;10020&quot;&gt;&lt;property id=&quot;20148&quot; value=&quot;5&quot;/&gt;&lt;property id=&quot;20300&quot; value=&quot;Slide 18&quot;/&gt;&lt;property id=&quot;20307&quot; value=&quot;3372&quot;/&gt;&lt;/object&gt;&lt;object type=&quot;3&quot; unique_id=&quot;10021&quot;&gt;&lt;property id=&quot;20148&quot; value=&quot;5&quot;/&gt;&lt;property id=&quot;20300&quot; value=&quot;Slide 19&quot;/&gt;&lt;property id=&quot;20307&quot; value=&quot;3377&quot;/&gt;&lt;/object&gt;&lt;object type=&quot;3&quot; unique_id=&quot;10022&quot;&gt;&lt;property id=&quot;20148&quot; value=&quot;5&quot;/&gt;&lt;property id=&quot;20300&quot; value=&quot;Slide 20&quot;/&gt;&lt;property id=&quot;20307&quot; value=&quot;1551&quot;/&gt;&lt;/object&gt;&lt;/object&gt;&lt;object type=&quot;8&quot; unique_id=&quot;10044&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IMING" val="|5.2|0.9|7.9"/>
</p:tagLst>
</file>

<file path=ppt/tags/tag11.xml><?xml version="1.0" encoding="utf-8"?>
<p:tagLst xmlns:a="http://schemas.openxmlformats.org/drawingml/2006/main" xmlns:r="http://schemas.openxmlformats.org/officeDocument/2006/relationships" xmlns:p="http://schemas.openxmlformats.org/presentationml/2006/main">
  <p:tag name="TIMING" val="|9.3|1"/>
</p:tagLst>
</file>

<file path=ppt/tags/tag12.xml><?xml version="1.0" encoding="utf-8"?>
<p:tagLst xmlns:a="http://schemas.openxmlformats.org/drawingml/2006/main" xmlns:r="http://schemas.openxmlformats.org/officeDocument/2006/relationships" xmlns:p="http://schemas.openxmlformats.org/presentationml/2006/main">
  <p:tag name="TIMING" val="|3.9|1.1|3.9|1.9|2.2|1.4"/>
</p:tagLst>
</file>

<file path=ppt/tags/tag13.xml><?xml version="1.0" encoding="utf-8"?>
<p:tagLst xmlns:a="http://schemas.openxmlformats.org/drawingml/2006/main" xmlns:r="http://schemas.openxmlformats.org/officeDocument/2006/relationships" xmlns:p="http://schemas.openxmlformats.org/presentationml/2006/main">
  <p:tag name="TIMING" val="|2.2|1.9"/>
</p:tagLst>
</file>

<file path=ppt/tags/tag14.xml><?xml version="1.0" encoding="utf-8"?>
<p:tagLst xmlns:a="http://schemas.openxmlformats.org/drawingml/2006/main" xmlns:r="http://schemas.openxmlformats.org/officeDocument/2006/relationships" xmlns:p="http://schemas.openxmlformats.org/presentationml/2006/main">
  <p:tag name="TIMING" val="|0|9.6"/>
</p:tagLst>
</file>

<file path=ppt/tags/tag15.xml><?xml version="1.0" encoding="utf-8"?>
<p:tagLst xmlns:a="http://schemas.openxmlformats.org/drawingml/2006/main" xmlns:r="http://schemas.openxmlformats.org/officeDocument/2006/relationships" xmlns:p="http://schemas.openxmlformats.org/presentationml/2006/main">
  <p:tag name="TIMING" val="|3.1"/>
</p:tagLst>
</file>

<file path=ppt/tags/tag2.xml><?xml version="1.0" encoding="utf-8"?>
<p:tagLst xmlns:a="http://schemas.openxmlformats.org/drawingml/2006/main" xmlns:r="http://schemas.openxmlformats.org/officeDocument/2006/relationships" xmlns:p="http://schemas.openxmlformats.org/presentationml/2006/main">
  <p:tag name="TIMING" val="|3.7|1.8|1.1"/>
</p:tagLst>
</file>

<file path=ppt/tags/tag3.xml><?xml version="1.0" encoding="utf-8"?>
<p:tagLst xmlns:a="http://schemas.openxmlformats.org/drawingml/2006/main" xmlns:r="http://schemas.openxmlformats.org/officeDocument/2006/relationships" xmlns:p="http://schemas.openxmlformats.org/presentationml/2006/main">
  <p:tag name="TIMING" val="|7.1|10|5.2"/>
</p:tagLst>
</file>

<file path=ppt/tags/tag4.xml><?xml version="1.0" encoding="utf-8"?>
<p:tagLst xmlns:a="http://schemas.openxmlformats.org/drawingml/2006/main" xmlns:r="http://schemas.openxmlformats.org/officeDocument/2006/relationships" xmlns:p="http://schemas.openxmlformats.org/presentationml/2006/main">
  <p:tag name="TIMING" val="|6.5|3|0.8|0.9|0.9|2.9|7.9|6.3|18.8|1|1.3|6.2|10.5"/>
</p:tagLst>
</file>

<file path=ppt/tags/tag5.xml><?xml version="1.0" encoding="utf-8"?>
<p:tagLst xmlns:a="http://schemas.openxmlformats.org/drawingml/2006/main" xmlns:r="http://schemas.openxmlformats.org/officeDocument/2006/relationships" xmlns:p="http://schemas.openxmlformats.org/presentationml/2006/main">
  <p:tag name="TIMING" val="|2.8|1|0.8|0.8|5.8|4.3|9.5"/>
</p:tagLst>
</file>

<file path=ppt/tags/tag6.xml><?xml version="1.0" encoding="utf-8"?>
<p:tagLst xmlns:a="http://schemas.openxmlformats.org/drawingml/2006/main" xmlns:r="http://schemas.openxmlformats.org/officeDocument/2006/relationships" xmlns:p="http://schemas.openxmlformats.org/presentationml/2006/main">
  <p:tag name="TIMING" val="|3.4|1.9"/>
</p:tagLst>
</file>

<file path=ppt/tags/tag7.xml><?xml version="1.0" encoding="utf-8"?>
<p:tagLst xmlns:a="http://schemas.openxmlformats.org/drawingml/2006/main" xmlns:r="http://schemas.openxmlformats.org/officeDocument/2006/relationships" xmlns:p="http://schemas.openxmlformats.org/presentationml/2006/main">
  <p:tag name="TIMING" val="|3|12.5|4.3"/>
</p:tagLst>
</file>

<file path=ppt/tags/tag8.xml><?xml version="1.0" encoding="utf-8"?>
<p:tagLst xmlns:a="http://schemas.openxmlformats.org/drawingml/2006/main" xmlns:r="http://schemas.openxmlformats.org/officeDocument/2006/relationships" xmlns:p="http://schemas.openxmlformats.org/presentationml/2006/main">
  <p:tag name="TIMING" val="|7.9|1.6|4.4|12.1|8.7|0.2|0.6|0.3"/>
</p:tagLst>
</file>

<file path=ppt/tags/tag9.xml><?xml version="1.0" encoding="utf-8"?>
<p:tagLst xmlns:a="http://schemas.openxmlformats.org/drawingml/2006/main" xmlns:r="http://schemas.openxmlformats.org/officeDocument/2006/relationships" xmlns:p="http://schemas.openxmlformats.org/presentationml/2006/main">
  <p:tag name="TIMING" val="|7.8|1.6|3.3|3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2286</TotalTime>
  <Words>2776</Words>
  <Application>Microsoft Office PowerPoint</Application>
  <PresentationFormat>Widescreen</PresentationFormat>
  <Paragraphs>201</Paragraphs>
  <Slides>20</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VNI-Briquet</vt:lpstr>
      <vt:lpstr>Times New Roman</vt:lpstr>
      <vt:lpstr>Calibri</vt:lpstr>
      <vt:lpstr>Arial</vt:lpstr>
      <vt:lpstr>VNI-Hobo</vt:lpstr>
      <vt:lpstr>Microsoft YaHei</vt:lpstr>
      <vt:lpstr>UTM Bell</vt:lpstr>
      <vt:lpstr>等线</vt:lpstr>
      <vt:lpstr>Office 主题</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PHẠM THỊ HẰNG</cp:lastModifiedBy>
  <cp:revision>213</cp:revision>
  <dcterms:created xsi:type="dcterms:W3CDTF">2020-02-01T02:54:00Z</dcterms:created>
  <dcterms:modified xsi:type="dcterms:W3CDTF">2021-10-03T15:26:14Z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5175C5D85D0B47E888013DEAAE1834D6</vt:lpwstr>
  </property>
  <property fmtid="{D5CDD505-2E9C-101B-9397-08002B2CF9AE}" pid="3" name="KSOProductBuildVer">
    <vt:lpwstr>1033-11.2.0.10258</vt:lpwstr>
  </property>
</Properties>
</file>