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8" r:id="rId3"/>
    <p:sldId id="279" r:id="rId4"/>
    <p:sldId id="280" r:id="rId5"/>
    <p:sldId id="281" r:id="rId6"/>
    <p:sldId id="282" r:id="rId7"/>
    <p:sldId id="283" r:id="rId8"/>
    <p:sldId id="287" r:id="rId9"/>
    <p:sldId id="263" r:id="rId10"/>
    <p:sldId id="260" r:id="rId11"/>
    <p:sldId id="264" r:id="rId12"/>
    <p:sldId id="265" r:id="rId13"/>
    <p:sldId id="284" r:id="rId14"/>
    <p:sldId id="285" r:id="rId15"/>
    <p:sldId id="286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1104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31.wmf"/><Relationship Id="rId1" Type="http://schemas.openxmlformats.org/officeDocument/2006/relationships/image" Target="../media/image27.wmf"/><Relationship Id="rId5" Type="http://schemas.openxmlformats.org/officeDocument/2006/relationships/image" Target="../media/image32.wmf"/><Relationship Id="rId4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73A3-D256-4890-8BFE-4C64C6AAA56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D0BB-8703-4160-B244-3B336235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0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73A3-D256-4890-8BFE-4C64C6AAA56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D0BB-8703-4160-B244-3B336235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5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73A3-D256-4890-8BFE-4C64C6AAA56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D0BB-8703-4160-B244-3B336235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1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73A3-D256-4890-8BFE-4C64C6AAA56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D0BB-8703-4160-B244-3B336235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8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73A3-D256-4890-8BFE-4C64C6AAA56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D0BB-8703-4160-B244-3B336235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2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73A3-D256-4890-8BFE-4C64C6AAA56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D0BB-8703-4160-B244-3B336235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9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73A3-D256-4890-8BFE-4C64C6AAA56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D0BB-8703-4160-B244-3B336235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4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73A3-D256-4890-8BFE-4C64C6AAA56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D0BB-8703-4160-B244-3B336235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1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73A3-D256-4890-8BFE-4C64C6AAA56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D0BB-8703-4160-B244-3B336235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8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73A3-D256-4890-8BFE-4C64C6AAA56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D0BB-8703-4160-B244-3B336235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2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73A3-D256-4890-8BFE-4C64C6AAA56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D0BB-8703-4160-B244-3B336235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6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573A3-D256-4890-8BFE-4C64C6AAA56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5D0BB-8703-4160-B244-3B336235D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6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28.jpg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6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5.wmf"/><Relationship Id="rId14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gif"/><Relationship Id="rId7" Type="http://schemas.openxmlformats.org/officeDocument/2006/relationships/image" Target="../media/image39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10" Type="http://schemas.openxmlformats.org/officeDocument/2006/relationships/image" Target="../media/image42.png"/><Relationship Id="rId4" Type="http://schemas.openxmlformats.org/officeDocument/2006/relationships/image" Target="../media/image36.gif"/><Relationship Id="rId9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jp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slide" Target="slide4.xml"/><Relationship Id="rId21" Type="http://schemas.openxmlformats.org/officeDocument/2006/relationships/image" Target="../media/image16.png"/><Relationship Id="rId7" Type="http://schemas.openxmlformats.org/officeDocument/2006/relationships/image" Target="../media/image10.png"/><Relationship Id="rId12" Type="http://schemas.openxmlformats.org/officeDocument/2006/relationships/slide" Target="slide7.xml"/><Relationship Id="rId17" Type="http://schemas.microsoft.com/office/2007/relationships/hdphoto" Target="../media/hdphoto8.wdp"/><Relationship Id="rId2" Type="http://schemas.openxmlformats.org/officeDocument/2006/relationships/image" Target="../media/image8.png"/><Relationship Id="rId16" Type="http://schemas.openxmlformats.org/officeDocument/2006/relationships/image" Target="../media/image13.png"/><Relationship Id="rId20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microsoft.com/office/2007/relationships/hdphoto" Target="../media/hdphoto6.wdp"/><Relationship Id="rId24" Type="http://schemas.openxmlformats.org/officeDocument/2006/relationships/image" Target="../media/image18.gif"/><Relationship Id="rId5" Type="http://schemas.microsoft.com/office/2007/relationships/hdphoto" Target="../media/hdphoto4.wdp"/><Relationship Id="rId15" Type="http://schemas.openxmlformats.org/officeDocument/2006/relationships/slide" Target="slide9.xml"/><Relationship Id="rId23" Type="http://schemas.microsoft.com/office/2007/relationships/hdphoto" Target="../media/hdphoto10.wdp"/><Relationship Id="rId10" Type="http://schemas.openxmlformats.org/officeDocument/2006/relationships/image" Target="../media/image11.png"/><Relationship Id="rId19" Type="http://schemas.microsoft.com/office/2007/relationships/hdphoto" Target="../media/hdphoto9.wdp"/><Relationship Id="rId4" Type="http://schemas.openxmlformats.org/officeDocument/2006/relationships/image" Target="../media/image9.png"/><Relationship Id="rId9" Type="http://schemas.openxmlformats.org/officeDocument/2006/relationships/slide" Target="slide6.xml"/><Relationship Id="rId14" Type="http://schemas.microsoft.com/office/2007/relationships/hdphoto" Target="../media/hdphoto7.wdp"/><Relationship Id="rId2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slide" Target="slide3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slide" Target="slide3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slide" Target="slide3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8.jp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0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17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0"/>
          <p:cNvSpPr txBox="1">
            <a:spLocks noChangeArrowheads="1"/>
          </p:cNvSpPr>
          <p:nvPr/>
        </p:nvSpPr>
        <p:spPr bwMode="auto">
          <a:xfrm>
            <a:off x="1763713" y="1077914"/>
            <a:ext cx="483711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- </a:t>
            </a:r>
            <a:r>
              <a:rPr lang="en-US" altLang="vi-V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Hình</a:t>
            </a:r>
            <a:r>
              <a:rPr lang="en-US" alt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vuông</a:t>
            </a:r>
            <a:r>
              <a:rPr lang="en-US" alt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có</a:t>
            </a:r>
            <a:r>
              <a:rPr lang="en-US" alt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diện</a:t>
            </a:r>
            <a:r>
              <a:rPr lang="en-US" alt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tích</a:t>
            </a:r>
            <a:r>
              <a:rPr lang="en-US" alt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bằng</a:t>
            </a:r>
            <a:r>
              <a:rPr lang="en-US" alt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 1m</a:t>
            </a:r>
            <a:r>
              <a:rPr lang="en-US" altLang="vi-VN" sz="32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2 </a:t>
            </a:r>
            <a:endParaRPr lang="en-US" altLang="vi-VN" sz="3200" dirty="0"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  <a:sym typeface="Century Schoolbook" panose="02040604050505020304" pitchFamily="18" charset="0"/>
            </a:endParaRPr>
          </a:p>
        </p:txBody>
      </p:sp>
      <p:graphicFrame>
        <p:nvGraphicFramePr>
          <p:cNvPr id="6" name="Object 74"/>
          <p:cNvGraphicFramePr>
            <a:graphicFrameLocks noGrp="1" noChangeAspect="1"/>
          </p:cNvGraphicFramePr>
          <p:nvPr>
            <p:ph idx="1"/>
          </p:nvPr>
        </p:nvGraphicFramePr>
        <p:xfrm>
          <a:off x="4611688" y="2678114"/>
          <a:ext cx="4048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4" imgW="203112" imgH="393529" progId="Equation.3">
                  <p:embed/>
                </p:oleObj>
              </mc:Choice>
              <mc:Fallback>
                <p:oleObj name="Equation" r:id="rId4" imgW="203112" imgH="39352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88" y="2678114"/>
                        <a:ext cx="404812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7519989" y="1757363"/>
            <a:ext cx="2255837" cy="2125662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vi-VN" altLang="vi-VN" sz="3200">
              <a:cs typeface="Times New Roman" pitchFamily="18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519989" y="1077913"/>
            <a:ext cx="3170237" cy="2805112"/>
            <a:chOff x="6304653" y="1970516"/>
            <a:chExt cx="3169679" cy="2806204"/>
          </a:xfrm>
        </p:grpSpPr>
        <p:sp>
          <p:nvSpPr>
            <p:cNvPr id="7227" name="Text Box 44"/>
            <p:cNvSpPr txBox="1">
              <a:spLocks noChangeArrowheads="1"/>
            </p:cNvSpPr>
            <p:nvPr/>
          </p:nvSpPr>
          <p:spPr bwMode="auto">
            <a:xfrm>
              <a:off x="8624454" y="3481320"/>
              <a:ext cx="84987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>
                  <a:solidFill>
                    <a:srgbClr val="D60093"/>
                  </a:solidFill>
                  <a:latin typeface=".VnTime" pitchFamily="34" charset="0"/>
                  <a:ea typeface="SimSun" panose="02010600030101010101" pitchFamily="2" charset="-122"/>
                  <a:cs typeface="Arial" panose="020B0604020202020204" pitchFamily="34" charset="0"/>
                  <a:sym typeface="Century Schoolbook" panose="02040604050505020304" pitchFamily="18" charset="0"/>
                </a:rPr>
                <a:t>1m</a:t>
              </a:r>
            </a:p>
          </p:txBody>
        </p:sp>
        <p:sp>
          <p:nvSpPr>
            <p:cNvPr id="7228" name="Line 34"/>
            <p:cNvSpPr>
              <a:spLocks noChangeShapeType="1"/>
            </p:cNvSpPr>
            <p:nvPr/>
          </p:nvSpPr>
          <p:spPr bwMode="auto">
            <a:xfrm flipV="1">
              <a:off x="8686800" y="2643120"/>
              <a:ext cx="0" cy="2133600"/>
            </a:xfrm>
            <a:prstGeom prst="line">
              <a:avLst/>
            </a:prstGeom>
            <a:noFill/>
            <a:ln w="9525">
              <a:solidFill>
                <a:srgbClr val="D60093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9" name="Line 32"/>
            <p:cNvSpPr>
              <a:spLocks noChangeShapeType="1"/>
            </p:cNvSpPr>
            <p:nvPr/>
          </p:nvSpPr>
          <p:spPr bwMode="auto">
            <a:xfrm flipH="1" flipV="1">
              <a:off x="8534400" y="2667000"/>
              <a:ext cx="152400" cy="0"/>
            </a:xfrm>
            <a:prstGeom prst="line">
              <a:avLst/>
            </a:prstGeom>
            <a:noFill/>
            <a:ln w="9525" cap="rnd">
              <a:solidFill>
                <a:srgbClr val="D6009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0" name="Line 37"/>
            <p:cNvSpPr>
              <a:spLocks noChangeShapeType="1"/>
            </p:cNvSpPr>
            <p:nvPr/>
          </p:nvSpPr>
          <p:spPr bwMode="auto">
            <a:xfrm>
              <a:off x="8534400" y="4765344"/>
              <a:ext cx="152400" cy="0"/>
            </a:xfrm>
            <a:prstGeom prst="line">
              <a:avLst/>
            </a:prstGeom>
            <a:noFill/>
            <a:ln w="9525" cap="rnd">
              <a:solidFill>
                <a:srgbClr val="D6009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1" name="Text Box 35"/>
            <p:cNvSpPr txBox="1">
              <a:spLocks noChangeArrowheads="1"/>
            </p:cNvSpPr>
            <p:nvPr/>
          </p:nvSpPr>
          <p:spPr bwMode="auto">
            <a:xfrm>
              <a:off x="6957746" y="1970516"/>
              <a:ext cx="118006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>
                  <a:solidFill>
                    <a:srgbClr val="D60093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  <a:sym typeface="Century Schoolbook" panose="02040604050505020304" pitchFamily="18" charset="0"/>
                </a:rPr>
                <a:t>1m</a:t>
              </a:r>
            </a:p>
          </p:txBody>
        </p:sp>
        <p:sp>
          <p:nvSpPr>
            <p:cNvPr id="7232" name="Line 33"/>
            <p:cNvSpPr>
              <a:spLocks noChangeShapeType="1"/>
            </p:cNvSpPr>
            <p:nvPr/>
          </p:nvSpPr>
          <p:spPr bwMode="auto">
            <a:xfrm>
              <a:off x="6304653" y="2490720"/>
              <a:ext cx="2255383" cy="0"/>
            </a:xfrm>
            <a:prstGeom prst="line">
              <a:avLst/>
            </a:prstGeom>
            <a:noFill/>
            <a:ln w="9525">
              <a:solidFill>
                <a:srgbClr val="D60093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3" name="Line 38"/>
            <p:cNvSpPr>
              <a:spLocks noChangeShapeType="1"/>
            </p:cNvSpPr>
            <p:nvPr/>
          </p:nvSpPr>
          <p:spPr bwMode="auto">
            <a:xfrm>
              <a:off x="8534400" y="2514600"/>
              <a:ext cx="0" cy="152400"/>
            </a:xfrm>
            <a:prstGeom prst="line">
              <a:avLst/>
            </a:prstGeom>
            <a:noFill/>
            <a:ln w="9525" cap="rnd">
              <a:solidFill>
                <a:srgbClr val="D6009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4" name="Line 36"/>
            <p:cNvSpPr>
              <a:spLocks noChangeShapeType="1"/>
            </p:cNvSpPr>
            <p:nvPr/>
          </p:nvSpPr>
          <p:spPr bwMode="auto">
            <a:xfrm>
              <a:off x="6324600" y="2514600"/>
              <a:ext cx="0" cy="152400"/>
            </a:xfrm>
            <a:prstGeom prst="line">
              <a:avLst/>
            </a:prstGeom>
            <a:noFill/>
            <a:ln w="9525" cap="rnd">
              <a:solidFill>
                <a:srgbClr val="D6009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Rectangle 53"/>
          <p:cNvSpPr>
            <a:spLocks noChangeArrowheads="1"/>
          </p:cNvSpPr>
          <p:nvPr/>
        </p:nvSpPr>
        <p:spPr bwMode="auto">
          <a:xfrm>
            <a:off x="7531100" y="2511425"/>
            <a:ext cx="1824038" cy="1371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vi-VN" sz="3200">
              <a:cs typeface="Times New Roman" panose="02020603050405020304" pitchFamily="18" charset="0"/>
              <a:sym typeface="Century Schoolbook" panose="02040604050505020304" pitchFamily="18" charset="0"/>
            </a:endParaRPr>
          </a:p>
        </p:txBody>
      </p:sp>
      <p:grpSp>
        <p:nvGrpSpPr>
          <p:cNvPr id="18" name="Group 39"/>
          <p:cNvGrpSpPr>
            <a:grpSpLocks/>
          </p:cNvGrpSpPr>
          <p:nvPr/>
        </p:nvGrpSpPr>
        <p:grpSpPr bwMode="auto">
          <a:xfrm>
            <a:off x="7805738" y="2085975"/>
            <a:ext cx="1962150" cy="656748"/>
            <a:chOff x="2394" y="3455"/>
            <a:chExt cx="390" cy="887"/>
          </a:xfrm>
        </p:grpSpPr>
        <p:grpSp>
          <p:nvGrpSpPr>
            <p:cNvPr id="7223" name="Group 40"/>
            <p:cNvGrpSpPr>
              <a:grpSpLocks/>
            </p:cNvGrpSpPr>
            <p:nvPr/>
          </p:nvGrpSpPr>
          <p:grpSpPr bwMode="auto">
            <a:xfrm>
              <a:off x="2448" y="3455"/>
              <a:ext cx="336" cy="887"/>
              <a:chOff x="2448" y="3455"/>
              <a:chExt cx="336" cy="887"/>
            </a:xfrm>
          </p:grpSpPr>
          <p:sp>
            <p:nvSpPr>
              <p:cNvPr id="7225" name="Text Box 41"/>
              <p:cNvSpPr txBox="1">
                <a:spLocks noChangeArrowheads="1"/>
              </p:cNvSpPr>
              <p:nvPr/>
            </p:nvSpPr>
            <p:spPr bwMode="auto">
              <a:xfrm>
                <a:off x="2448" y="3552"/>
                <a:ext cx="336" cy="7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vi-VN" sz="320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  <a:sym typeface="Century Schoolbook" panose="02040604050505020304" pitchFamily="18" charset="0"/>
                  </a:rPr>
                  <a:t>m</a:t>
                </a:r>
              </a:p>
            </p:txBody>
          </p:sp>
          <p:sp>
            <p:nvSpPr>
              <p:cNvPr id="7226" name="Text Box 42"/>
              <p:cNvSpPr txBox="1">
                <a:spLocks noChangeArrowheads="1"/>
              </p:cNvSpPr>
              <p:nvPr/>
            </p:nvSpPr>
            <p:spPr bwMode="auto">
              <a:xfrm>
                <a:off x="2592" y="3455"/>
                <a:ext cx="150" cy="7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vi-VN" sz="320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  <a:sym typeface="Century Schoolbook" panose="02040604050505020304" pitchFamily="18" charset="0"/>
                  </a:rPr>
                  <a:t>2</a:t>
                </a:r>
              </a:p>
            </p:txBody>
          </p:sp>
        </p:grpSp>
        <p:sp>
          <p:nvSpPr>
            <p:cNvPr id="7224" name="Text Box 43"/>
            <p:cNvSpPr txBox="1">
              <a:spLocks noChangeArrowheads="1"/>
            </p:cNvSpPr>
            <p:nvPr/>
          </p:nvSpPr>
          <p:spPr bwMode="auto">
            <a:xfrm>
              <a:off x="2394" y="3552"/>
              <a:ext cx="336" cy="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>
                  <a:solidFill>
                    <a:srgbClr val="FF000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  <a:sym typeface="Century Schoolbook" panose="02040604050505020304" pitchFamily="18" charset="0"/>
                </a:rPr>
                <a:t>1</a:t>
              </a:r>
            </a:p>
          </p:txBody>
        </p:sp>
      </p:grpSp>
      <p:grpSp>
        <p:nvGrpSpPr>
          <p:cNvPr id="23" name="Group 80"/>
          <p:cNvGrpSpPr>
            <a:grpSpLocks/>
          </p:cNvGrpSpPr>
          <p:nvPr/>
        </p:nvGrpSpPr>
        <p:grpSpPr bwMode="auto">
          <a:xfrm>
            <a:off x="8012114" y="2660651"/>
            <a:ext cx="1252537" cy="1152525"/>
            <a:chOff x="1584" y="3120"/>
            <a:chExt cx="746" cy="726"/>
          </a:xfrm>
        </p:grpSpPr>
        <p:grpSp>
          <p:nvGrpSpPr>
            <p:cNvPr id="7215" name="Group 81"/>
            <p:cNvGrpSpPr>
              <a:grpSpLocks/>
            </p:cNvGrpSpPr>
            <p:nvPr/>
          </p:nvGrpSpPr>
          <p:grpSpPr bwMode="auto">
            <a:xfrm>
              <a:off x="1909" y="3206"/>
              <a:ext cx="421" cy="418"/>
              <a:chOff x="409" y="2918"/>
              <a:chExt cx="361" cy="418"/>
            </a:xfrm>
          </p:grpSpPr>
          <p:sp>
            <p:nvSpPr>
              <p:cNvPr id="7221" name="Text Box 82"/>
              <p:cNvSpPr txBox="1">
                <a:spLocks noChangeArrowheads="1"/>
              </p:cNvSpPr>
              <p:nvPr/>
            </p:nvSpPr>
            <p:spPr bwMode="auto">
              <a:xfrm>
                <a:off x="409" y="2968"/>
                <a:ext cx="288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vi-VN" sz="320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  <a:sym typeface="Century Schoolbook" panose="02040604050505020304" pitchFamily="18" charset="0"/>
                  </a:rPr>
                  <a:t>m</a:t>
                </a:r>
              </a:p>
            </p:txBody>
          </p:sp>
          <p:sp>
            <p:nvSpPr>
              <p:cNvPr id="7222" name="Text Box 83"/>
              <p:cNvSpPr txBox="1">
                <a:spLocks noChangeArrowheads="1"/>
              </p:cNvSpPr>
              <p:nvPr/>
            </p:nvSpPr>
            <p:spPr bwMode="auto">
              <a:xfrm>
                <a:off x="641" y="2918"/>
                <a:ext cx="129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vi-VN" sz="320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  <a:sym typeface="Century Schoolbook" panose="02040604050505020304" pitchFamily="18" charset="0"/>
                  </a:rPr>
                  <a:t>2</a:t>
                </a:r>
              </a:p>
            </p:txBody>
          </p:sp>
        </p:grpSp>
        <p:grpSp>
          <p:nvGrpSpPr>
            <p:cNvPr id="7216" name="Group 84"/>
            <p:cNvGrpSpPr>
              <a:grpSpLocks/>
            </p:cNvGrpSpPr>
            <p:nvPr/>
          </p:nvGrpSpPr>
          <p:grpSpPr bwMode="auto">
            <a:xfrm>
              <a:off x="1584" y="3120"/>
              <a:ext cx="466" cy="726"/>
              <a:chOff x="1728" y="2544"/>
              <a:chExt cx="466" cy="726"/>
            </a:xfrm>
          </p:grpSpPr>
          <p:grpSp>
            <p:nvGrpSpPr>
              <p:cNvPr id="7217" name="Group 85"/>
              <p:cNvGrpSpPr>
                <a:grpSpLocks/>
              </p:cNvGrpSpPr>
              <p:nvPr/>
            </p:nvGrpSpPr>
            <p:grpSpPr bwMode="auto">
              <a:xfrm>
                <a:off x="1728" y="2544"/>
                <a:ext cx="466" cy="726"/>
                <a:chOff x="960" y="3216"/>
                <a:chExt cx="466" cy="726"/>
              </a:xfrm>
            </p:grpSpPr>
            <p:sp>
              <p:nvSpPr>
                <p:cNvPr id="7219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1020" y="3216"/>
                  <a:ext cx="345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vi-VN" sz="32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  <a:sym typeface="Century Schoolbook" panose="02040604050505020304" pitchFamily="18" charset="0"/>
                    </a:rPr>
                    <a:t>8</a:t>
                  </a:r>
                </a:p>
              </p:txBody>
            </p:sp>
            <p:sp>
              <p:nvSpPr>
                <p:cNvPr id="7220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960" y="3574"/>
                  <a:ext cx="466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vi-VN" sz="32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  <a:sym typeface="Century Schoolbook" panose="02040604050505020304" pitchFamily="18" charset="0"/>
                    </a:rPr>
                    <a:t>15</a:t>
                  </a:r>
                </a:p>
              </p:txBody>
            </p:sp>
          </p:grpSp>
          <p:sp>
            <p:nvSpPr>
              <p:cNvPr id="7218" name="Line 88"/>
              <p:cNvSpPr>
                <a:spLocks noChangeShapeType="1"/>
              </p:cNvSpPr>
              <p:nvPr/>
            </p:nvSpPr>
            <p:spPr bwMode="auto">
              <a:xfrm>
                <a:off x="1901" y="2902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" name="Group 62"/>
          <p:cNvGrpSpPr>
            <a:grpSpLocks/>
          </p:cNvGrpSpPr>
          <p:nvPr/>
        </p:nvGrpSpPr>
        <p:grpSpPr bwMode="auto">
          <a:xfrm>
            <a:off x="8235950" y="3954464"/>
            <a:ext cx="668338" cy="1030287"/>
            <a:chOff x="3264" y="2688"/>
            <a:chExt cx="441" cy="649"/>
          </a:xfrm>
        </p:grpSpPr>
        <p:grpSp>
          <p:nvGrpSpPr>
            <p:cNvPr id="7210" name="Group 63"/>
            <p:cNvGrpSpPr>
              <a:grpSpLocks/>
            </p:cNvGrpSpPr>
            <p:nvPr/>
          </p:nvGrpSpPr>
          <p:grpSpPr bwMode="auto">
            <a:xfrm>
              <a:off x="3264" y="2688"/>
              <a:ext cx="251" cy="649"/>
              <a:chOff x="4032" y="1104"/>
              <a:chExt cx="251" cy="649"/>
            </a:xfrm>
          </p:grpSpPr>
          <p:sp>
            <p:nvSpPr>
              <p:cNvPr id="7212" name="Text Box 64"/>
              <p:cNvSpPr txBox="1">
                <a:spLocks noChangeArrowheads="1"/>
              </p:cNvSpPr>
              <p:nvPr/>
            </p:nvSpPr>
            <p:spPr bwMode="auto">
              <a:xfrm>
                <a:off x="4032" y="1104"/>
                <a:ext cx="240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vi-VN" sz="3200">
                    <a:solidFill>
                      <a:srgbClr val="CC0099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  <a:sym typeface="Century Schoolbook" panose="02040604050505020304" pitchFamily="18" charset="0"/>
                  </a:rPr>
                  <a:t>4</a:t>
                </a:r>
              </a:p>
            </p:txBody>
          </p:sp>
          <p:sp>
            <p:nvSpPr>
              <p:cNvPr id="7213" name="Text Box 65"/>
              <p:cNvSpPr txBox="1">
                <a:spLocks noChangeArrowheads="1"/>
              </p:cNvSpPr>
              <p:nvPr/>
            </p:nvSpPr>
            <p:spPr bwMode="auto">
              <a:xfrm>
                <a:off x="4043" y="1385"/>
                <a:ext cx="240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vi-VN" sz="3200">
                    <a:solidFill>
                      <a:srgbClr val="CC0099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  <a:sym typeface="Century Schoolbook" panose="02040604050505020304" pitchFamily="18" charset="0"/>
                  </a:rPr>
                  <a:t>5</a:t>
                </a:r>
              </a:p>
            </p:txBody>
          </p:sp>
          <p:sp>
            <p:nvSpPr>
              <p:cNvPr id="7214" name="Line 66"/>
              <p:cNvSpPr>
                <a:spLocks noChangeShapeType="1"/>
              </p:cNvSpPr>
              <p:nvPr/>
            </p:nvSpPr>
            <p:spPr bwMode="auto">
              <a:xfrm>
                <a:off x="4080" y="1430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11" name="Text Box 67"/>
            <p:cNvSpPr txBox="1">
              <a:spLocks noChangeArrowheads="1"/>
            </p:cNvSpPr>
            <p:nvPr/>
          </p:nvSpPr>
          <p:spPr bwMode="auto">
            <a:xfrm>
              <a:off x="3465" y="2794"/>
              <a:ext cx="24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>
                  <a:solidFill>
                    <a:srgbClr val="CC0099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  <a:sym typeface="Century Schoolbook" panose="02040604050505020304" pitchFamily="18" charset="0"/>
                </a:rPr>
                <a:t>m</a:t>
              </a:r>
            </a:p>
          </p:txBody>
        </p:sp>
      </p:grpSp>
      <p:sp>
        <p:nvSpPr>
          <p:cNvPr id="38" name="AutoShape 68"/>
          <p:cNvSpPr>
            <a:spLocks/>
          </p:cNvSpPr>
          <p:nvPr/>
        </p:nvSpPr>
        <p:spPr bwMode="auto">
          <a:xfrm rot="5400000" flipH="1">
            <a:off x="8405813" y="3033713"/>
            <a:ext cx="76200" cy="1822450"/>
          </a:xfrm>
          <a:prstGeom prst="leftBrace">
            <a:avLst>
              <a:gd name="adj1" fmla="val 208385"/>
              <a:gd name="adj2" fmla="val 51968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vi-VN" sz="3200">
              <a:solidFill>
                <a:srgbClr val="CC0099"/>
              </a:solidFill>
              <a:cs typeface="Times New Roman" panose="02020603050405020304" pitchFamily="18" charset="0"/>
              <a:sym typeface="Century Schoolbook" panose="02040604050505020304" pitchFamily="18" charset="0"/>
            </a:endParaRPr>
          </a:p>
        </p:txBody>
      </p:sp>
      <p:grpSp>
        <p:nvGrpSpPr>
          <p:cNvPr id="39" name="Group 70"/>
          <p:cNvGrpSpPr>
            <a:grpSpLocks/>
          </p:cNvGrpSpPr>
          <p:nvPr/>
        </p:nvGrpSpPr>
        <p:grpSpPr bwMode="auto">
          <a:xfrm>
            <a:off x="6600826" y="2840039"/>
            <a:ext cx="792163" cy="973137"/>
            <a:chOff x="3264" y="2688"/>
            <a:chExt cx="444" cy="681"/>
          </a:xfrm>
        </p:grpSpPr>
        <p:grpSp>
          <p:nvGrpSpPr>
            <p:cNvPr id="7205" name="Group 71"/>
            <p:cNvGrpSpPr>
              <a:grpSpLocks/>
            </p:cNvGrpSpPr>
            <p:nvPr/>
          </p:nvGrpSpPr>
          <p:grpSpPr bwMode="auto">
            <a:xfrm>
              <a:off x="3264" y="2688"/>
              <a:ext cx="240" cy="681"/>
              <a:chOff x="4032" y="1104"/>
              <a:chExt cx="240" cy="681"/>
            </a:xfrm>
          </p:grpSpPr>
          <p:sp>
            <p:nvSpPr>
              <p:cNvPr id="7207" name="Text Box 72"/>
              <p:cNvSpPr txBox="1">
                <a:spLocks noChangeArrowheads="1"/>
              </p:cNvSpPr>
              <p:nvPr/>
            </p:nvSpPr>
            <p:spPr bwMode="auto">
              <a:xfrm>
                <a:off x="4032" y="1104"/>
                <a:ext cx="240" cy="4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vi-VN" sz="3200">
                    <a:solidFill>
                      <a:srgbClr val="CC0099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  <a:sym typeface="Century Schoolbook" panose="02040604050505020304" pitchFamily="18" charset="0"/>
                  </a:rPr>
                  <a:t>2</a:t>
                </a:r>
              </a:p>
            </p:txBody>
          </p:sp>
          <p:sp>
            <p:nvSpPr>
              <p:cNvPr id="7208" name="Text Box 73"/>
              <p:cNvSpPr txBox="1">
                <a:spLocks noChangeArrowheads="1"/>
              </p:cNvSpPr>
              <p:nvPr/>
            </p:nvSpPr>
            <p:spPr bwMode="auto">
              <a:xfrm>
                <a:off x="4032" y="1376"/>
                <a:ext cx="240" cy="4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vi-VN" sz="3200" dirty="0">
                    <a:solidFill>
                      <a:srgbClr val="CC0099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  <a:sym typeface="Century Schoolbook" panose="02040604050505020304" pitchFamily="18" charset="0"/>
                  </a:rPr>
                  <a:t>3</a:t>
                </a:r>
              </a:p>
            </p:txBody>
          </p:sp>
          <p:sp>
            <p:nvSpPr>
              <p:cNvPr id="7209" name="Line 74"/>
              <p:cNvSpPr>
                <a:spLocks noChangeShapeType="1"/>
              </p:cNvSpPr>
              <p:nvPr/>
            </p:nvSpPr>
            <p:spPr bwMode="auto">
              <a:xfrm>
                <a:off x="4080" y="1446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06" name="Text Box 75"/>
            <p:cNvSpPr txBox="1">
              <a:spLocks noChangeArrowheads="1"/>
            </p:cNvSpPr>
            <p:nvPr/>
          </p:nvSpPr>
          <p:spPr bwMode="auto">
            <a:xfrm>
              <a:off x="3468" y="2794"/>
              <a:ext cx="240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dirty="0">
                  <a:solidFill>
                    <a:srgbClr val="CC0099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  <a:sym typeface="Century Schoolbook" panose="02040604050505020304" pitchFamily="18" charset="0"/>
                </a:rPr>
                <a:t>m</a:t>
              </a:r>
            </a:p>
          </p:txBody>
        </p:sp>
      </p:grpSp>
      <p:sp>
        <p:nvSpPr>
          <p:cNvPr id="45" name="AutoShape 76"/>
          <p:cNvSpPr>
            <a:spLocks/>
          </p:cNvSpPr>
          <p:nvPr/>
        </p:nvSpPr>
        <p:spPr bwMode="auto">
          <a:xfrm>
            <a:off x="7358063" y="2511425"/>
            <a:ext cx="169862" cy="1371600"/>
          </a:xfrm>
          <a:prstGeom prst="leftBrace">
            <a:avLst>
              <a:gd name="adj1" fmla="val 83963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vi-VN" sz="3200">
              <a:solidFill>
                <a:srgbClr val="CC0099"/>
              </a:solidFill>
              <a:cs typeface="Times New Roman" panose="02020603050405020304" pitchFamily="18" charset="0"/>
              <a:sym typeface="Century Schoolbook" panose="02040604050505020304" pitchFamily="18" charset="0"/>
            </a:endParaRPr>
          </a:p>
        </p:txBody>
      </p:sp>
      <p:sp>
        <p:nvSpPr>
          <p:cNvPr id="7181" name="Text Box 77"/>
          <p:cNvSpPr txBox="1">
            <a:spLocks noChangeArrowheads="1"/>
          </p:cNvSpPr>
          <p:nvPr/>
        </p:nvSpPr>
        <p:spPr bwMode="auto">
          <a:xfrm>
            <a:off x="1801813" y="3460751"/>
            <a:ext cx="465455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- </a:t>
            </a:r>
            <a:r>
              <a:rPr lang="en-US" altLang="vi-V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Hình</a:t>
            </a:r>
            <a:r>
              <a:rPr lang="en-US" alt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chữ</a:t>
            </a:r>
            <a:r>
              <a:rPr lang="en-US" alt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nhật</a:t>
            </a:r>
            <a:r>
              <a:rPr lang="en-US" alt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 (</a:t>
            </a:r>
            <a:r>
              <a:rPr lang="en-US" altLang="vi-V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phần</a:t>
            </a:r>
            <a:r>
              <a:rPr lang="en-US" alt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đã</a:t>
            </a:r>
            <a:r>
              <a:rPr lang="en-US" alt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tô</a:t>
            </a:r>
            <a:r>
              <a:rPr lang="en-US" alt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màu</a:t>
            </a:r>
            <a:r>
              <a:rPr lang="en-US" alt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) </a:t>
            </a:r>
            <a:r>
              <a:rPr lang="en-US" altLang="vi-V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chiếm</a:t>
            </a:r>
            <a:r>
              <a:rPr lang="en-US" alt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 8 ô</a:t>
            </a:r>
            <a:r>
              <a:rPr lang="en-US" alt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Schoolbook" panose="02040604050505020304" pitchFamily="18" charset="0"/>
              </a:rPr>
              <a:t>, </a:t>
            </a:r>
            <a:r>
              <a:rPr lang="en-US" altLang="vi-V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Schoolbook" panose="02040604050505020304" pitchFamily="18" charset="0"/>
              </a:rPr>
              <a:t>nên</a:t>
            </a:r>
            <a:r>
              <a:rPr lang="en-US" alt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Schoolbook" panose="020406040505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Schoolbook" panose="02040604050505020304" pitchFamily="18" charset="0"/>
              </a:rPr>
              <a:t>diện</a:t>
            </a:r>
            <a:r>
              <a:rPr lang="en-US" alt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Schoolbook" panose="020406040505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Schoolbook" panose="02040604050505020304" pitchFamily="18" charset="0"/>
              </a:rPr>
              <a:t>tích</a:t>
            </a:r>
            <a:r>
              <a:rPr lang="en-US" alt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Schoolbook" panose="020406040505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Schoolbook" panose="02040604050505020304" pitchFamily="18" charset="0"/>
              </a:rPr>
              <a:t>hình</a:t>
            </a:r>
            <a:r>
              <a:rPr lang="en-US" alt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Schoolbook" panose="020406040505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Schoolbook" panose="02040604050505020304" pitchFamily="18" charset="0"/>
              </a:rPr>
              <a:t>chữ</a:t>
            </a:r>
            <a:r>
              <a:rPr lang="en-US" alt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Schoolbook" panose="020406040505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Schoolbook" panose="02040604050505020304" pitchFamily="18" charset="0"/>
              </a:rPr>
              <a:t>nhật</a:t>
            </a:r>
            <a:r>
              <a:rPr lang="en-US" alt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Schoolbook" panose="020406040505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Schoolbook" panose="02040604050505020304" pitchFamily="18" charset="0"/>
              </a:rPr>
              <a:t>bằng</a:t>
            </a:r>
            <a:r>
              <a:rPr lang="en-US" alt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Schoolbook" panose="02040604050505020304" pitchFamily="18" charset="0"/>
              </a:rPr>
              <a:t>       m</a:t>
            </a:r>
            <a:r>
              <a:rPr lang="en-US" altLang="vi-VN" sz="32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Schoolbook" panose="02040604050505020304" pitchFamily="18" charset="0"/>
              </a:rPr>
              <a:t>2</a:t>
            </a:r>
            <a:r>
              <a:rPr lang="en-US" alt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Schoolbook" panose="02040604050505020304" pitchFamily="18" charset="0"/>
              </a:rPr>
              <a:t>.</a:t>
            </a:r>
            <a:endParaRPr lang="en-US" altLang="vi-VN" sz="3200" dirty="0"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  <a:sym typeface="Century Schoolbook" panose="02040604050505020304" pitchFamily="18" charset="0"/>
            </a:endParaRP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7519989" y="1765300"/>
            <a:ext cx="2255837" cy="2122488"/>
            <a:chOff x="6304653" y="2658995"/>
            <a:chExt cx="2255383" cy="2122555"/>
          </a:xfrm>
        </p:grpSpPr>
        <p:grpSp>
          <p:nvGrpSpPr>
            <p:cNvPr id="7198" name="Group 45"/>
            <p:cNvGrpSpPr>
              <a:grpSpLocks/>
            </p:cNvGrpSpPr>
            <p:nvPr/>
          </p:nvGrpSpPr>
          <p:grpSpPr bwMode="auto">
            <a:xfrm>
              <a:off x="6304653" y="2658995"/>
              <a:ext cx="2255383" cy="2117725"/>
              <a:chOff x="3840" y="2122"/>
              <a:chExt cx="1344" cy="1334"/>
            </a:xfrm>
          </p:grpSpPr>
          <p:sp>
            <p:nvSpPr>
              <p:cNvPr id="7200" name="Line 46"/>
              <p:cNvSpPr>
                <a:spLocks noChangeShapeType="1"/>
              </p:cNvSpPr>
              <p:nvPr/>
            </p:nvSpPr>
            <p:spPr bwMode="auto">
              <a:xfrm>
                <a:off x="4938" y="2124"/>
                <a:ext cx="0" cy="13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1" name="Line 47"/>
              <p:cNvSpPr>
                <a:spLocks noChangeShapeType="1"/>
              </p:cNvSpPr>
              <p:nvPr/>
            </p:nvSpPr>
            <p:spPr bwMode="auto">
              <a:xfrm>
                <a:off x="4666" y="2124"/>
                <a:ext cx="0" cy="13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2" name="Line 49"/>
              <p:cNvSpPr>
                <a:spLocks noChangeShapeType="1"/>
              </p:cNvSpPr>
              <p:nvPr/>
            </p:nvSpPr>
            <p:spPr bwMode="auto">
              <a:xfrm>
                <a:off x="3840" y="2592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3" name="Line 50"/>
              <p:cNvSpPr>
                <a:spLocks noChangeShapeType="1"/>
              </p:cNvSpPr>
              <p:nvPr/>
            </p:nvSpPr>
            <p:spPr bwMode="auto">
              <a:xfrm>
                <a:off x="3840" y="3024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4" name="Line 51"/>
              <p:cNvSpPr>
                <a:spLocks noChangeShapeType="1"/>
              </p:cNvSpPr>
              <p:nvPr/>
            </p:nvSpPr>
            <p:spPr bwMode="auto">
              <a:xfrm>
                <a:off x="4416" y="2122"/>
                <a:ext cx="0" cy="13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99" name="Line 51"/>
            <p:cNvSpPr>
              <a:spLocks noChangeShapeType="1"/>
            </p:cNvSpPr>
            <p:nvPr/>
          </p:nvSpPr>
          <p:spPr bwMode="auto">
            <a:xfrm>
              <a:off x="6796790" y="2667000"/>
              <a:ext cx="0" cy="2114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6802438" y="3211514"/>
            <a:ext cx="1244600" cy="1825625"/>
            <a:chOff x="5586335" y="4104514"/>
            <a:chExt cx="1245160" cy="1826386"/>
          </a:xfrm>
        </p:grpSpPr>
        <p:sp>
          <p:nvSpPr>
            <p:cNvPr id="7187" name="Rectangle 5"/>
            <p:cNvSpPr>
              <a:spLocks noChangeArrowheads="1"/>
            </p:cNvSpPr>
            <p:nvPr/>
          </p:nvSpPr>
          <p:spPr bwMode="auto">
            <a:xfrm>
              <a:off x="6309611" y="4104514"/>
              <a:ext cx="476970" cy="674424"/>
            </a:xfrm>
            <a:prstGeom prst="rect">
              <a:avLst/>
            </a:prstGeom>
            <a:solidFill>
              <a:srgbClr val="FFFF66"/>
            </a:solidFill>
            <a:ln w="28575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/>
              <a:endParaRPr lang="vi-VN" altLang="vi-VN" sz="3200">
                <a:cs typeface="Arial" panose="020B0604020202020204" pitchFamily="34" charset="0"/>
                <a:sym typeface="Century Schoolbook" panose="02040604050505020304" pitchFamily="18" charset="0"/>
              </a:endParaRPr>
            </a:p>
          </p:txBody>
        </p:sp>
        <p:cxnSp>
          <p:nvCxnSpPr>
            <p:cNvPr id="7188" name="Straight Arrow Connector 8"/>
            <p:cNvCxnSpPr>
              <a:cxnSpLocks noChangeShapeType="1"/>
            </p:cNvCxnSpPr>
            <p:nvPr/>
          </p:nvCxnSpPr>
          <p:spPr bwMode="auto">
            <a:xfrm flipH="1">
              <a:off x="6324600" y="4648200"/>
              <a:ext cx="112712" cy="39043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" name="Group 80"/>
            <p:cNvGrpSpPr>
              <a:grpSpLocks/>
            </p:cNvGrpSpPr>
            <p:nvPr/>
          </p:nvGrpSpPr>
          <p:grpSpPr bwMode="auto">
            <a:xfrm>
              <a:off x="5586335" y="4876800"/>
              <a:ext cx="1245160" cy="1054100"/>
              <a:chOff x="1916" y="3120"/>
              <a:chExt cx="742" cy="664"/>
            </a:xfrm>
          </p:grpSpPr>
          <p:grpSp>
            <p:nvGrpSpPr>
              <p:cNvPr id="7190" name="Group 81"/>
              <p:cNvGrpSpPr>
                <a:grpSpLocks/>
              </p:cNvGrpSpPr>
              <p:nvPr/>
            </p:nvGrpSpPr>
            <p:grpSpPr bwMode="auto">
              <a:xfrm>
                <a:off x="2246" y="3131"/>
                <a:ext cx="412" cy="453"/>
                <a:chOff x="697" y="2843"/>
                <a:chExt cx="352" cy="453"/>
              </a:xfrm>
            </p:grpSpPr>
            <p:sp>
              <p:nvSpPr>
                <p:cNvPr id="7196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697" y="2928"/>
                  <a:ext cx="288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vi-VN" sz="3200" dirty="0">
                      <a:solidFill>
                        <a:srgbClr val="008000"/>
                      </a:solidFill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  <a:sym typeface="Century Schoolbook" panose="02040604050505020304" pitchFamily="18" charset="0"/>
                    </a:rPr>
                    <a:t>m</a:t>
                  </a:r>
                </a:p>
              </p:txBody>
            </p:sp>
            <p:sp>
              <p:nvSpPr>
                <p:cNvPr id="7197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920" y="2843"/>
                  <a:ext cx="129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vi-VN" sz="3200" dirty="0">
                      <a:solidFill>
                        <a:srgbClr val="008000"/>
                      </a:solidFill>
                      <a:latin typeface="Times New Roman" panose="020206030504050203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  <a:sym typeface="Century Schoolbook" panose="02040604050505020304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7191" name="Group 84"/>
              <p:cNvGrpSpPr>
                <a:grpSpLocks/>
              </p:cNvGrpSpPr>
              <p:nvPr/>
            </p:nvGrpSpPr>
            <p:grpSpPr bwMode="auto">
              <a:xfrm>
                <a:off x="1916" y="3120"/>
                <a:ext cx="564" cy="664"/>
                <a:chOff x="2060" y="2544"/>
                <a:chExt cx="564" cy="664"/>
              </a:xfrm>
            </p:grpSpPr>
            <p:grpSp>
              <p:nvGrpSpPr>
                <p:cNvPr id="7192" name="Group 85"/>
                <p:cNvGrpSpPr>
                  <a:grpSpLocks/>
                </p:cNvGrpSpPr>
                <p:nvPr/>
              </p:nvGrpSpPr>
              <p:grpSpPr bwMode="auto">
                <a:xfrm>
                  <a:off x="2060" y="2544"/>
                  <a:ext cx="564" cy="664"/>
                  <a:chOff x="1292" y="3216"/>
                  <a:chExt cx="564" cy="664"/>
                </a:xfrm>
              </p:grpSpPr>
              <p:sp>
                <p:nvSpPr>
                  <p:cNvPr id="7194" name="Text Box 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3" y="3216"/>
                    <a:ext cx="240" cy="3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1400">
                        <a:solidFill>
                          <a:schemeClr val="tx1"/>
                        </a:solidFill>
                        <a:latin typeface="VNI-Times" pitchFamily="2" charset="0"/>
                      </a:defRPr>
                    </a:lvl1pPr>
                    <a:lvl2pPr marL="742950" indent="-285750" eaLnBrk="0" hangingPunct="0">
                      <a:defRPr sz="1400">
                        <a:solidFill>
                          <a:schemeClr val="tx1"/>
                        </a:solidFill>
                        <a:latin typeface="VNI-Times" pitchFamily="2" charset="0"/>
                      </a:defRPr>
                    </a:lvl2pPr>
                    <a:lvl3pPr marL="1143000" indent="-228600" eaLnBrk="0" hangingPunct="0">
                      <a:defRPr sz="1400">
                        <a:solidFill>
                          <a:schemeClr val="tx1"/>
                        </a:solidFill>
                        <a:latin typeface="VNI-Times" pitchFamily="2" charset="0"/>
                      </a:defRPr>
                    </a:lvl3pPr>
                    <a:lvl4pPr marL="1600200" indent="-228600" eaLnBrk="0" hangingPunct="0">
                      <a:defRPr sz="1400">
                        <a:solidFill>
                          <a:schemeClr val="tx1"/>
                        </a:solidFill>
                        <a:latin typeface="VNI-Times" pitchFamily="2" charset="0"/>
                      </a:defRPr>
                    </a:lvl4pPr>
                    <a:lvl5pPr marL="2057400" indent="-228600" eaLnBrk="0" hangingPunct="0">
                      <a:defRPr sz="1400">
                        <a:solidFill>
                          <a:schemeClr val="tx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tx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tx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tx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tx1"/>
                        </a:solidFill>
                        <a:latin typeface="VNI-Times" pitchFamily="2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altLang="vi-VN" sz="32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Century Schoolbook" panose="020406040505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7195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2" y="3512"/>
                    <a:ext cx="564" cy="3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1400">
                        <a:solidFill>
                          <a:schemeClr val="tx1"/>
                        </a:solidFill>
                        <a:latin typeface="VNI-Times" pitchFamily="2" charset="0"/>
                      </a:defRPr>
                    </a:lvl1pPr>
                    <a:lvl2pPr marL="742950" indent="-285750" eaLnBrk="0" hangingPunct="0">
                      <a:defRPr sz="1400">
                        <a:solidFill>
                          <a:schemeClr val="tx1"/>
                        </a:solidFill>
                        <a:latin typeface="VNI-Times" pitchFamily="2" charset="0"/>
                      </a:defRPr>
                    </a:lvl2pPr>
                    <a:lvl3pPr marL="1143000" indent="-228600" eaLnBrk="0" hangingPunct="0">
                      <a:defRPr sz="1400">
                        <a:solidFill>
                          <a:schemeClr val="tx1"/>
                        </a:solidFill>
                        <a:latin typeface="VNI-Times" pitchFamily="2" charset="0"/>
                      </a:defRPr>
                    </a:lvl3pPr>
                    <a:lvl4pPr marL="1600200" indent="-228600" eaLnBrk="0" hangingPunct="0">
                      <a:defRPr sz="1400">
                        <a:solidFill>
                          <a:schemeClr val="tx1"/>
                        </a:solidFill>
                        <a:latin typeface="VNI-Times" pitchFamily="2" charset="0"/>
                      </a:defRPr>
                    </a:lvl4pPr>
                    <a:lvl5pPr marL="2057400" indent="-228600" eaLnBrk="0" hangingPunct="0">
                      <a:defRPr sz="1400">
                        <a:solidFill>
                          <a:schemeClr val="tx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tx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tx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tx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>
                        <a:solidFill>
                          <a:schemeClr val="tx1"/>
                        </a:solidFill>
                        <a:latin typeface="VNI-Times" pitchFamily="2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altLang="vi-VN" sz="32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Century Schoolbook" panose="02040604050505020304" pitchFamily="18" charset="0"/>
                      </a:rPr>
                      <a:t>15</a:t>
                    </a:r>
                  </a:p>
                </p:txBody>
              </p:sp>
            </p:grpSp>
            <p:sp>
              <p:nvSpPr>
                <p:cNvPr id="7193" name="Line 88"/>
                <p:cNvSpPr>
                  <a:spLocks noChangeShapeType="1"/>
                </p:cNvSpPr>
                <p:nvPr/>
              </p:nvSpPr>
              <p:spPr bwMode="auto">
                <a:xfrm>
                  <a:off x="2270" y="2861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aphicFrame>
        <p:nvGraphicFramePr>
          <p:cNvPr id="67" name="Object 74"/>
          <p:cNvGraphicFramePr>
            <a:graphicFrameLocks noChangeAspect="1"/>
          </p:cNvGraphicFramePr>
          <p:nvPr/>
        </p:nvGraphicFramePr>
        <p:xfrm>
          <a:off x="2838451" y="4749801"/>
          <a:ext cx="449263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6" imgW="203112" imgH="393529" progId="Equation.3">
                  <p:embed/>
                </p:oleObj>
              </mc:Choice>
              <mc:Fallback>
                <p:oleObj name="Equation" r:id="rId6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1" y="4749801"/>
                        <a:ext cx="449263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 Box 29"/>
          <p:cNvSpPr txBox="1">
            <a:spLocks noChangeArrowheads="1"/>
          </p:cNvSpPr>
          <p:nvPr/>
        </p:nvSpPr>
        <p:spPr bwMode="auto">
          <a:xfrm>
            <a:off x="1646239" y="285751"/>
            <a:ext cx="80168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Tính</a:t>
            </a: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diện</a:t>
            </a: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tích</a:t>
            </a: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này</a:t>
            </a: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dựa</a:t>
            </a: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vào</a:t>
            </a: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hình</a:t>
            </a: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vẽ</a:t>
            </a:r>
            <a:r>
              <a:rPr lang="en-US" altLang="vi-VN" sz="36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:</a:t>
            </a:r>
          </a:p>
        </p:txBody>
      </p:sp>
      <p:sp>
        <p:nvSpPr>
          <p:cNvPr id="7189" name="Rectangle 71"/>
          <p:cNvSpPr>
            <a:spLocks noChangeArrowheads="1"/>
          </p:cNvSpPr>
          <p:nvPr/>
        </p:nvSpPr>
        <p:spPr bwMode="auto">
          <a:xfrm>
            <a:off x="1703388" y="2228851"/>
            <a:ext cx="457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vi-VN" sz="3200">
                <a:latin typeface="Times New Roman" panose="02020603050405020304" pitchFamily="18" charset="0"/>
                <a:cs typeface="Arial" panose="020B0604020202020204" pitchFamily="34" charset="0"/>
                <a:sym typeface="Century Schoolbook" panose="02040604050505020304" pitchFamily="18" charset="0"/>
              </a:rPr>
              <a:t>Gồm 15 ô, mỗi ô có diện tích bằng     m</a:t>
            </a:r>
            <a:r>
              <a:rPr lang="en-US" altLang="vi-VN" sz="3200" baseline="30000">
                <a:latin typeface="Times New Roman" panose="02020603050405020304" pitchFamily="18" charset="0"/>
                <a:cs typeface="Arial" panose="020B0604020202020204" pitchFamily="34" charset="0"/>
                <a:sym typeface="Century Schoolbook" panose="02040604050505020304" pitchFamily="18" charset="0"/>
              </a:rPr>
              <a:t>2</a:t>
            </a:r>
            <a:r>
              <a:rPr lang="en-US" altLang="vi-VN" sz="3200">
                <a:latin typeface="Times New Roman" panose="02020603050405020304" pitchFamily="18" charset="0"/>
                <a:cs typeface="Arial" panose="020B0604020202020204" pitchFamily="34" charset="0"/>
                <a:sym typeface="Century Schoolbook" panose="020406040505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7527450" y="3212139"/>
            <a:ext cx="461726" cy="6809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69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7" grpId="0" animBg="1"/>
      <p:bldP spid="38" grpId="0" animBg="1"/>
      <p:bldP spid="45" grpId="0" animBg="1"/>
      <p:bldP spid="7181" grpId="0"/>
      <p:bldP spid="71" grpId="0"/>
      <p:bldP spid="7189" grpId="0"/>
      <p:bldP spid="3" grpId="0" animBg="1"/>
      <p:bldP spid="3" grpId="1" animBg="1"/>
      <p:bldP spid="3" grpId="2" animBg="1"/>
      <p:bldP spid="3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Object 66"/>
          <p:cNvGraphicFramePr>
            <a:graphicFrameLocks noChangeAspect="1"/>
          </p:cNvGraphicFramePr>
          <p:nvPr/>
        </p:nvGraphicFramePr>
        <p:xfrm>
          <a:off x="3486151" y="4235451"/>
          <a:ext cx="1673225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name="Equation" r:id="rId4" imgW="368140" imgH="393529" progId="Equation.3">
                  <p:embed/>
                </p:oleObj>
              </mc:Choice>
              <mc:Fallback>
                <p:oleObj name="Equation" r:id="rId4" imgW="36814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1" y="4235451"/>
                        <a:ext cx="1673225" cy="130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/>
        </p:nvGraphicFramePr>
        <p:xfrm>
          <a:off x="6600826" y="4246563"/>
          <a:ext cx="165576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Equation" r:id="rId6" imgW="507780" imgH="393529" progId="Equation.3">
                  <p:embed/>
                </p:oleObj>
              </mc:Choice>
              <mc:Fallback>
                <p:oleObj name="Equation" r:id="rId6" imgW="50778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6" y="4246563"/>
                        <a:ext cx="1655763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1703389" y="692151"/>
            <a:ext cx="8569325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512763" algn="just">
              <a:spcBef>
                <a:spcPct val="50000"/>
              </a:spcBef>
              <a:defRPr/>
            </a:pPr>
            <a:r>
              <a:rPr lang="en-US" altLang="vi-VN" sz="3600" b="1" dirty="0">
                <a:latin typeface="Times New Roman" pitchFamily="18" charset="0"/>
                <a:cs typeface="Arial" panose="020B0604020202020204" pitchFamily="34" charset="0"/>
              </a:rPr>
              <a:t>    </a:t>
            </a:r>
            <a:r>
              <a:rPr lang="en-US" altLang="vi-VN" sz="3600" b="1" dirty="0" err="1">
                <a:latin typeface="Times New Roman" pitchFamily="18" charset="0"/>
                <a:cs typeface="Arial" panose="020B0604020202020204" pitchFamily="34" charset="0"/>
              </a:rPr>
              <a:t>Ví</a:t>
            </a:r>
            <a:r>
              <a:rPr lang="en-US" altLang="vi-VN" sz="3600" b="1" dirty="0"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Arial" panose="020B0604020202020204" pitchFamily="34" charset="0"/>
              </a:rPr>
              <a:t>dụ</a:t>
            </a:r>
            <a:r>
              <a:rPr lang="en-US" altLang="vi-VN" sz="3600" b="1" dirty="0">
                <a:latin typeface="Times New Roman" pitchFamily="18" charset="0"/>
                <a:cs typeface="Arial" panose="020B0604020202020204" pitchFamily="34" charset="0"/>
              </a:rPr>
              <a:t> :</a:t>
            </a:r>
            <a:r>
              <a:rPr lang="en-US" altLang="vi-VN" sz="3600" dirty="0"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Tính</a:t>
            </a:r>
            <a:r>
              <a:rPr lang="en-US" altLang="vi-VN" sz="3600" dirty="0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diện</a:t>
            </a:r>
            <a:r>
              <a:rPr lang="en-US" altLang="vi-VN" sz="3600" dirty="0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tích</a:t>
            </a:r>
            <a:r>
              <a:rPr lang="en-US" altLang="vi-VN" sz="3600" dirty="0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hình</a:t>
            </a:r>
            <a:r>
              <a:rPr lang="en-US" altLang="vi-VN" sz="3600" dirty="0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chữ</a:t>
            </a:r>
            <a:r>
              <a:rPr lang="en-US" altLang="vi-VN" sz="3600" dirty="0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nhật</a:t>
            </a:r>
            <a:r>
              <a:rPr lang="en-US" altLang="vi-VN" sz="3600" dirty="0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có</a:t>
            </a:r>
            <a:r>
              <a:rPr lang="en-US" altLang="vi-VN" sz="3600" dirty="0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  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chiều</a:t>
            </a:r>
            <a:r>
              <a:rPr lang="en-US" altLang="vi-VN" sz="3600" dirty="0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dài</a:t>
            </a:r>
            <a:r>
              <a:rPr lang="en-US" altLang="vi-VN" sz="3600" dirty="0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    m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và</a:t>
            </a:r>
            <a:r>
              <a:rPr lang="en-US" altLang="vi-VN" sz="3600" dirty="0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chiều</a:t>
            </a:r>
            <a:r>
              <a:rPr lang="en-US" altLang="vi-VN" sz="3600" dirty="0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rộng</a:t>
            </a:r>
            <a:r>
              <a:rPr lang="en-US" altLang="vi-VN" sz="3600" dirty="0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    m.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altLang="vi-VN" sz="3600" dirty="0">
                <a:latin typeface="Times New Roman" pitchFamily="18" charset="0"/>
                <a:cs typeface="Arial" panose="020B0604020202020204" pitchFamily="34" charset="0"/>
              </a:rPr>
              <a:t>                                                                               </a:t>
            </a:r>
          </a:p>
        </p:txBody>
      </p:sp>
      <p:graphicFrame>
        <p:nvGraphicFramePr>
          <p:cNvPr id="8197" name="Object 57"/>
          <p:cNvGraphicFramePr>
            <a:graphicFrameLocks noGrp="1" noChangeAspect="1"/>
          </p:cNvGraphicFramePr>
          <p:nvPr>
            <p:ph idx="1"/>
          </p:nvPr>
        </p:nvGraphicFramePr>
        <p:xfrm>
          <a:off x="4067175" y="1211264"/>
          <a:ext cx="369888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"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211264"/>
                        <a:ext cx="369888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0"/>
          <p:cNvGraphicFramePr>
            <a:graphicFrameLocks noChangeAspect="1"/>
          </p:cNvGraphicFramePr>
          <p:nvPr/>
        </p:nvGraphicFramePr>
        <p:xfrm>
          <a:off x="7493001" y="1211263"/>
          <a:ext cx="4032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name="Equation" r:id="rId10" imgW="152334" imgH="393529" progId="Equation.3">
                  <p:embed/>
                </p:oleObj>
              </mc:Choice>
              <mc:Fallback>
                <p:oleObj name="Equation" r:id="rId10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1" y="1211263"/>
                        <a:ext cx="4032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 Box 29"/>
          <p:cNvSpPr txBox="1">
            <a:spLocks noChangeArrowheads="1"/>
          </p:cNvSpPr>
          <p:nvPr/>
        </p:nvSpPr>
        <p:spPr bwMode="auto">
          <a:xfrm>
            <a:off x="2208213" y="2392363"/>
            <a:ext cx="82089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60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a) Ta thực hiện phép nhân</a:t>
            </a: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/>
        </p:nvGraphicFramePr>
        <p:xfrm>
          <a:off x="7140575" y="2217739"/>
          <a:ext cx="140335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Equation" r:id="rId12" imgW="368140" imgH="393529" progId="Equation.3">
                  <p:embed/>
                </p:oleObj>
              </mc:Choice>
              <mc:Fallback>
                <p:oleObj name="Equation" r:id="rId12" imgW="36814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575" y="2217739"/>
                        <a:ext cx="1403350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5087939" y="4246563"/>
          <a:ext cx="1584325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name="Equation" r:id="rId13" imgW="457002" imgH="393529" progId="Equation.3">
                  <p:embed/>
                </p:oleObj>
              </mc:Choice>
              <mc:Fallback>
                <p:oleObj name="Equation" r:id="rId13" imgW="45700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9" y="4246563"/>
                        <a:ext cx="1584325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ext Box 29"/>
          <p:cNvSpPr txBox="1">
            <a:spLocks noChangeArrowheads="1"/>
          </p:cNvSpPr>
          <p:nvPr/>
        </p:nvSpPr>
        <p:spPr bwMode="auto">
          <a:xfrm>
            <a:off x="2182814" y="3484563"/>
            <a:ext cx="75136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60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Century Schoolbook" panose="02040604050505020304" pitchFamily="18" charset="0"/>
              </a:rPr>
              <a:t>b) Cách thực hiện phép nhân phân số:</a:t>
            </a:r>
          </a:p>
        </p:txBody>
      </p:sp>
    </p:spTree>
    <p:extLst>
      <p:ext uri="{BB962C8B-B14F-4D97-AF65-F5344CB8AC3E}">
        <p14:creationId xmlns:p14="http://schemas.microsoft.com/office/powerpoint/2010/main" val="30444898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2133600" y="4270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vi-VN" altLang="vi-VN" sz="4000" b="1">
              <a:solidFill>
                <a:srgbClr val="0000FF"/>
              </a:solidFill>
              <a:latin typeface="Century Schoolbook" panose="02040604050505020304" pitchFamily="18" charset="0"/>
              <a:cs typeface="Arial" panose="020B0604020202020204" pitchFamily="34" charset="0"/>
              <a:sym typeface="Century Schoolbook" panose="02040604050505020304" pitchFamily="18" charset="0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133600" y="836614"/>
            <a:ext cx="8001000" cy="701675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vi-VN" altLang="vi-VN" sz="4000" b="1">
              <a:solidFill>
                <a:srgbClr val="0000FF"/>
              </a:solidFill>
              <a:latin typeface=".VnArial" pitchFamily="34" charset="0"/>
              <a:cs typeface="Arial" panose="020B0604020202020204" pitchFamily="34" charset="0"/>
              <a:sym typeface="Century Schoolbook" panose="02040604050505020304" pitchFamily="18" charset="0"/>
            </a:endParaRPr>
          </a:p>
        </p:txBody>
      </p:sp>
      <p:sp>
        <p:nvSpPr>
          <p:cNvPr id="9225" name="Rectangle 2"/>
          <p:cNvSpPr>
            <a:spLocks noChangeArrowheads="1"/>
          </p:cNvSpPr>
          <p:nvPr/>
        </p:nvSpPr>
        <p:spPr bwMode="auto">
          <a:xfrm>
            <a:off x="2187576" y="923926"/>
            <a:ext cx="2295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Century Schoolbook" panose="02040604050505020304" pitchFamily="18" charset="0"/>
              </a:rPr>
              <a:t>Ghi nhớ: </a:t>
            </a:r>
            <a:endParaRPr lang="en-US" altLang="vi-VN" sz="4000" b="1">
              <a:solidFill>
                <a:srgbClr val="FF0000"/>
              </a:solidFill>
              <a:cs typeface="Arial" panose="020B0604020202020204" pitchFamily="34" charset="0"/>
              <a:sym typeface="Century Schoolbook" panose="02040604050505020304" pitchFamily="18" charset="0"/>
            </a:endParaRPr>
          </a:p>
        </p:txBody>
      </p:sp>
      <p:sp>
        <p:nvSpPr>
          <p:cNvPr id="9227" name="Rectangle 13"/>
          <p:cNvSpPr>
            <a:spLocks noChangeArrowheads="1"/>
          </p:cNvSpPr>
          <p:nvPr/>
        </p:nvSpPr>
        <p:spPr bwMode="auto">
          <a:xfrm>
            <a:off x="1997076" y="1776414"/>
            <a:ext cx="81311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4000" b="1">
                <a:latin typeface="Times New Roman" panose="02020603050405020304" pitchFamily="18" charset="0"/>
                <a:cs typeface="Arial" panose="020B0604020202020204" pitchFamily="34" charset="0"/>
                <a:sym typeface="Century Schoolbook" panose="02040604050505020304" pitchFamily="18" charset="0"/>
              </a:rPr>
              <a:t>Muốn nhân hai phân số, ta lấy tử số nhân với tử số, mẫu số nhân với mẫu số.</a:t>
            </a:r>
          </a:p>
        </p:txBody>
      </p:sp>
    </p:spTree>
    <p:extLst>
      <p:ext uri="{BB962C8B-B14F-4D97-AF65-F5344CB8AC3E}">
        <p14:creationId xmlns:p14="http://schemas.microsoft.com/office/powerpoint/2010/main" val="22776487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701925" y="2022475"/>
            <a:ext cx="5461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rial" panose="020B0604020202020204" pitchFamily="34" charset="0"/>
              </a:rPr>
              <a:t>a/ 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701925" y="3433764"/>
            <a:ext cx="5461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Arial" panose="020B0604020202020204" pitchFamily="34" charset="0"/>
              </a:rPr>
              <a:t>b/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3772" y="1135132"/>
            <a:ext cx="18152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4000" b="1" dirty="0"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vi-VN" sz="4000" b="1" dirty="0" err="1">
                <a:latin typeface="Times New Roman" pitchFamily="18" charset="0"/>
                <a:cs typeface="Arial" panose="020B0604020202020204" pitchFamily="34" charset="0"/>
              </a:rPr>
              <a:t>Ví</a:t>
            </a:r>
            <a:r>
              <a:rPr lang="en-US" altLang="vi-VN" sz="4000" b="1" dirty="0"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vi-VN" sz="4000" b="1" dirty="0" err="1">
                <a:latin typeface="Times New Roman" pitchFamily="18" charset="0"/>
                <a:cs typeface="Arial" panose="020B0604020202020204" pitchFamily="34" charset="0"/>
              </a:rPr>
              <a:t>dụ</a:t>
            </a:r>
            <a:r>
              <a:rPr lang="en-US" altLang="vi-VN" sz="4000" b="1" dirty="0">
                <a:latin typeface="Times New Roman" pitchFamily="18" charset="0"/>
                <a:cs typeface="Arial" panose="020B0604020202020204" pitchFamily="34" charset="0"/>
              </a:rPr>
              <a:t> :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29013" y="1825779"/>
                <a:ext cx="4479189" cy="1054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013" y="1825779"/>
                <a:ext cx="4479189" cy="1054006"/>
              </a:xfrm>
              <a:prstGeom prst="rect">
                <a:avLst/>
              </a:prstGeom>
              <a:blipFill rotWithShape="0">
                <a:blip r:embed="rId3"/>
                <a:stretch>
                  <a:fillRect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56022" y="2756431"/>
                <a:ext cx="4473578" cy="1469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2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</a:t>
                </a:r>
                <a:endParaRPr lang="en-US" sz="4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022" y="2756431"/>
                <a:ext cx="4473578" cy="1469377"/>
              </a:xfrm>
              <a:prstGeom prst="rect">
                <a:avLst/>
              </a:prstGeom>
              <a:blipFill rotWithShape="0">
                <a:blip r:embed="rId4"/>
                <a:stretch>
                  <a:fillRect b="-1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638387" y="2751044"/>
                <a:ext cx="3200363" cy="2130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 10</m:t>
                          </m:r>
                        </m:num>
                        <m:den>
                          <m:r>
                            <a:rPr lang="en-US" sz="32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 6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FF0000"/>
                          </a:solidFill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sz="3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387" y="2751044"/>
                <a:ext cx="3200363" cy="213032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570032" y="1534966"/>
                <a:ext cx="2055371" cy="135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200" i="1" smtClean="0">
                            <a:solidFill>
                              <a:srgbClr val="FF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6 </m:t>
                        </m:r>
                        <m:r>
                          <m:rPr>
                            <m:sty m:val="p"/>
                          </m:rPr>
                          <a:rPr lang="en-US" sz="4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</m:t>
                        </m:r>
                      </m:num>
                      <m:den>
                        <m:r>
                          <a:rPr lang="en-US" sz="42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7 </m:t>
                        </m:r>
                        <m:r>
                          <m:rPr>
                            <m:sty m:val="p"/>
                          </m:rPr>
                          <a:rPr lang="en-US" sz="42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x</m:t>
                        </m:r>
                        <m:r>
                          <a:rPr lang="en-US" sz="42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42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2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4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032" y="1534966"/>
                <a:ext cx="2055371" cy="1354666"/>
              </a:xfrm>
              <a:prstGeom prst="rect">
                <a:avLst/>
              </a:prstGeom>
              <a:blipFill rotWithShape="0">
                <a:blip r:embed="rId6"/>
                <a:stretch>
                  <a:fillRect b="-9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16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80"/>
          <p:cNvSpPr txBox="1">
            <a:spLocks noChangeArrowheads="1"/>
          </p:cNvSpPr>
          <p:nvPr/>
        </p:nvSpPr>
        <p:spPr bwMode="auto">
          <a:xfrm>
            <a:off x="3764280" y="2331721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=</a:t>
            </a:r>
          </a:p>
        </p:txBody>
      </p:sp>
      <p:sp>
        <p:nvSpPr>
          <p:cNvPr id="54" name="Text Box 82"/>
          <p:cNvSpPr txBox="1">
            <a:spLocks noChangeArrowheads="1"/>
          </p:cNvSpPr>
          <p:nvPr/>
        </p:nvSpPr>
        <p:spPr bwMode="auto">
          <a:xfrm>
            <a:off x="4754880" y="2331721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=</a:t>
            </a:r>
          </a:p>
        </p:txBody>
      </p:sp>
      <p:sp>
        <p:nvSpPr>
          <p:cNvPr id="55" name="Text Box 84"/>
          <p:cNvSpPr txBox="1">
            <a:spLocks noChangeArrowheads="1"/>
          </p:cNvSpPr>
          <p:nvPr/>
        </p:nvSpPr>
        <p:spPr bwMode="auto">
          <a:xfrm>
            <a:off x="7252070" y="3319509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=</a:t>
            </a:r>
          </a:p>
        </p:txBody>
      </p:sp>
      <p:sp>
        <p:nvSpPr>
          <p:cNvPr id="56" name="Text Box 87"/>
          <p:cNvSpPr txBox="1">
            <a:spLocks noChangeArrowheads="1"/>
          </p:cNvSpPr>
          <p:nvPr/>
        </p:nvSpPr>
        <p:spPr bwMode="auto">
          <a:xfrm>
            <a:off x="3002280" y="2163446"/>
            <a:ext cx="990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4      6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5      7</a:t>
            </a:r>
          </a:p>
        </p:txBody>
      </p:sp>
      <p:sp>
        <p:nvSpPr>
          <p:cNvPr id="57" name="Line 90"/>
          <p:cNvSpPr>
            <a:spLocks noChangeShapeType="1"/>
          </p:cNvSpPr>
          <p:nvPr/>
        </p:nvSpPr>
        <p:spPr bwMode="auto">
          <a:xfrm>
            <a:off x="3535680" y="3398521"/>
            <a:ext cx="228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Text Box 93"/>
          <p:cNvSpPr txBox="1">
            <a:spLocks noChangeArrowheads="1"/>
          </p:cNvSpPr>
          <p:nvPr/>
        </p:nvSpPr>
        <p:spPr bwMode="auto">
          <a:xfrm>
            <a:off x="3002280" y="3001646"/>
            <a:ext cx="990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2      1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9      2</a:t>
            </a:r>
          </a:p>
        </p:txBody>
      </p:sp>
      <p:sp>
        <p:nvSpPr>
          <p:cNvPr id="59" name="Text Box 94"/>
          <p:cNvSpPr txBox="1">
            <a:spLocks noChangeArrowheads="1"/>
          </p:cNvSpPr>
          <p:nvPr/>
        </p:nvSpPr>
        <p:spPr bwMode="auto">
          <a:xfrm>
            <a:off x="6490070" y="2176509"/>
            <a:ext cx="990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1      8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2      3</a:t>
            </a:r>
          </a:p>
        </p:txBody>
      </p:sp>
      <p:sp>
        <p:nvSpPr>
          <p:cNvPr id="60" name="Text Box 95"/>
          <p:cNvSpPr txBox="1">
            <a:spLocks noChangeArrowheads="1"/>
          </p:cNvSpPr>
          <p:nvPr/>
        </p:nvSpPr>
        <p:spPr bwMode="auto">
          <a:xfrm>
            <a:off x="6490070" y="3106784"/>
            <a:ext cx="96335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1      1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8      7</a:t>
            </a:r>
          </a:p>
        </p:txBody>
      </p:sp>
      <p:sp>
        <p:nvSpPr>
          <p:cNvPr id="61" name="Text Box 96"/>
          <p:cNvSpPr txBox="1">
            <a:spLocks noChangeArrowheads="1"/>
          </p:cNvSpPr>
          <p:nvPr/>
        </p:nvSpPr>
        <p:spPr bwMode="auto">
          <a:xfrm>
            <a:off x="3230880" y="3154046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x</a:t>
            </a:r>
          </a:p>
        </p:txBody>
      </p:sp>
      <p:sp>
        <p:nvSpPr>
          <p:cNvPr id="62" name="Text Box 97"/>
          <p:cNvSpPr txBox="1">
            <a:spLocks noChangeArrowheads="1"/>
          </p:cNvSpPr>
          <p:nvPr/>
        </p:nvSpPr>
        <p:spPr bwMode="auto">
          <a:xfrm>
            <a:off x="6718670" y="2328909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x</a:t>
            </a:r>
          </a:p>
        </p:txBody>
      </p:sp>
      <p:sp>
        <p:nvSpPr>
          <p:cNvPr id="63" name="Text Box 98"/>
          <p:cNvSpPr txBox="1">
            <a:spLocks noChangeArrowheads="1"/>
          </p:cNvSpPr>
          <p:nvPr/>
        </p:nvSpPr>
        <p:spPr bwMode="auto">
          <a:xfrm>
            <a:off x="6718670" y="3243309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x</a:t>
            </a:r>
          </a:p>
        </p:txBody>
      </p:sp>
      <p:sp>
        <p:nvSpPr>
          <p:cNvPr id="64" name="Line 100"/>
          <p:cNvSpPr>
            <a:spLocks noChangeShapeType="1"/>
          </p:cNvSpPr>
          <p:nvPr/>
        </p:nvSpPr>
        <p:spPr bwMode="auto">
          <a:xfrm>
            <a:off x="7066002" y="2573384"/>
            <a:ext cx="228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65" name="Line 101"/>
          <p:cNvSpPr>
            <a:spLocks noChangeShapeType="1"/>
          </p:cNvSpPr>
          <p:nvPr/>
        </p:nvSpPr>
        <p:spPr bwMode="auto">
          <a:xfrm>
            <a:off x="6521969" y="2573384"/>
            <a:ext cx="228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66" name="Line 102"/>
          <p:cNvSpPr>
            <a:spLocks noChangeShapeType="1"/>
          </p:cNvSpPr>
          <p:nvPr/>
        </p:nvSpPr>
        <p:spPr bwMode="auto">
          <a:xfrm>
            <a:off x="6542322" y="3487784"/>
            <a:ext cx="228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67" name="Line 103"/>
          <p:cNvSpPr>
            <a:spLocks noChangeShapeType="1"/>
          </p:cNvSpPr>
          <p:nvPr/>
        </p:nvSpPr>
        <p:spPr bwMode="auto">
          <a:xfrm>
            <a:off x="3023546" y="3398521"/>
            <a:ext cx="228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Line 104"/>
          <p:cNvSpPr>
            <a:spLocks noChangeShapeType="1"/>
          </p:cNvSpPr>
          <p:nvPr/>
        </p:nvSpPr>
        <p:spPr bwMode="auto">
          <a:xfrm>
            <a:off x="7087268" y="3487784"/>
            <a:ext cx="228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69" name="Text Box 105"/>
          <p:cNvSpPr txBox="1">
            <a:spLocks noChangeArrowheads="1"/>
          </p:cNvSpPr>
          <p:nvPr/>
        </p:nvSpPr>
        <p:spPr bwMode="auto">
          <a:xfrm>
            <a:off x="2392680" y="3169921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b/</a:t>
            </a:r>
          </a:p>
        </p:txBody>
      </p:sp>
      <p:sp>
        <p:nvSpPr>
          <p:cNvPr id="70" name="Text Box 106"/>
          <p:cNvSpPr txBox="1">
            <a:spLocks noChangeArrowheads="1"/>
          </p:cNvSpPr>
          <p:nvPr/>
        </p:nvSpPr>
        <p:spPr bwMode="auto">
          <a:xfrm>
            <a:off x="5880470" y="3243309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d/</a:t>
            </a:r>
          </a:p>
        </p:txBody>
      </p:sp>
      <p:sp>
        <p:nvSpPr>
          <p:cNvPr id="71" name="Text Box 107"/>
          <p:cNvSpPr txBox="1">
            <a:spLocks noChangeArrowheads="1"/>
          </p:cNvSpPr>
          <p:nvPr/>
        </p:nvSpPr>
        <p:spPr bwMode="auto">
          <a:xfrm>
            <a:off x="5880470" y="2328909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c/</a:t>
            </a:r>
          </a:p>
        </p:txBody>
      </p:sp>
      <p:sp>
        <p:nvSpPr>
          <p:cNvPr id="72" name="Text Box 108"/>
          <p:cNvSpPr txBox="1">
            <a:spLocks noChangeArrowheads="1"/>
          </p:cNvSpPr>
          <p:nvPr/>
        </p:nvSpPr>
        <p:spPr bwMode="auto">
          <a:xfrm>
            <a:off x="2392680" y="2331721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a/</a:t>
            </a:r>
          </a:p>
        </p:txBody>
      </p:sp>
      <p:sp>
        <p:nvSpPr>
          <p:cNvPr id="73" name="Line 109"/>
          <p:cNvSpPr>
            <a:spLocks noChangeShapeType="1"/>
          </p:cNvSpPr>
          <p:nvPr/>
        </p:nvSpPr>
        <p:spPr bwMode="auto">
          <a:xfrm>
            <a:off x="3002280" y="2560321"/>
            <a:ext cx="228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Line 110"/>
          <p:cNvSpPr>
            <a:spLocks noChangeShapeType="1"/>
          </p:cNvSpPr>
          <p:nvPr/>
        </p:nvSpPr>
        <p:spPr bwMode="auto">
          <a:xfrm>
            <a:off x="3588845" y="2560321"/>
            <a:ext cx="228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Text Box 111"/>
          <p:cNvSpPr txBox="1">
            <a:spLocks noChangeArrowheads="1"/>
          </p:cNvSpPr>
          <p:nvPr/>
        </p:nvSpPr>
        <p:spPr bwMode="auto">
          <a:xfrm>
            <a:off x="3230880" y="2331721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x</a:t>
            </a:r>
          </a:p>
        </p:txBody>
      </p:sp>
      <p:sp>
        <p:nvSpPr>
          <p:cNvPr id="76" name="Text Box 112"/>
          <p:cNvSpPr txBox="1">
            <a:spLocks noChangeArrowheads="1"/>
          </p:cNvSpPr>
          <p:nvPr/>
        </p:nvSpPr>
        <p:spPr bwMode="auto">
          <a:xfrm>
            <a:off x="1859280" y="1045029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sz="2800" b="1">
                <a:latin typeface="Arial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1.Tính:</a:t>
            </a:r>
          </a:p>
        </p:txBody>
      </p:sp>
      <p:sp>
        <p:nvSpPr>
          <p:cNvPr id="77" name="Text Box 113"/>
          <p:cNvSpPr txBox="1">
            <a:spLocks noChangeArrowheads="1"/>
          </p:cNvSpPr>
          <p:nvPr/>
        </p:nvSpPr>
        <p:spPr bwMode="auto">
          <a:xfrm>
            <a:off x="4069080" y="2179321"/>
            <a:ext cx="1600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4 x 6       24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5 x 7       35</a:t>
            </a:r>
          </a:p>
        </p:txBody>
      </p:sp>
      <p:sp>
        <p:nvSpPr>
          <p:cNvPr id="78" name="Line 114"/>
          <p:cNvSpPr>
            <a:spLocks noChangeShapeType="1"/>
          </p:cNvSpPr>
          <p:nvPr/>
        </p:nvSpPr>
        <p:spPr bwMode="auto">
          <a:xfrm>
            <a:off x="4178948" y="2573384"/>
            <a:ext cx="533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Line 115"/>
          <p:cNvSpPr>
            <a:spLocks noChangeShapeType="1"/>
          </p:cNvSpPr>
          <p:nvPr/>
        </p:nvSpPr>
        <p:spPr bwMode="auto">
          <a:xfrm>
            <a:off x="5220944" y="2560321"/>
            <a:ext cx="228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Text Box 116"/>
          <p:cNvSpPr txBox="1">
            <a:spLocks noChangeArrowheads="1"/>
          </p:cNvSpPr>
          <p:nvPr/>
        </p:nvSpPr>
        <p:spPr bwMode="auto">
          <a:xfrm>
            <a:off x="3764280" y="3230246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=</a:t>
            </a:r>
          </a:p>
        </p:txBody>
      </p:sp>
      <p:sp>
        <p:nvSpPr>
          <p:cNvPr id="81" name="Text Box 117"/>
          <p:cNvSpPr txBox="1">
            <a:spLocks noChangeArrowheads="1"/>
          </p:cNvSpPr>
          <p:nvPr/>
        </p:nvSpPr>
        <p:spPr bwMode="auto">
          <a:xfrm>
            <a:off x="4754880" y="3230246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=</a:t>
            </a:r>
          </a:p>
        </p:txBody>
      </p:sp>
      <p:sp>
        <p:nvSpPr>
          <p:cNvPr id="82" name="Text Box 119"/>
          <p:cNvSpPr txBox="1">
            <a:spLocks noChangeArrowheads="1"/>
          </p:cNvSpPr>
          <p:nvPr/>
        </p:nvSpPr>
        <p:spPr bwMode="auto">
          <a:xfrm>
            <a:off x="3992880" y="3001646"/>
            <a:ext cx="1600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2 x 1        2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9 x 2       18</a:t>
            </a:r>
          </a:p>
        </p:txBody>
      </p:sp>
      <p:sp>
        <p:nvSpPr>
          <p:cNvPr id="83" name="Line 120"/>
          <p:cNvSpPr>
            <a:spLocks noChangeShapeType="1"/>
          </p:cNvSpPr>
          <p:nvPr/>
        </p:nvSpPr>
        <p:spPr bwMode="auto">
          <a:xfrm>
            <a:off x="4100979" y="3398521"/>
            <a:ext cx="533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Line 121"/>
          <p:cNvSpPr>
            <a:spLocks noChangeShapeType="1"/>
          </p:cNvSpPr>
          <p:nvPr/>
        </p:nvSpPr>
        <p:spPr bwMode="auto">
          <a:xfrm>
            <a:off x="5155377" y="3398521"/>
            <a:ext cx="228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Text Box 124"/>
          <p:cNvSpPr txBox="1">
            <a:spLocks noChangeArrowheads="1"/>
          </p:cNvSpPr>
          <p:nvPr/>
        </p:nvSpPr>
        <p:spPr bwMode="auto">
          <a:xfrm>
            <a:off x="7480670" y="2176509"/>
            <a:ext cx="1600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1 x 8        8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2 x 3        6</a:t>
            </a:r>
          </a:p>
        </p:txBody>
      </p:sp>
      <p:sp>
        <p:nvSpPr>
          <p:cNvPr id="86" name="Line 125"/>
          <p:cNvSpPr>
            <a:spLocks noChangeShapeType="1"/>
          </p:cNvSpPr>
          <p:nvPr/>
        </p:nvSpPr>
        <p:spPr bwMode="auto">
          <a:xfrm>
            <a:off x="7567503" y="2573384"/>
            <a:ext cx="533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87" name="Line 126"/>
          <p:cNvSpPr>
            <a:spLocks noChangeShapeType="1"/>
          </p:cNvSpPr>
          <p:nvPr/>
        </p:nvSpPr>
        <p:spPr bwMode="auto">
          <a:xfrm>
            <a:off x="8643167" y="2573384"/>
            <a:ext cx="228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88" name="Text Box 127"/>
          <p:cNvSpPr txBox="1">
            <a:spLocks noChangeArrowheads="1"/>
          </p:cNvSpPr>
          <p:nvPr/>
        </p:nvSpPr>
        <p:spPr bwMode="auto">
          <a:xfrm>
            <a:off x="7252070" y="2405109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=</a:t>
            </a:r>
          </a:p>
        </p:txBody>
      </p:sp>
      <p:sp>
        <p:nvSpPr>
          <p:cNvPr id="89" name="Text Box 132"/>
          <p:cNvSpPr txBox="1">
            <a:spLocks noChangeArrowheads="1"/>
          </p:cNvSpPr>
          <p:nvPr/>
        </p:nvSpPr>
        <p:spPr bwMode="auto">
          <a:xfrm>
            <a:off x="7480670" y="3106784"/>
            <a:ext cx="1600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1 x 1         1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8 x 7        56</a:t>
            </a:r>
          </a:p>
        </p:txBody>
      </p:sp>
      <p:sp>
        <p:nvSpPr>
          <p:cNvPr id="90" name="Line 133"/>
          <p:cNvSpPr>
            <a:spLocks noChangeShapeType="1"/>
          </p:cNvSpPr>
          <p:nvPr/>
        </p:nvSpPr>
        <p:spPr bwMode="auto">
          <a:xfrm>
            <a:off x="7586943" y="3503659"/>
            <a:ext cx="533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91" name="Line 134"/>
          <p:cNvSpPr>
            <a:spLocks noChangeShapeType="1"/>
          </p:cNvSpPr>
          <p:nvPr/>
        </p:nvSpPr>
        <p:spPr bwMode="auto">
          <a:xfrm>
            <a:off x="8719971" y="3503659"/>
            <a:ext cx="228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92" name="Text Box 135"/>
          <p:cNvSpPr txBox="1">
            <a:spLocks noChangeArrowheads="1"/>
          </p:cNvSpPr>
          <p:nvPr/>
        </p:nvSpPr>
        <p:spPr bwMode="auto">
          <a:xfrm>
            <a:off x="8166470" y="2405109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=</a:t>
            </a:r>
          </a:p>
        </p:txBody>
      </p:sp>
      <p:sp>
        <p:nvSpPr>
          <p:cNvPr id="93" name="Text Box 136"/>
          <p:cNvSpPr txBox="1">
            <a:spLocks noChangeArrowheads="1"/>
          </p:cNvSpPr>
          <p:nvPr/>
        </p:nvSpPr>
        <p:spPr bwMode="auto">
          <a:xfrm>
            <a:off x="8166470" y="3319509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=</a:t>
            </a:r>
          </a:p>
        </p:txBody>
      </p:sp>
      <p:sp>
        <p:nvSpPr>
          <p:cNvPr id="94" name="Line 141"/>
          <p:cNvSpPr>
            <a:spLocks noChangeShapeType="1"/>
          </p:cNvSpPr>
          <p:nvPr/>
        </p:nvSpPr>
        <p:spPr bwMode="auto">
          <a:xfrm>
            <a:off x="3044812" y="2560321"/>
            <a:ext cx="228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" name="Text Box 142"/>
          <p:cNvSpPr txBox="1">
            <a:spLocks noChangeArrowheads="1"/>
          </p:cNvSpPr>
          <p:nvPr/>
        </p:nvSpPr>
        <p:spPr bwMode="auto">
          <a:xfrm>
            <a:off x="3230880" y="2331721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13615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77" grpId="0"/>
      <p:bldP spid="78" grpId="0" animBg="1"/>
      <p:bldP spid="79" grpId="0" animBg="1"/>
      <p:bldP spid="80" grpId="0"/>
      <p:bldP spid="81" grpId="0"/>
      <p:bldP spid="82" grpId="0"/>
      <p:bldP spid="83" grpId="0" animBg="1"/>
      <p:bldP spid="84" grpId="0" animBg="1"/>
      <p:bldP spid="85" grpId="0"/>
      <p:bldP spid="86" grpId="0" animBg="1"/>
      <p:bldP spid="87" grpId="0" animBg="1"/>
      <p:bldP spid="88" grpId="0"/>
      <p:bldP spid="89" grpId="0"/>
      <p:bldP spid="90" grpId="0" animBg="1"/>
      <p:bldP spid="91" grpId="0" animBg="1"/>
      <p:bldP spid="92" grpId="0"/>
      <p:bldP spid="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417320" y="326571"/>
            <a:ext cx="0" cy="251460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266406" y="396305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" name="Line 15"/>
          <p:cNvSpPr>
            <a:spLocks noChangeShapeType="1"/>
          </p:cNvSpPr>
          <p:nvPr/>
        </p:nvSpPr>
        <p:spPr bwMode="auto">
          <a:xfrm>
            <a:off x="8895806" y="228665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2114006" y="698864"/>
            <a:ext cx="81925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3: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chữ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nhật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chiều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dài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     m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chiều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rộng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     m.  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diện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tích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chữ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nhật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2571206" y="2350444"/>
            <a:ext cx="6553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                                        </a:t>
            </a:r>
            <a:r>
              <a:rPr lang="en-US" b="1" i="1" dirty="0" err="1">
                <a:solidFill>
                  <a:srgbClr val="FF3399"/>
                </a:solidFill>
                <a:latin typeface="Arial" charset="0"/>
              </a:rPr>
              <a:t>Bài</a:t>
            </a:r>
            <a:r>
              <a:rPr lang="en-US" b="1" i="1" dirty="0">
                <a:solidFill>
                  <a:srgbClr val="FF3399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FF3399"/>
                </a:solidFill>
                <a:latin typeface="Arial" charset="0"/>
              </a:rPr>
              <a:t>giải</a:t>
            </a:r>
            <a:endParaRPr lang="en-US" b="1" i="1" dirty="0">
              <a:solidFill>
                <a:srgbClr val="FF3399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                    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Diện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tích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hình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chữ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nhật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                                            </a:t>
            </a: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5847806" y="3201054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(m</a:t>
            </a:r>
            <a:r>
              <a:rPr lang="en-US" b="1" baseline="30000">
                <a:solidFill>
                  <a:srgbClr val="0000FF"/>
                </a:solidFill>
                <a:latin typeface="Arial" charset="0"/>
              </a:rPr>
              <a:t>2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)</a:t>
            </a: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4933406" y="4039254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Đáp số: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9" name="Text Box 45"/>
          <p:cNvSpPr txBox="1">
            <a:spLocks noChangeArrowheads="1"/>
          </p:cNvSpPr>
          <p:nvPr/>
        </p:nvSpPr>
        <p:spPr bwMode="auto">
          <a:xfrm>
            <a:off x="6381206" y="4039254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m</a:t>
            </a:r>
            <a:r>
              <a:rPr lang="en-US" b="1" baseline="30000">
                <a:solidFill>
                  <a:srgbClr val="0000FF"/>
                </a:solidFill>
                <a:latin typeface="Arial" charset="0"/>
              </a:rPr>
              <a:t>2</a:t>
            </a:r>
            <a:endParaRPr lang="en-US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7779594" y="678516"/>
            <a:ext cx="457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6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7</a:t>
            </a:r>
          </a:p>
        </p:txBody>
      </p:sp>
      <p:sp>
        <p:nvSpPr>
          <p:cNvPr id="11" name="Text Box 50"/>
          <p:cNvSpPr txBox="1">
            <a:spLocks noChangeArrowheads="1"/>
          </p:cNvSpPr>
          <p:nvPr/>
        </p:nvSpPr>
        <p:spPr bwMode="auto">
          <a:xfrm>
            <a:off x="2946764" y="1208233"/>
            <a:ext cx="457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5</a:t>
            </a:r>
          </a:p>
        </p:txBody>
      </p:sp>
      <p:sp>
        <p:nvSpPr>
          <p:cNvPr id="12" name="Line 51"/>
          <p:cNvSpPr>
            <a:spLocks noChangeShapeType="1"/>
          </p:cNvSpPr>
          <p:nvPr/>
        </p:nvSpPr>
        <p:spPr bwMode="auto">
          <a:xfrm>
            <a:off x="7811493" y="1083070"/>
            <a:ext cx="228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3" name="Line 52"/>
          <p:cNvSpPr>
            <a:spLocks noChangeShapeType="1"/>
          </p:cNvSpPr>
          <p:nvPr/>
        </p:nvSpPr>
        <p:spPr bwMode="auto">
          <a:xfrm>
            <a:off x="2997266" y="1589233"/>
            <a:ext cx="228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4" name="Text Box 53"/>
          <p:cNvSpPr txBox="1">
            <a:spLocks noChangeArrowheads="1"/>
          </p:cNvSpPr>
          <p:nvPr/>
        </p:nvSpPr>
        <p:spPr bwMode="auto">
          <a:xfrm>
            <a:off x="4323806" y="3048654"/>
            <a:ext cx="457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6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7</a:t>
            </a:r>
          </a:p>
        </p:txBody>
      </p:sp>
      <p:sp>
        <p:nvSpPr>
          <p:cNvPr id="15" name="Text Box 54"/>
          <p:cNvSpPr txBox="1">
            <a:spLocks noChangeArrowheads="1"/>
          </p:cNvSpPr>
          <p:nvPr/>
        </p:nvSpPr>
        <p:spPr bwMode="auto">
          <a:xfrm>
            <a:off x="5009606" y="3048654"/>
            <a:ext cx="457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5</a:t>
            </a:r>
          </a:p>
        </p:txBody>
      </p:sp>
      <p:sp>
        <p:nvSpPr>
          <p:cNvPr id="16" name="Line 55"/>
          <p:cNvSpPr>
            <a:spLocks noChangeShapeType="1"/>
          </p:cNvSpPr>
          <p:nvPr/>
        </p:nvSpPr>
        <p:spPr bwMode="auto">
          <a:xfrm>
            <a:off x="4368107" y="3429654"/>
            <a:ext cx="228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56"/>
          <p:cNvSpPr>
            <a:spLocks noChangeShapeType="1"/>
          </p:cNvSpPr>
          <p:nvPr/>
        </p:nvSpPr>
        <p:spPr bwMode="auto">
          <a:xfrm>
            <a:off x="5041505" y="3429654"/>
            <a:ext cx="228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Box 57"/>
          <p:cNvSpPr txBox="1">
            <a:spLocks noChangeArrowheads="1"/>
          </p:cNvSpPr>
          <p:nvPr/>
        </p:nvSpPr>
        <p:spPr bwMode="auto">
          <a:xfrm>
            <a:off x="4628606" y="3201054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x</a:t>
            </a:r>
          </a:p>
        </p:txBody>
      </p:sp>
      <p:sp>
        <p:nvSpPr>
          <p:cNvPr id="19" name="Text Box 58"/>
          <p:cNvSpPr txBox="1">
            <a:spLocks noChangeArrowheads="1"/>
          </p:cNvSpPr>
          <p:nvPr/>
        </p:nvSpPr>
        <p:spPr bwMode="auto">
          <a:xfrm>
            <a:off x="5543006" y="3048654"/>
            <a:ext cx="457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18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35</a:t>
            </a:r>
          </a:p>
        </p:txBody>
      </p:sp>
      <p:sp>
        <p:nvSpPr>
          <p:cNvPr id="20" name="Line 59"/>
          <p:cNvSpPr>
            <a:spLocks noChangeShapeType="1"/>
          </p:cNvSpPr>
          <p:nvPr/>
        </p:nvSpPr>
        <p:spPr bwMode="auto">
          <a:xfrm>
            <a:off x="5651105" y="3429654"/>
            <a:ext cx="228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5238206" y="3201054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=</a:t>
            </a:r>
          </a:p>
        </p:txBody>
      </p:sp>
      <p:sp>
        <p:nvSpPr>
          <p:cNvPr id="22" name="Text Box 61"/>
          <p:cNvSpPr txBox="1">
            <a:spLocks noChangeArrowheads="1"/>
          </p:cNvSpPr>
          <p:nvPr/>
        </p:nvSpPr>
        <p:spPr bwMode="auto">
          <a:xfrm>
            <a:off x="5924006" y="3886854"/>
            <a:ext cx="457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18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35</a:t>
            </a:r>
          </a:p>
        </p:txBody>
      </p:sp>
      <p:sp>
        <p:nvSpPr>
          <p:cNvPr id="23" name="Line 62"/>
          <p:cNvSpPr>
            <a:spLocks noChangeShapeType="1"/>
          </p:cNvSpPr>
          <p:nvPr/>
        </p:nvSpPr>
        <p:spPr bwMode="auto">
          <a:xfrm>
            <a:off x="6053371" y="4283729"/>
            <a:ext cx="228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9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/>
      <p:bldP spid="15" grpId="0"/>
      <p:bldP spid="16" grpId="0" animBg="1"/>
      <p:bldP spid="17" grpId="0" animBg="1"/>
      <p:bldP spid="18" grpId="0"/>
      <p:bldP spid="19" grpId="0"/>
      <p:bldP spid="20" grpId="0" animBg="1"/>
      <p:bldP spid="21" grpId="0"/>
      <p:bldP spid="22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04244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569778"/>
            <a:ext cx="29718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019300" y="3224214"/>
            <a:ext cx="8153400" cy="1976437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rgbClr val="660066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500" b="1" dirty="0">
                <a:latin typeface="Times New Roman" panose="02020603050405020304" pitchFamily="18" charset="0"/>
              </a:rPr>
              <a:t> </a:t>
            </a:r>
            <a:r>
              <a:rPr lang="en-US" altLang="en-US" sz="35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GHI NHỚ</a:t>
            </a:r>
            <a:r>
              <a:rPr lang="en-US" altLang="en-US" sz="3500" b="1" dirty="0">
                <a:solidFill>
                  <a:srgbClr val="FFFFFF"/>
                </a:solidFill>
                <a:latin typeface=".VnRevueH" pitchFamily="34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3500" b="1" dirty="0" err="1">
                <a:latin typeface="Times New Roman" panose="02020603050405020304" pitchFamily="18" charset="0"/>
              </a:rPr>
              <a:t>Muốn</a:t>
            </a:r>
            <a:r>
              <a:rPr lang="en-US" altLang="en-US" sz="3500" b="1" dirty="0"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3500" b="1" dirty="0"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3500" b="1" dirty="0"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3500" b="1" dirty="0"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500" b="1" dirty="0">
                <a:latin typeface="Times New Roman" panose="02020603050405020304" pitchFamily="18" charset="0"/>
              </a:rPr>
              <a:t>, ta </a:t>
            </a:r>
            <a:r>
              <a:rPr lang="en-US" altLang="en-US" sz="3500" b="1" dirty="0" err="1">
                <a:latin typeface="Times New Roman" panose="02020603050405020304" pitchFamily="18" charset="0"/>
              </a:rPr>
              <a:t>lấy</a:t>
            </a:r>
            <a:r>
              <a:rPr lang="en-US" altLang="en-US" sz="3500" b="1" dirty="0"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</a:rPr>
              <a:t>tử</a:t>
            </a:r>
            <a:r>
              <a:rPr lang="en-US" altLang="en-US" sz="3500" b="1" dirty="0"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500" b="1" dirty="0"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3500" b="1" dirty="0"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500" b="1" dirty="0"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</a:rPr>
              <a:t>tử</a:t>
            </a:r>
            <a:r>
              <a:rPr lang="en-US" altLang="en-US" sz="3500" b="1" dirty="0"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500" b="1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500" b="1" dirty="0" err="1" smtClean="0">
                <a:latin typeface="Times New Roman" panose="02020603050405020304" pitchFamily="18" charset="0"/>
              </a:rPr>
              <a:t>mẫu</a:t>
            </a:r>
            <a:r>
              <a:rPr lang="en-US" altLang="en-US" sz="35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500" b="1" dirty="0"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3500" b="1" dirty="0"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500" b="1" dirty="0"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</a:rPr>
              <a:t>mẫu</a:t>
            </a:r>
            <a:r>
              <a:rPr lang="en-US" altLang="en-US" sz="3500" b="1" dirty="0"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5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563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1965" y="1828568"/>
            <a:ext cx="8686800" cy="1528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609600"/>
            <a:ext cx="42672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1508" name="Group 3"/>
          <p:cNvGrpSpPr>
            <a:grpSpLocks/>
          </p:cNvGrpSpPr>
          <p:nvPr/>
        </p:nvGrpSpPr>
        <p:grpSpPr bwMode="auto">
          <a:xfrm>
            <a:off x="2514601" y="3810001"/>
            <a:ext cx="7737475" cy="2853803"/>
            <a:chOff x="470" y="-44"/>
            <a:chExt cx="4714" cy="3197"/>
          </a:xfrm>
        </p:grpSpPr>
        <p:sp>
          <p:nvSpPr>
            <p:cNvPr id="21509" name="AutoShape 4"/>
            <p:cNvSpPr>
              <a:spLocks noChangeArrowheads="1"/>
            </p:cNvSpPr>
            <p:nvPr/>
          </p:nvSpPr>
          <p:spPr bwMode="auto">
            <a:xfrm>
              <a:off x="1680" y="1920"/>
              <a:ext cx="2304" cy="421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0" name="Line 5"/>
            <p:cNvSpPr>
              <a:spLocks noChangeShapeType="1"/>
            </p:cNvSpPr>
            <p:nvPr/>
          </p:nvSpPr>
          <p:spPr bwMode="auto">
            <a:xfrm flipH="1">
              <a:off x="1968" y="1824"/>
              <a:ext cx="588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Arc 6"/>
            <p:cNvSpPr>
              <a:spLocks/>
            </p:cNvSpPr>
            <p:nvPr/>
          </p:nvSpPr>
          <p:spPr bwMode="auto">
            <a:xfrm>
              <a:off x="1729" y="703"/>
              <a:ext cx="637" cy="1079"/>
            </a:xfrm>
            <a:custGeom>
              <a:avLst/>
              <a:gdLst>
                <a:gd name="T0" fmla="*/ 0 w 21600"/>
                <a:gd name="T1" fmla="*/ 0 h 20120"/>
                <a:gd name="T2" fmla="*/ 0 w 21600"/>
                <a:gd name="T3" fmla="*/ 0 h 20120"/>
                <a:gd name="T4" fmla="*/ 0 w 21600"/>
                <a:gd name="T5" fmla="*/ 0 h 2012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120"/>
                <a:gd name="T11" fmla="*/ 21600 w 21600"/>
                <a:gd name="T12" fmla="*/ 20120 h 20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120" fill="none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</a:path>
                <a:path w="21600" h="20120" stroke="0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  <a:lnTo>
                    <a:pt x="0" y="20120"/>
                  </a:lnTo>
                  <a:lnTo>
                    <a:pt x="7858" y="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2" name="Line 7"/>
            <p:cNvSpPr>
              <a:spLocks noChangeShapeType="1"/>
            </p:cNvSpPr>
            <p:nvPr/>
          </p:nvSpPr>
          <p:spPr bwMode="auto">
            <a:xfrm flipV="1">
              <a:off x="1968" y="288"/>
              <a:ext cx="96" cy="43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Line 8"/>
            <p:cNvSpPr>
              <a:spLocks noChangeShapeType="1"/>
            </p:cNvSpPr>
            <p:nvPr/>
          </p:nvSpPr>
          <p:spPr bwMode="auto">
            <a:xfrm>
              <a:off x="2065" y="288"/>
              <a:ext cx="240" cy="67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Arc 9"/>
            <p:cNvSpPr>
              <a:spLocks/>
            </p:cNvSpPr>
            <p:nvPr/>
          </p:nvSpPr>
          <p:spPr bwMode="auto">
            <a:xfrm rot="13707161" flipV="1">
              <a:off x="3699" y="883"/>
              <a:ext cx="854" cy="1104"/>
            </a:xfrm>
            <a:custGeom>
              <a:avLst/>
              <a:gdLst>
                <a:gd name="T0" fmla="*/ 0 w 38443"/>
                <a:gd name="T1" fmla="*/ 0 h 21600"/>
                <a:gd name="T2" fmla="*/ 0 w 38443"/>
                <a:gd name="T3" fmla="*/ 0 h 21600"/>
                <a:gd name="T4" fmla="*/ 0 w 38443"/>
                <a:gd name="T5" fmla="*/ 0 h 21600"/>
                <a:gd name="T6" fmla="*/ 0 60000 65536"/>
                <a:gd name="T7" fmla="*/ 0 60000 65536"/>
                <a:gd name="T8" fmla="*/ 0 60000 65536"/>
                <a:gd name="T9" fmla="*/ 0 w 38443"/>
                <a:gd name="T10" fmla="*/ 0 h 21600"/>
                <a:gd name="T11" fmla="*/ 38443 w 3844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43" h="21600" fill="none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</a:path>
                <a:path w="38443" h="21600" stroke="0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  <a:lnTo>
                    <a:pt x="16843" y="21600"/>
                  </a:lnTo>
                  <a:lnTo>
                    <a:pt x="0" y="8076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Arc 10"/>
            <p:cNvSpPr>
              <a:spLocks/>
            </p:cNvSpPr>
            <p:nvPr/>
          </p:nvSpPr>
          <p:spPr bwMode="auto">
            <a:xfrm rot="9565297" flipH="1" flipV="1">
              <a:off x="912" y="576"/>
              <a:ext cx="1032" cy="1200"/>
            </a:xfrm>
            <a:custGeom>
              <a:avLst/>
              <a:gdLst>
                <a:gd name="T0" fmla="*/ 0 w 35708"/>
                <a:gd name="T1" fmla="*/ 0 h 21600"/>
                <a:gd name="T2" fmla="*/ 0 w 35708"/>
                <a:gd name="T3" fmla="*/ 0 h 21600"/>
                <a:gd name="T4" fmla="*/ 0 w 35708"/>
                <a:gd name="T5" fmla="*/ 0 h 21600"/>
                <a:gd name="T6" fmla="*/ 0 60000 65536"/>
                <a:gd name="T7" fmla="*/ 0 60000 65536"/>
                <a:gd name="T8" fmla="*/ 0 60000 65536"/>
                <a:gd name="T9" fmla="*/ 0 w 35708"/>
                <a:gd name="T10" fmla="*/ 0 h 21600"/>
                <a:gd name="T11" fmla="*/ 35708 w 357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708" h="21600" fill="none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</a:path>
                <a:path w="35708" h="21600" stroke="0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  <a:lnTo>
                    <a:pt x="14108" y="21600"/>
                  </a:lnTo>
                  <a:lnTo>
                    <a:pt x="-1" y="5243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Arc 11"/>
            <p:cNvSpPr>
              <a:spLocks/>
            </p:cNvSpPr>
            <p:nvPr/>
          </p:nvSpPr>
          <p:spPr bwMode="auto">
            <a:xfrm rot="8066298" flipH="1" flipV="1">
              <a:off x="1168" y="1387"/>
              <a:ext cx="661" cy="864"/>
            </a:xfrm>
            <a:custGeom>
              <a:avLst/>
              <a:gdLst>
                <a:gd name="T0" fmla="*/ 0 w 37161"/>
                <a:gd name="T1" fmla="*/ 0 h 21600"/>
                <a:gd name="T2" fmla="*/ 0 w 37161"/>
                <a:gd name="T3" fmla="*/ 0 h 21600"/>
                <a:gd name="T4" fmla="*/ 0 w 37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7161"/>
                <a:gd name="T10" fmla="*/ 0 h 21600"/>
                <a:gd name="T11" fmla="*/ 37161 w 37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161" h="21600" fill="none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</a:path>
                <a:path w="37161" h="21600" stroke="0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  <a:lnTo>
                    <a:pt x="15561" y="21600"/>
                  </a:lnTo>
                  <a:lnTo>
                    <a:pt x="-1" y="6619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Line 12"/>
            <p:cNvSpPr>
              <a:spLocks noChangeShapeType="1"/>
            </p:cNvSpPr>
            <p:nvPr/>
          </p:nvSpPr>
          <p:spPr bwMode="auto">
            <a:xfrm>
              <a:off x="2737" y="0"/>
              <a:ext cx="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Line 13"/>
            <p:cNvSpPr>
              <a:spLocks noChangeShapeType="1"/>
            </p:cNvSpPr>
            <p:nvPr/>
          </p:nvSpPr>
          <p:spPr bwMode="auto">
            <a:xfrm>
              <a:off x="2737" y="960"/>
              <a:ext cx="0" cy="72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Line 14"/>
            <p:cNvSpPr>
              <a:spLocks noChangeShapeType="1"/>
            </p:cNvSpPr>
            <p:nvPr/>
          </p:nvSpPr>
          <p:spPr bwMode="auto">
            <a:xfrm>
              <a:off x="2737" y="0"/>
              <a:ext cx="24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Line 15"/>
            <p:cNvSpPr>
              <a:spLocks noChangeShapeType="1"/>
            </p:cNvSpPr>
            <p:nvPr/>
          </p:nvSpPr>
          <p:spPr bwMode="auto">
            <a:xfrm flipH="1">
              <a:off x="2881" y="960"/>
              <a:ext cx="96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Arc 16"/>
            <p:cNvSpPr>
              <a:spLocks/>
            </p:cNvSpPr>
            <p:nvPr/>
          </p:nvSpPr>
          <p:spPr bwMode="auto">
            <a:xfrm rot="13707161" flipV="1">
              <a:off x="3884" y="196"/>
              <a:ext cx="776" cy="1824"/>
            </a:xfrm>
            <a:custGeom>
              <a:avLst/>
              <a:gdLst>
                <a:gd name="T0" fmla="*/ 0 w 34875"/>
                <a:gd name="T1" fmla="*/ 0 h 21600"/>
                <a:gd name="T2" fmla="*/ 0 w 34875"/>
                <a:gd name="T3" fmla="*/ 0 h 21600"/>
                <a:gd name="T4" fmla="*/ 0 w 34875"/>
                <a:gd name="T5" fmla="*/ 0 h 21600"/>
                <a:gd name="T6" fmla="*/ 0 60000 65536"/>
                <a:gd name="T7" fmla="*/ 0 60000 65536"/>
                <a:gd name="T8" fmla="*/ 0 60000 65536"/>
                <a:gd name="T9" fmla="*/ 0 w 34875"/>
                <a:gd name="T10" fmla="*/ 0 h 21600"/>
                <a:gd name="T11" fmla="*/ 34875 w 348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75" h="21600" fill="none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</a:path>
                <a:path w="34875" h="21600" stroke="0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  <a:lnTo>
                    <a:pt x="13275" y="21600"/>
                  </a:lnTo>
                  <a:lnTo>
                    <a:pt x="-1" y="456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22" name="Group 17"/>
            <p:cNvGrpSpPr>
              <a:grpSpLocks/>
            </p:cNvGrpSpPr>
            <p:nvPr/>
          </p:nvGrpSpPr>
          <p:grpSpPr bwMode="auto">
            <a:xfrm>
              <a:off x="1920" y="1392"/>
              <a:ext cx="768" cy="1027"/>
              <a:chOff x="1824" y="1392"/>
              <a:chExt cx="768" cy="1027"/>
            </a:xfrm>
          </p:grpSpPr>
          <p:sp>
            <p:nvSpPr>
              <p:cNvPr id="21629" name="Text Box 18"/>
              <p:cNvSpPr txBox="1">
                <a:spLocks noChangeArrowheads="1"/>
              </p:cNvSpPr>
              <p:nvPr/>
            </p:nvSpPr>
            <p:spPr bwMode="auto">
              <a:xfrm>
                <a:off x="1861" y="1488"/>
                <a:ext cx="658" cy="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b="1">
                    <a:latin typeface=".VnTime" pitchFamily="34" charset="0"/>
                    <a:cs typeface="Arial" panose="020B0604020202020204" pitchFamily="34" charset="0"/>
                  </a:rPr>
                  <a:t>trung thµnh</a:t>
                </a:r>
              </a:p>
            </p:txBody>
          </p:sp>
          <p:sp>
            <p:nvSpPr>
              <p:cNvPr id="21630" name="Arc 19"/>
              <p:cNvSpPr>
                <a:spLocks/>
              </p:cNvSpPr>
              <p:nvPr/>
            </p:nvSpPr>
            <p:spPr bwMode="auto">
              <a:xfrm>
                <a:off x="2097" y="1392"/>
                <a:ext cx="256" cy="25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1" name="Arc 20"/>
              <p:cNvSpPr>
                <a:spLocks/>
              </p:cNvSpPr>
              <p:nvPr/>
            </p:nvSpPr>
            <p:spPr bwMode="auto">
              <a:xfrm rot="3888902">
                <a:off x="2355" y="1557"/>
                <a:ext cx="226" cy="24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2" name="Arc 21"/>
              <p:cNvSpPr>
                <a:spLocks/>
              </p:cNvSpPr>
              <p:nvPr/>
            </p:nvSpPr>
            <p:spPr bwMode="auto">
              <a:xfrm rot="7161665">
                <a:off x="2316" y="1828"/>
                <a:ext cx="226" cy="23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3" name="Arc 22"/>
              <p:cNvSpPr>
                <a:spLocks/>
              </p:cNvSpPr>
              <p:nvPr/>
            </p:nvSpPr>
            <p:spPr bwMode="auto">
              <a:xfrm rot="-3633413">
                <a:off x="1845" y="1504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4" name="Arc 23"/>
              <p:cNvSpPr>
                <a:spLocks/>
              </p:cNvSpPr>
              <p:nvPr/>
            </p:nvSpPr>
            <p:spPr bwMode="auto">
              <a:xfrm rot="-6611763">
                <a:off x="1830" y="1793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5" name="Arc 24"/>
              <p:cNvSpPr>
                <a:spLocks/>
              </p:cNvSpPr>
              <p:nvPr/>
            </p:nvSpPr>
            <p:spPr bwMode="auto">
              <a:xfrm rot="10800000">
                <a:off x="2077" y="1951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6" name="AutoShape 25"/>
              <p:cNvSpPr>
                <a:spLocks noChangeArrowheads="1"/>
              </p:cNvSpPr>
              <p:nvPr/>
            </p:nvSpPr>
            <p:spPr bwMode="auto">
              <a:xfrm>
                <a:off x="2005" y="1584"/>
                <a:ext cx="384" cy="432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1523" name="Group 26"/>
            <p:cNvGrpSpPr>
              <a:grpSpLocks/>
            </p:cNvGrpSpPr>
            <p:nvPr/>
          </p:nvGrpSpPr>
          <p:grpSpPr bwMode="auto">
            <a:xfrm>
              <a:off x="2544" y="1680"/>
              <a:ext cx="810" cy="763"/>
              <a:chOff x="2832" y="1632"/>
              <a:chExt cx="810" cy="763"/>
            </a:xfrm>
          </p:grpSpPr>
          <p:sp>
            <p:nvSpPr>
              <p:cNvPr id="21619" name="Line 27"/>
              <p:cNvSpPr>
                <a:spLocks noChangeShapeType="1"/>
              </p:cNvSpPr>
              <p:nvPr/>
            </p:nvSpPr>
            <p:spPr bwMode="auto">
              <a:xfrm>
                <a:off x="3079" y="1883"/>
                <a:ext cx="442" cy="4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0" name="Arc 28"/>
              <p:cNvSpPr>
                <a:spLocks/>
              </p:cNvSpPr>
              <p:nvPr/>
            </p:nvSpPr>
            <p:spPr bwMode="auto">
              <a:xfrm rot="-10388015">
                <a:off x="3094" y="2186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621" name="Group 29"/>
              <p:cNvGrpSpPr>
                <a:grpSpLocks/>
              </p:cNvGrpSpPr>
              <p:nvPr/>
            </p:nvGrpSpPr>
            <p:grpSpPr bwMode="auto">
              <a:xfrm>
                <a:off x="2832" y="1632"/>
                <a:ext cx="810" cy="672"/>
                <a:chOff x="2496" y="1597"/>
                <a:chExt cx="788" cy="689"/>
              </a:xfrm>
            </p:grpSpPr>
            <p:grpSp>
              <p:nvGrpSpPr>
                <p:cNvPr id="21622" name="Group 30"/>
                <p:cNvGrpSpPr>
                  <a:grpSpLocks/>
                </p:cNvGrpSpPr>
                <p:nvPr/>
              </p:nvGrpSpPr>
              <p:grpSpPr bwMode="auto">
                <a:xfrm>
                  <a:off x="2496" y="1597"/>
                  <a:ext cx="788" cy="689"/>
                  <a:chOff x="2496" y="1597"/>
                  <a:chExt cx="788" cy="689"/>
                </a:xfrm>
              </p:grpSpPr>
              <p:sp>
                <p:nvSpPr>
                  <p:cNvPr id="21624" name="Arc 31"/>
                  <p:cNvSpPr>
                    <a:spLocks/>
                  </p:cNvSpPr>
                  <p:nvPr/>
                </p:nvSpPr>
                <p:spPr bwMode="auto">
                  <a:xfrm rot="411985">
                    <a:off x="2810" y="1597"/>
                    <a:ext cx="256" cy="25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25" name="Arc 32"/>
                  <p:cNvSpPr>
                    <a:spLocks/>
                  </p:cNvSpPr>
                  <p:nvPr/>
                </p:nvSpPr>
                <p:spPr bwMode="auto">
                  <a:xfrm rot="4300887">
                    <a:off x="3047" y="1790"/>
                    <a:ext cx="226" cy="24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26" name="Arc 33"/>
                  <p:cNvSpPr>
                    <a:spLocks/>
                  </p:cNvSpPr>
                  <p:nvPr/>
                </p:nvSpPr>
                <p:spPr bwMode="auto">
                  <a:xfrm rot="7573651">
                    <a:off x="2977" y="2055"/>
                    <a:ext cx="226" cy="23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27" name="Arc 34"/>
                  <p:cNvSpPr>
                    <a:spLocks/>
                  </p:cNvSpPr>
                  <p:nvPr/>
                </p:nvSpPr>
                <p:spPr bwMode="auto">
                  <a:xfrm rot="-3221429">
                    <a:off x="2548" y="1677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28" name="Arc 35"/>
                  <p:cNvSpPr>
                    <a:spLocks/>
                  </p:cNvSpPr>
                  <p:nvPr/>
                </p:nvSpPr>
                <p:spPr bwMode="auto">
                  <a:xfrm rot="-6199783">
                    <a:off x="2502" y="1962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2795"/>
                      <a:gd name="T11" fmla="*/ 43200 w 43200"/>
                      <a:gd name="T12" fmla="*/ 22795 h 2279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623" name="AutoShape 36"/>
                <p:cNvSpPr>
                  <a:spLocks noChangeArrowheads="1"/>
                </p:cNvSpPr>
                <p:nvPr/>
              </p:nvSpPr>
              <p:spPr bwMode="auto">
                <a:xfrm rot="411985">
                  <a:off x="2688" y="1728"/>
                  <a:ext cx="384" cy="432"/>
                </a:xfrm>
                <a:prstGeom prst="flowChartConnector">
                  <a:avLst/>
                </a:prstGeom>
                <a:solidFill>
                  <a:srgbClr val="FFFF9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21524" name="Group 37"/>
            <p:cNvGrpSpPr>
              <a:grpSpLocks/>
            </p:cNvGrpSpPr>
            <p:nvPr/>
          </p:nvGrpSpPr>
          <p:grpSpPr bwMode="auto">
            <a:xfrm rot="-308941">
              <a:off x="3312" y="1488"/>
              <a:ext cx="718" cy="770"/>
              <a:chOff x="3744" y="2784"/>
              <a:chExt cx="816" cy="912"/>
            </a:xfrm>
          </p:grpSpPr>
          <p:sp>
            <p:nvSpPr>
              <p:cNvPr id="21612" name="Arc 38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3" name="Arc 39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4" name="Arc 40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5" name="Arc 41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6" name="Arc 42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7" name="Arc 43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8" name="AutoShape 44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1525" name="Group 45"/>
            <p:cNvGrpSpPr>
              <a:grpSpLocks/>
            </p:cNvGrpSpPr>
            <p:nvPr/>
          </p:nvGrpSpPr>
          <p:grpSpPr bwMode="auto">
            <a:xfrm rot="-416682">
              <a:off x="2784" y="1008"/>
              <a:ext cx="672" cy="768"/>
              <a:chOff x="3744" y="2784"/>
              <a:chExt cx="816" cy="912"/>
            </a:xfrm>
          </p:grpSpPr>
          <p:sp>
            <p:nvSpPr>
              <p:cNvPr id="21605" name="Arc 46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6" name="Arc 47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7" name="Arc 48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8" name="Arc 49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9" name="Arc 50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0" name="Arc 51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1" name="AutoShape 52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1526" name="Group 53"/>
            <p:cNvGrpSpPr>
              <a:grpSpLocks/>
            </p:cNvGrpSpPr>
            <p:nvPr/>
          </p:nvGrpSpPr>
          <p:grpSpPr bwMode="auto">
            <a:xfrm>
              <a:off x="2208" y="884"/>
              <a:ext cx="576" cy="672"/>
              <a:chOff x="3744" y="2784"/>
              <a:chExt cx="816" cy="912"/>
            </a:xfrm>
          </p:grpSpPr>
          <p:sp>
            <p:nvSpPr>
              <p:cNvPr id="21598" name="Arc 54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9" name="Arc 55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0" name="Arc 56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1" name="Arc 57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2" name="Arc 58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3" name="Arc 59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4" name="AutoShape 60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1527" name="Group 61"/>
            <p:cNvGrpSpPr>
              <a:grpSpLocks/>
            </p:cNvGrpSpPr>
            <p:nvPr/>
          </p:nvGrpSpPr>
          <p:grpSpPr bwMode="auto">
            <a:xfrm rot="-561779">
              <a:off x="2544" y="480"/>
              <a:ext cx="528" cy="576"/>
              <a:chOff x="2016" y="3120"/>
              <a:chExt cx="528" cy="576"/>
            </a:xfrm>
          </p:grpSpPr>
          <p:sp>
            <p:nvSpPr>
              <p:cNvPr id="21591" name="Arc 62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2" name="Arc 63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3" name="Arc 64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4" name="Arc 65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5" name="Arc 66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6" name="Arc 67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7" name="AutoShape 68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1528" name="Group 69"/>
            <p:cNvGrpSpPr>
              <a:grpSpLocks/>
            </p:cNvGrpSpPr>
            <p:nvPr/>
          </p:nvGrpSpPr>
          <p:grpSpPr bwMode="auto">
            <a:xfrm>
              <a:off x="3226" y="576"/>
              <a:ext cx="528" cy="576"/>
              <a:chOff x="2016" y="3120"/>
              <a:chExt cx="528" cy="576"/>
            </a:xfrm>
          </p:grpSpPr>
          <p:sp>
            <p:nvSpPr>
              <p:cNvPr id="21584" name="Arc 70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5" name="Arc 71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6" name="Arc 72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7" name="Arc 73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8" name="Arc 74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9" name="Arc 75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0" name="AutoShape 76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1529" name="Group 77"/>
            <p:cNvGrpSpPr>
              <a:grpSpLocks/>
            </p:cNvGrpSpPr>
            <p:nvPr/>
          </p:nvGrpSpPr>
          <p:grpSpPr bwMode="auto">
            <a:xfrm>
              <a:off x="3024" y="-44"/>
              <a:ext cx="336" cy="667"/>
              <a:chOff x="2016" y="2695"/>
              <a:chExt cx="528" cy="1001"/>
            </a:xfrm>
          </p:grpSpPr>
          <p:sp>
            <p:nvSpPr>
              <p:cNvPr id="21577" name="Arc 78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8" name="Arc 79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9" name="Arc 80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0" name="Arc 81"/>
              <p:cNvSpPr>
                <a:spLocks/>
              </p:cNvSpPr>
              <p:nvPr/>
            </p:nvSpPr>
            <p:spPr bwMode="auto">
              <a:xfrm rot="-3633413">
                <a:off x="2023" y="2698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1" name="Arc 82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2" name="Arc 83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95"/>
                  <a:gd name="T11" fmla="*/ 43200 w 43200"/>
                  <a:gd name="T12" fmla="*/ 22795 h 2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3" name="AutoShape 84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1530" name="Line 85"/>
            <p:cNvSpPr>
              <a:spLocks noChangeShapeType="1"/>
            </p:cNvSpPr>
            <p:nvPr/>
          </p:nvSpPr>
          <p:spPr bwMode="auto">
            <a:xfrm flipH="1">
              <a:off x="2160" y="2064"/>
              <a:ext cx="336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86"/>
            <p:cNvSpPr>
              <a:spLocks noChangeShapeType="1"/>
            </p:cNvSpPr>
            <p:nvPr/>
          </p:nvSpPr>
          <p:spPr bwMode="auto">
            <a:xfrm flipH="1">
              <a:off x="3264" y="2112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87"/>
            <p:cNvSpPr>
              <a:spLocks noChangeShapeType="1"/>
            </p:cNvSpPr>
            <p:nvPr/>
          </p:nvSpPr>
          <p:spPr bwMode="auto">
            <a:xfrm flipV="1">
              <a:off x="2400" y="220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Line 88"/>
            <p:cNvSpPr>
              <a:spLocks noChangeShapeType="1"/>
            </p:cNvSpPr>
            <p:nvPr/>
          </p:nvSpPr>
          <p:spPr bwMode="auto">
            <a:xfrm flipV="1">
              <a:off x="1824" y="196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89"/>
            <p:cNvSpPr>
              <a:spLocks noChangeShapeType="1"/>
            </p:cNvSpPr>
            <p:nvPr/>
          </p:nvSpPr>
          <p:spPr bwMode="auto">
            <a:xfrm>
              <a:off x="2064" y="2064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Line 90"/>
            <p:cNvSpPr>
              <a:spLocks noChangeShapeType="1"/>
            </p:cNvSpPr>
            <p:nvPr/>
          </p:nvSpPr>
          <p:spPr bwMode="auto">
            <a:xfrm>
              <a:off x="2448" y="211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Line 91"/>
            <p:cNvSpPr>
              <a:spLocks noChangeShapeType="1"/>
            </p:cNvSpPr>
            <p:nvPr/>
          </p:nvSpPr>
          <p:spPr bwMode="auto">
            <a:xfrm>
              <a:off x="3264" y="216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Arc 92"/>
            <p:cNvSpPr>
              <a:spLocks/>
            </p:cNvSpPr>
            <p:nvPr/>
          </p:nvSpPr>
          <p:spPr bwMode="auto">
            <a:xfrm>
              <a:off x="1454" y="288"/>
              <a:ext cx="754" cy="1248"/>
            </a:xfrm>
            <a:custGeom>
              <a:avLst/>
              <a:gdLst>
                <a:gd name="T0" fmla="*/ 0 w 30852"/>
                <a:gd name="T1" fmla="*/ 0 h 21600"/>
                <a:gd name="T2" fmla="*/ 0 w 30852"/>
                <a:gd name="T3" fmla="*/ 0 h 21600"/>
                <a:gd name="T4" fmla="*/ 0 w 30852"/>
                <a:gd name="T5" fmla="*/ 0 h 21600"/>
                <a:gd name="T6" fmla="*/ 0 60000 65536"/>
                <a:gd name="T7" fmla="*/ 0 60000 65536"/>
                <a:gd name="T8" fmla="*/ 0 60000 65536"/>
                <a:gd name="T9" fmla="*/ 0 w 30852"/>
                <a:gd name="T10" fmla="*/ 0 h 21600"/>
                <a:gd name="T11" fmla="*/ 30852 w 308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852" h="21600" fill="none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</a:path>
                <a:path w="30852" h="21600" stroke="0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  <a:lnTo>
                    <a:pt x="9252" y="21600"/>
                  </a:lnTo>
                  <a:lnTo>
                    <a:pt x="-1" y="2081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8" name="Arc 93"/>
            <p:cNvSpPr>
              <a:spLocks/>
            </p:cNvSpPr>
            <p:nvPr/>
          </p:nvSpPr>
          <p:spPr bwMode="auto">
            <a:xfrm flipH="1">
              <a:off x="3215" y="192"/>
              <a:ext cx="1169" cy="1056"/>
            </a:xfrm>
            <a:custGeom>
              <a:avLst/>
              <a:gdLst>
                <a:gd name="T0" fmla="*/ 0 w 37561"/>
                <a:gd name="T1" fmla="*/ 0 h 21600"/>
                <a:gd name="T2" fmla="*/ 0 w 37561"/>
                <a:gd name="T3" fmla="*/ 0 h 21600"/>
                <a:gd name="T4" fmla="*/ 0 w 375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7561"/>
                <a:gd name="T10" fmla="*/ 0 h 21600"/>
                <a:gd name="T11" fmla="*/ 37561 w 375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561" h="21600" fill="none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</a:path>
                <a:path w="37561" h="21600" stroke="0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  <a:lnTo>
                    <a:pt x="15961" y="21600"/>
                  </a:lnTo>
                  <a:lnTo>
                    <a:pt x="0" y="7046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39" name="Group 94"/>
            <p:cNvGrpSpPr>
              <a:grpSpLocks/>
            </p:cNvGrpSpPr>
            <p:nvPr/>
          </p:nvGrpSpPr>
          <p:grpSpPr bwMode="auto">
            <a:xfrm>
              <a:off x="1248" y="2208"/>
              <a:ext cx="1168" cy="633"/>
              <a:chOff x="1344" y="2775"/>
              <a:chExt cx="1168" cy="633"/>
            </a:xfrm>
          </p:grpSpPr>
          <p:sp>
            <p:nvSpPr>
              <p:cNvPr id="21571" name="AutoShape 95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2" name="Line 96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3" name="Line 97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4" name="Line 98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5" name="Line 99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6" name="Line 100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40" name="Group 101"/>
            <p:cNvGrpSpPr>
              <a:grpSpLocks/>
            </p:cNvGrpSpPr>
            <p:nvPr/>
          </p:nvGrpSpPr>
          <p:grpSpPr bwMode="auto">
            <a:xfrm rot="10800000">
              <a:off x="3792" y="601"/>
              <a:ext cx="690" cy="359"/>
              <a:chOff x="2208" y="2928"/>
              <a:chExt cx="1168" cy="633"/>
            </a:xfrm>
          </p:grpSpPr>
          <p:sp>
            <p:nvSpPr>
              <p:cNvPr id="21565" name="AutoShape 102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6" name="Line 103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7" name="Line 104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8" name="Line 105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9" name="Line 106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0" name="Line 107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41" name="Group 108"/>
            <p:cNvGrpSpPr>
              <a:grpSpLocks/>
            </p:cNvGrpSpPr>
            <p:nvPr/>
          </p:nvGrpSpPr>
          <p:grpSpPr bwMode="auto">
            <a:xfrm rot="4538368">
              <a:off x="1035" y="741"/>
              <a:ext cx="1185" cy="568"/>
              <a:chOff x="2208" y="2928"/>
              <a:chExt cx="1168" cy="633"/>
            </a:xfrm>
          </p:grpSpPr>
          <p:sp>
            <p:nvSpPr>
              <p:cNvPr id="21559" name="AutoShape 109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0" name="Line 110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1" name="Line 111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2" name="Line 112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3" name="Line 113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4" name="Line 114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42" name="Line 115"/>
            <p:cNvSpPr>
              <a:spLocks noChangeShapeType="1"/>
            </p:cNvSpPr>
            <p:nvPr/>
          </p:nvSpPr>
          <p:spPr bwMode="auto">
            <a:xfrm flipV="1">
              <a:off x="2208" y="2064"/>
              <a:ext cx="288" cy="14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Arc 116"/>
            <p:cNvSpPr>
              <a:spLocks/>
            </p:cNvSpPr>
            <p:nvPr/>
          </p:nvSpPr>
          <p:spPr bwMode="auto">
            <a:xfrm>
              <a:off x="2448" y="624"/>
              <a:ext cx="45" cy="384"/>
            </a:xfrm>
            <a:custGeom>
              <a:avLst/>
              <a:gdLst>
                <a:gd name="T0" fmla="*/ 0 w 20182"/>
                <a:gd name="T1" fmla="*/ 0 h 21600"/>
                <a:gd name="T2" fmla="*/ 0 w 20182"/>
                <a:gd name="T3" fmla="*/ 0 h 21600"/>
                <a:gd name="T4" fmla="*/ 0 w 2018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82"/>
                <a:gd name="T10" fmla="*/ 0 h 21600"/>
                <a:gd name="T11" fmla="*/ 20182 w 2018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82" h="21600" fill="none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</a:path>
                <a:path w="20182" h="21600" stroke="0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44" name="Group 117"/>
            <p:cNvGrpSpPr>
              <a:grpSpLocks/>
            </p:cNvGrpSpPr>
            <p:nvPr/>
          </p:nvGrpSpPr>
          <p:grpSpPr bwMode="auto">
            <a:xfrm rot="-7690334">
              <a:off x="3187" y="2141"/>
              <a:ext cx="1115" cy="578"/>
              <a:chOff x="1344" y="2775"/>
              <a:chExt cx="1168" cy="633"/>
            </a:xfrm>
          </p:grpSpPr>
          <p:sp>
            <p:nvSpPr>
              <p:cNvPr id="21553" name="AutoShape 118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4" name="Line 119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5" name="Line 120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6" name="Line 121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7" name="Line 122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8" name="Line 123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45" name="Group 124"/>
            <p:cNvGrpSpPr>
              <a:grpSpLocks/>
            </p:cNvGrpSpPr>
            <p:nvPr/>
          </p:nvGrpSpPr>
          <p:grpSpPr bwMode="auto">
            <a:xfrm rot="6329534">
              <a:off x="1995" y="165"/>
              <a:ext cx="690" cy="359"/>
              <a:chOff x="2208" y="2928"/>
              <a:chExt cx="1168" cy="633"/>
            </a:xfrm>
          </p:grpSpPr>
          <p:sp>
            <p:nvSpPr>
              <p:cNvPr id="21547" name="AutoShape 125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8" name="Line 126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9" name="Line 127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0" name="Line 128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1" name="Line 129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2" name="Line 130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46" name="Text Box 131"/>
            <p:cNvSpPr txBox="1">
              <a:spLocks noChangeArrowheads="1"/>
            </p:cNvSpPr>
            <p:nvPr/>
          </p:nvSpPr>
          <p:spPr bwMode="auto">
            <a:xfrm>
              <a:off x="470" y="2808"/>
              <a:ext cx="113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en-US" altLang="en-US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35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5B5Bwallcoo_com5D_CG_Bac43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1289050"/>
            <a:ext cx="9144000" cy="1587500"/>
            <a:chOff x="0" y="2976"/>
            <a:chExt cx="5760" cy="1000"/>
          </a:xfrm>
        </p:grpSpPr>
        <p:sp>
          <p:nvSpPr>
            <p:cNvPr id="22567" name="Text Box 3"/>
            <p:cNvSpPr txBox="1">
              <a:spLocks noChangeArrowheads="1"/>
            </p:cNvSpPr>
            <p:nvPr/>
          </p:nvSpPr>
          <p:spPr bwMode="auto">
            <a:xfrm>
              <a:off x="0" y="3600"/>
              <a:ext cx="5760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en-US" sz="2800">
                <a:solidFill>
                  <a:srgbClr val="0000CC"/>
                </a:solidFill>
                <a:latin typeface=".VnArabiaH" pitchFamily="34" charset="0"/>
              </a:endParaRPr>
            </a:p>
          </p:txBody>
        </p:sp>
        <p:pic>
          <p:nvPicPr>
            <p:cNvPr id="22568" name="Picture 4" descr="Picture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976"/>
              <a:ext cx="1200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9" name="Picture 5" descr="Picture10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976"/>
              <a:ext cx="1200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52401"/>
            <a:ext cx="10668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6859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800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Pictur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71663" y="5291138"/>
            <a:ext cx="847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65738"/>
            <a:ext cx="762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0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265738"/>
            <a:ext cx="381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1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29201"/>
            <a:ext cx="7620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2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10200"/>
            <a:ext cx="76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3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265738"/>
            <a:ext cx="762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4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265738"/>
            <a:ext cx="762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5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265738"/>
            <a:ext cx="5334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6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265738"/>
            <a:ext cx="5334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7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265738"/>
            <a:ext cx="5334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8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265738"/>
            <a:ext cx="4572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9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265738"/>
            <a:ext cx="762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20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5265738"/>
            <a:ext cx="4572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21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265738"/>
            <a:ext cx="762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2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265738"/>
            <a:ext cx="762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3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265738"/>
            <a:ext cx="6096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4" descr="blumen-pflanzen051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418138"/>
            <a:ext cx="7620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5" descr="Pictur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315076" y="5495926"/>
            <a:ext cx="3905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6" descr="Pictur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248276" y="5572126"/>
            <a:ext cx="3905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7" descr="Pictur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07670" y="5622132"/>
            <a:ext cx="6191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8" descr="Pictur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072563" y="5176838"/>
            <a:ext cx="466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Picture 29" descr="Pictur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928938" y="5224463"/>
            <a:ext cx="619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6" name="Picture 30" descr="Pictur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433638" y="4881563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7" name="Picture 32" descr="Chimbaywhite_dove_graceful_fly_lg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838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33" descr="Chimbaywhite_dove_graceful_fly_lg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838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Picture 34" descr="Chimbaywhite_dove_graceful_fly_lg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838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0" name="Picture 35" descr="Chimbaywhite_dove_graceful_fly_lg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38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1" name="Picture 36" descr="Chimbaywhite_dove_graceful_fly_lg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838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2" name="Picture 37" descr="Chimbaywhite_dove_graceful_fly_lg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838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3" name="Picture 38" descr="Chimbaywhite_dove_graceful_fly_lg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6858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4" name="Picture 39" descr="Chimbaywhite_dove_graceful_fly_lg_cl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4572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3124201" y="2514601"/>
            <a:ext cx="6095999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kern="10" spc="-2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kern="10" spc="-20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10" spc="-2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kern="10" spc="-20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10" spc="-2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kern="10" spc="-20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10" spc="-2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kern="10" spc="-20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10" spc="-2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kern="10" spc="-20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10" spc="-2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kern="10" spc="-20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10" spc="-20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400" kern="10" spc="-20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43300" y="3284539"/>
            <a:ext cx="5334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5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5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62401" y="859552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3005664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3283345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nkey Kong Them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41252" y="5531453"/>
            <a:ext cx="812800" cy="812800"/>
          </a:xfrm>
          <a:prstGeom prst="rect">
            <a:avLst/>
          </a:prstGeom>
        </p:spPr>
      </p:pic>
      <p:pic>
        <p:nvPicPr>
          <p:cNvPr id="11" name="Picture 10" descr="C:\Users\ADMIN\Desktop\Tai nguyen thiet ke tro choi\Angry birds epic birds\1505573783630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124" y="2116162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59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490" numSld="3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"/>
            <a:ext cx="12166600" cy="68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0" y="4212948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4" y="3290936"/>
            <a:ext cx="1415057" cy="10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2956560"/>
            <a:ext cx="1320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57536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2193570"/>
            <a:ext cx="1503912" cy="112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2" y="5034141"/>
            <a:ext cx="1096168" cy="103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54" y="5493668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1" y="5355505"/>
            <a:ext cx="1567457" cy="117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579" y="4776243"/>
            <a:ext cx="1544696" cy="115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1" y="3351710"/>
            <a:ext cx="1552980" cy="116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51" y="2380607"/>
            <a:ext cx="1503912" cy="112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883" y="-130427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942" y="-15274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9096723" y="-533399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8044884" y="-771305"/>
            <a:ext cx="2231515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451" y="5408521"/>
            <a:ext cx="924287" cy="123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10285896" y="-757287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11133348" y="-367685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2539466" y="2311400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539467" y="2223897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1" name="Picture 4" descr="Hình ảnh có liên quan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2680800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73" y="2712864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01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6513 L -0.03316 -0.11883 C -0.03715 -0.12963 -0.03576 -0.14043 -0.03108 -0.14908 C -0.02413 -0.15864 -0.01441 -0.16235 -0.00226 -0.1605 L 0.05191 -0.15679 " pathEditMode="relative" rAng="-3854564" ptsTypes="FffFF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-0.1571 L 0.04774 -0.2959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4 -0.29599 L 0.17274 -0.3552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4 -0.35524 L 0.29774 -0.3848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4 -0.38488 L 0.41441 -0.4441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41 -0.42932 L 0.33108 -0.5478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41 -0.65155 L 0.33507 -0.55278 L 0.33108 -0.65155 L 0.32691 -0.55278 L 0.32274 -0.65155 L 0.31875 -0.55278 L 0.31441 -0.65155 L 0.31042 -0.55278 L 0.30608 -0.65155 L 0.30174 -0.55278 L 0.29774 -0.65155 L 0.29358 -0.55278 L 0.28958 -0.65155 L 0.28542 -0.55278 L 0.28108 -0.65155 L 0.27708 -0.55278 L 0.27274 -0.65155 " pathEditMode="relative" rAng="0" ptsTypes="FFFFFFFFFFFFFFFFF">
                                      <p:cBhvr>
                                        <p:cTn id="4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1544 L 0.04705 -0.16359 C 0.05313 -0.1963 0.06476 -0.21667 0.07847 -0.22068 C 0.09427 -0.22531 0.10834 -0.21297 0.11962 -0.1855 L 0.17518 -0.06266 " pathEditMode="relative" rAng="-577008" ptsTypes="FffFF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7 -0.06265 L 0.32587 -0.0888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87 -0.08889 L 0.47587 -0.2074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87 -0.20741 L 0.4842 -0.40803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4 -0.40802 L 0.4092 -0.55617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2 -0.6213 L 0.34497 -0.6213 C 0.35 -0.6213 0.35573 -0.63612 0.36094 -0.63859 C 0.36459 -0.63859 0.3717 -0.6247 0.37483 -0.6247 C 0.37934 -0.6247 0.38368 -0.62902 0.39202 -0.62902 L 0.39775 -0.79321 L 0.40417 -0.59476 L 0.41181 -0.6213 L 0.41806 -0.62902 L 0.43351 -0.62254 C 0.44045 -0.62562 0.44618 -0.63951 0.45313 -0.64476 C 0.45573 -0.64599 0.46146 -0.64692 0.46528 -0.64476 C 0.4691 -0.6426 0.4724 -0.62778 0.47361 -0.62655 C 0.47552 -0.62254 0.47986 -0.62655 0.48247 -0.6247 L 0.48629 -0.6213 L 0.4934 -0.6213 " pathEditMode="relative" rAng="0" ptsTypes="FfffFFFFFffffFFF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728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3705"/>
            <a:ext cx="13090819" cy="54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62540" y="3530601"/>
                <a:ext cx="6303939" cy="2386231"/>
              </a:xfrm>
              <a:prstGeom prst="rect">
                <a:avLst/>
              </a:prstGeom>
              <a:noFill/>
            </p:spPr>
            <p:txBody>
              <a:bodyPr wrap="square" numCol="3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=? </m:t>
                      </m:r>
                    </m:oMath>
                  </m:oMathPara>
                </a14:m>
                <a:endPara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𝟏𝟔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            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540" y="3530601"/>
                <a:ext cx="6303939" cy="2386231"/>
              </a:xfrm>
              <a:prstGeom prst="rect">
                <a:avLst/>
              </a:prstGeom>
              <a:blipFill rotWithShape="0">
                <a:blip r:embed="rId6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82781" y="640079"/>
                <a:ext cx="4165600" cy="1249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 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733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781" y="640079"/>
                <a:ext cx="4165600" cy="12490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C:\Users\ADMIN\Desktop\Tai nguyen thiet ke tro choi\Bảng gỗ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91680" y="3546477"/>
            <a:ext cx="1486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147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829" y="1497802"/>
            <a:ext cx="13090819" cy="585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82781" y="640079"/>
                <a:ext cx="4165600" cy="124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 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781" y="640079"/>
                <a:ext cx="4165600" cy="12455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62540" y="3530601"/>
                <a:ext cx="6303939" cy="2423420"/>
              </a:xfrm>
              <a:prstGeom prst="rect">
                <a:avLst/>
              </a:prstGeom>
              <a:noFill/>
            </p:spPr>
            <p:txBody>
              <a:bodyPr wrap="square" numCol="3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=? </m:t>
                      </m:r>
                    </m:oMath>
                  </m:oMathPara>
                </a14:m>
                <a:endPara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            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540" y="3530601"/>
                <a:ext cx="6303939" cy="2423420"/>
              </a:xfrm>
              <a:prstGeom prst="rect">
                <a:avLst/>
              </a:prstGeom>
              <a:blipFill rotWithShape="0">
                <a:blip r:embed="rId9"/>
                <a:stretch>
                  <a:fillRect b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491680" y="3546477"/>
            <a:ext cx="1486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954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3638"/>
            <a:ext cx="13090819" cy="58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82781" y="640079"/>
                <a:ext cx="4165600" cy="124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 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781" y="640079"/>
                <a:ext cx="4165600" cy="12455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62540" y="3530601"/>
                <a:ext cx="6303939" cy="2423420"/>
              </a:xfrm>
              <a:prstGeom prst="rect">
                <a:avLst/>
              </a:prstGeom>
              <a:noFill/>
            </p:spPr>
            <p:txBody>
              <a:bodyPr wrap="square" numCol="3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=? </m:t>
                      </m:r>
                    </m:oMath>
                  </m:oMathPara>
                </a14:m>
                <a:endPara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𝟏𝟒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𝟒𝟗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            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540" y="3530601"/>
                <a:ext cx="6303939" cy="2423420"/>
              </a:xfrm>
              <a:prstGeom prst="rect">
                <a:avLst/>
              </a:prstGeom>
              <a:blipFill rotWithShape="0">
                <a:blip r:embed="rId9"/>
                <a:stretch>
                  <a:fillRect b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491680" y="3546477"/>
            <a:ext cx="1486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190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64" y="1547924"/>
            <a:ext cx="13090819" cy="581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15217" y="990600"/>
                <a:ext cx="4165600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𝟐𝟒</m:t>
                        </m:r>
                      </m:den>
                    </m:f>
                  </m:oMath>
                </a14:m>
                <a:endParaRPr lang="en-US" sz="3733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217" y="990600"/>
                <a:ext cx="4165600" cy="978538"/>
              </a:xfrm>
              <a:prstGeom prst="rect">
                <a:avLst/>
              </a:prstGeom>
              <a:blipFill rotWithShape="0">
                <a:blip r:embed="rId6"/>
                <a:stretch>
                  <a:fillRect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97672" y="3477584"/>
                <a:ext cx="6303939" cy="2423420"/>
              </a:xfrm>
              <a:prstGeom prst="rect">
                <a:avLst/>
              </a:prstGeom>
              <a:noFill/>
            </p:spPr>
            <p:txBody>
              <a:bodyPr wrap="square" numCol="3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=? </m:t>
                      </m:r>
                    </m:oMath>
                  </m:oMathPara>
                </a14:m>
                <a:endPara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𝟒𝟖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𝟐𝟒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            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𝟒𝟐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672" y="3477584"/>
                <a:ext cx="6303939" cy="2423420"/>
              </a:xfrm>
              <a:prstGeom prst="rect">
                <a:avLst/>
              </a:prstGeom>
              <a:blipFill rotWithShape="0">
                <a:blip r:embed="rId9"/>
                <a:stretch>
                  <a:fillRect b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491680" y="3546477"/>
            <a:ext cx="1486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491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4445000" y="1624875"/>
            <a:ext cx="3733800" cy="609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_Văn_Bản 16"/>
          <p:cNvSpPr txBox="1"/>
          <p:nvPr/>
        </p:nvSpPr>
        <p:spPr>
          <a:xfrm>
            <a:off x="2352040" y="2661195"/>
            <a:ext cx="8382000" cy="120032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7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72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Phép</a:t>
            </a:r>
            <a:r>
              <a:rPr lang="en-US" sz="7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72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nhân</a:t>
            </a:r>
            <a:r>
              <a:rPr lang="en-US" sz="7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72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</a:t>
            </a:r>
            <a:r>
              <a:rPr lang="en-US" sz="7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72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7200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963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62149" y="1069928"/>
            <a:ext cx="9692641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573088" algn="just">
              <a:spcBef>
                <a:spcPct val="50000"/>
              </a:spcBef>
              <a:defRPr/>
            </a:pPr>
            <a:r>
              <a:rPr lang="en-US" altLang="vi-VN" sz="4400" b="1" dirty="0">
                <a:latin typeface="Times New Roman" pitchFamily="18" charset="0"/>
                <a:cs typeface="Arial" panose="020B0604020202020204" pitchFamily="34" charset="0"/>
              </a:rPr>
              <a:t>    </a:t>
            </a:r>
            <a:r>
              <a:rPr lang="en-US" altLang="vi-VN" sz="4400" b="1" dirty="0" err="1">
                <a:latin typeface="Times New Roman" pitchFamily="18" charset="0"/>
                <a:cs typeface="Arial" panose="020B0604020202020204" pitchFamily="34" charset="0"/>
              </a:rPr>
              <a:t>Ví</a:t>
            </a:r>
            <a:r>
              <a:rPr lang="en-US" altLang="vi-VN" sz="4400" b="1" dirty="0"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Arial" panose="020B0604020202020204" pitchFamily="34" charset="0"/>
              </a:rPr>
              <a:t>dụ</a:t>
            </a:r>
            <a:r>
              <a:rPr lang="en-US" altLang="vi-VN" sz="4400" b="1" dirty="0">
                <a:latin typeface="Times New Roman" pitchFamily="18" charset="0"/>
                <a:cs typeface="Arial" panose="020B0604020202020204" pitchFamily="34" charset="0"/>
              </a:rPr>
              <a:t> :</a:t>
            </a:r>
            <a:r>
              <a:rPr lang="en-US" altLang="vi-VN" sz="4400" dirty="0"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vi-VN" sz="4400" dirty="0" err="1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Tính</a:t>
            </a:r>
            <a:r>
              <a:rPr lang="en-US" altLang="vi-VN" sz="4400" dirty="0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vi-VN" sz="4400" dirty="0" err="1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diện</a:t>
            </a:r>
            <a:r>
              <a:rPr lang="en-US" altLang="vi-VN" sz="4400" dirty="0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vi-VN" sz="4400" dirty="0" err="1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tích</a:t>
            </a:r>
            <a:r>
              <a:rPr lang="en-US" altLang="vi-VN" sz="4400" dirty="0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vi-VN" sz="4400" dirty="0" err="1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hình</a:t>
            </a:r>
            <a:r>
              <a:rPr lang="en-US" altLang="vi-VN" sz="4400" dirty="0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vi-VN" sz="4400" dirty="0" err="1" smtClean="0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chữ</a:t>
            </a:r>
            <a:r>
              <a:rPr lang="en-US" altLang="vi-VN" sz="4400" dirty="0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vi-VN" sz="4400" dirty="0" err="1" smtClean="0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nhật</a:t>
            </a:r>
            <a:r>
              <a:rPr lang="en-US" altLang="vi-VN" sz="4400" dirty="0" smtClean="0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vi-VN" sz="4400" dirty="0" err="1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có</a:t>
            </a:r>
            <a:r>
              <a:rPr lang="en-US" altLang="vi-VN" sz="4400" dirty="0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vi-VN" sz="4400" dirty="0" err="1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chiều</a:t>
            </a:r>
            <a:r>
              <a:rPr lang="en-US" altLang="vi-VN" sz="4400" dirty="0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vi-VN" sz="4400" dirty="0" err="1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dài</a:t>
            </a:r>
            <a:r>
              <a:rPr lang="en-US" altLang="vi-VN" sz="4400" dirty="0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   m </a:t>
            </a:r>
            <a:r>
              <a:rPr lang="en-US" altLang="vi-VN" sz="4400" dirty="0" err="1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và</a:t>
            </a:r>
            <a:r>
              <a:rPr lang="en-US" altLang="vi-VN" sz="4400" dirty="0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vi-VN" sz="4400" dirty="0" err="1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chiều</a:t>
            </a:r>
            <a:r>
              <a:rPr lang="en-US" altLang="vi-VN" sz="4400" dirty="0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vi-VN" sz="4400" dirty="0" err="1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rộng</a:t>
            </a:r>
            <a:r>
              <a:rPr lang="en-US" altLang="vi-VN" sz="4400" dirty="0">
                <a:solidFill>
                  <a:srgbClr val="000099"/>
                </a:solidFill>
                <a:latin typeface="Times New Roman" pitchFamily="18" charset="0"/>
                <a:cs typeface="Arial" panose="020B0604020202020204" pitchFamily="34" charset="0"/>
              </a:rPr>
              <a:t>    m.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altLang="vi-VN" sz="4400" dirty="0">
                <a:latin typeface="Times New Roman" pitchFamily="18" charset="0"/>
                <a:cs typeface="Arial" panose="020B0604020202020204" pitchFamily="34" charset="0"/>
              </a:rPr>
              <a:t>                                                                               </a:t>
            </a:r>
          </a:p>
        </p:txBody>
      </p:sp>
      <p:graphicFrame>
        <p:nvGraphicFramePr>
          <p:cNvPr id="13" name="Object 5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38815"/>
              </p:ext>
            </p:extLst>
          </p:nvPr>
        </p:nvGraphicFramePr>
        <p:xfrm>
          <a:off x="4234362" y="1642858"/>
          <a:ext cx="449263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4" imgW="152334" imgH="393529" progId="Equation.3">
                  <p:embed/>
                </p:oleObj>
              </mc:Choice>
              <mc:Fallback>
                <p:oleObj name="Equation" r:id="rId4" imgW="152334" imgH="39352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4362" y="1642858"/>
                        <a:ext cx="449263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17093"/>
              </p:ext>
            </p:extLst>
          </p:nvPr>
        </p:nvGraphicFramePr>
        <p:xfrm>
          <a:off x="8246155" y="1611902"/>
          <a:ext cx="48895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6" imgW="152334" imgH="393529" progId="Equation.3">
                  <p:embed/>
                </p:oleObj>
              </mc:Choice>
              <mc:Fallback>
                <p:oleObj name="Equation" r:id="rId6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6155" y="1611902"/>
                        <a:ext cx="488950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Rectangle 3"/>
          <p:cNvSpPr>
            <a:spLocks noChangeArrowheads="1"/>
          </p:cNvSpPr>
          <p:nvPr/>
        </p:nvSpPr>
        <p:spPr bwMode="auto">
          <a:xfrm>
            <a:off x="2850740" y="2965270"/>
            <a:ext cx="63515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400">
                <a:latin typeface="Times New Roman" panose="02020603050405020304" pitchFamily="18" charset="0"/>
                <a:cs typeface="Arial" panose="020B0604020202020204" pitchFamily="34" charset="0"/>
                <a:sym typeface="Century Schoolbook" panose="02040604050505020304" pitchFamily="18" charset="0"/>
              </a:rPr>
              <a:t>Diện tích hình chữ nhật là: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665192"/>
              </p:ext>
            </p:extLst>
          </p:nvPr>
        </p:nvGraphicFramePr>
        <p:xfrm>
          <a:off x="3811177" y="3735208"/>
          <a:ext cx="2193925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8" imgW="368140" imgH="393529" progId="Equation.3">
                  <p:embed/>
                </p:oleObj>
              </mc:Choice>
              <mc:Fallback>
                <p:oleObj name="Equation" r:id="rId8" imgW="36814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177" y="3735208"/>
                        <a:ext cx="2193925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989227" y="3882846"/>
            <a:ext cx="11969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vi-VN" sz="60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Schoolbook" panose="02040604050505020304" pitchFamily="18" charset="0"/>
              </a:rPr>
              <a:t>= </a:t>
            </a:r>
            <a:r>
              <a:rPr lang="en-US" altLang="vi-VN" sz="6000" b="1">
                <a:solidFill>
                  <a:srgbClr val="FF0066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Schoolbook" panose="020406040505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1418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15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599</Words>
  <Application>Microsoft Office PowerPoint</Application>
  <PresentationFormat>Custom</PresentationFormat>
  <Paragraphs>132</Paragraphs>
  <Slides>18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Quỳnh Trang</dc:creator>
  <cp:lastModifiedBy>HP</cp:lastModifiedBy>
  <cp:revision>23</cp:revision>
  <dcterms:created xsi:type="dcterms:W3CDTF">2022-02-23T15:11:23Z</dcterms:created>
  <dcterms:modified xsi:type="dcterms:W3CDTF">2022-03-04T08:01:25Z</dcterms:modified>
</cp:coreProperties>
</file>