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Arima Madurai Black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Pacifico" charset="0"/>
      <p:regular r:id="rId29"/>
    </p:embeddedFont>
    <p:embeddedFont>
      <p:font typeface=".VnTime" pitchFamily="34" charset="0"/>
      <p:regular r:id="rId30"/>
      <p:bold r:id="rId31"/>
      <p:italic r:id="rId32"/>
      <p:boldItalic r:id="rId33"/>
    </p:embeddedFont>
    <p:embeddedFont>
      <p:font typeface="Arima Madurai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47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 descr="bacground_so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22936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15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13722" y="2148726"/>
            <a:ext cx="88524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00" i="0" u="none" strike="noStrike" cap="none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Ôn lại bài cũ</a:t>
            </a:r>
            <a:endParaRPr sz="13100">
              <a:solidFill>
                <a:srgbClr val="00B05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b) Ghi giá trị của chữ số 7 trong mỗi số ở bảng sau (theo mẫu):</a:t>
            </a:r>
            <a:endParaRPr/>
          </a:p>
        </p:txBody>
      </p:sp>
      <p:graphicFrame>
        <p:nvGraphicFramePr>
          <p:cNvPr id="212" name="Google Shape;212;p9"/>
          <p:cNvGraphicFramePr/>
          <p:nvPr/>
        </p:nvGraphicFramePr>
        <p:xfrm>
          <a:off x="401127" y="2037323"/>
          <a:ext cx="1144515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/>
                <a:gridCol w="1907525"/>
                <a:gridCol w="1907525"/>
                <a:gridCol w="1907525"/>
                <a:gridCol w="1907525"/>
                <a:gridCol w="1907525"/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38 753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67 021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79 518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302 671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715 519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Giá trị của chữ số 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7000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700 000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 trị của chữ số phụ thuộc vào vị trí của chữ số đó ở mỗi hàng. Tức là chữ số đứng ở hàng nào sẽ mang giá trị của hàng đó.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3" y="463827"/>
            <a:ext cx="89196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3.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thành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tổng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(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)</a:t>
            </a:r>
            <a:r>
              <a:rPr lang="en-US" sz="3200" dirty="0" smtClean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Wingdings" pitchFamily="2" charset="2"/>
              </a:rPr>
              <a:t></a:t>
            </a:r>
            <a:endParaRPr dirty="0"/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157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  ;  503 060  ;  83 760  ;  176 091.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431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9" y="1948068"/>
            <a:ext cx="15911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50 000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2000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2" y="1948067"/>
            <a:ext cx="993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22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10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376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722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503 060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484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83 760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3" y="4902977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176 091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2" y="2842829"/>
            <a:ext cx="1855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500 000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28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7083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80 000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2" y="3883125"/>
            <a:ext cx="904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4" y="3881973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2" y="4896925"/>
            <a:ext cx="202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100 000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8" y="4896912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222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6000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4" y="4895760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90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099035" y="5375671"/>
            <a:ext cx="10389705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 trị của mỗi số bằng tổng giá trị của các chữ số ở các hàng tạo nên số đó.</a:t>
            </a:r>
            <a:endParaRPr/>
          </a:p>
        </p:txBody>
      </p:sp>
      <p:sp>
        <p:nvSpPr>
          <p:cNvPr id="44" name="Google Shape;224;p10"/>
          <p:cNvSpPr txBox="1"/>
          <p:nvPr/>
        </p:nvSpPr>
        <p:spPr>
          <a:xfrm>
            <a:off x="335360" y="2768789"/>
            <a:ext cx="11529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Vở</a:t>
            </a:r>
            <a:endParaRPr dirty="0"/>
          </a:p>
        </p:txBody>
      </p:sp>
      <p:pic>
        <p:nvPicPr>
          <p:cNvPr id="1026" name="Picture 2" descr="Vở 4 Ô Li School 48 Trang 05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406" y="646380"/>
            <a:ext cx="3024933" cy="34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192695" y="616467"/>
            <a:ext cx="5605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4. Viết số, biết số đó gồm: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755373" y="1139687"/>
            <a:ext cx="8335618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7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3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5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endParaRPr dirty="0"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4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dirty="0"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2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4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dirty="0"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dirty="0"/>
          </a:p>
        </p:txBody>
      </p:sp>
      <p:sp>
        <p:nvSpPr>
          <p:cNvPr id="270" name="Google Shape;270;p11"/>
          <p:cNvSpPr txBox="1"/>
          <p:nvPr/>
        </p:nvSpPr>
        <p:spPr>
          <a:xfrm>
            <a:off x="8640415" y="1498448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500 735</a:t>
            </a:r>
            <a:endParaRPr dirty="0"/>
          </a:p>
        </p:txBody>
      </p:sp>
      <p:sp>
        <p:nvSpPr>
          <p:cNvPr id="271" name="Google Shape;271;p11"/>
          <p:cNvSpPr txBox="1"/>
          <p:nvPr/>
        </p:nvSpPr>
        <p:spPr>
          <a:xfrm>
            <a:off x="7195271" y="3429000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204 060</a:t>
            </a:r>
            <a:endParaRPr dirty="0"/>
          </a:p>
        </p:txBody>
      </p:sp>
      <p:sp>
        <p:nvSpPr>
          <p:cNvPr id="272" name="Google Shape;272;p11"/>
          <p:cNvSpPr txBox="1"/>
          <p:nvPr/>
        </p:nvSpPr>
        <p:spPr>
          <a:xfrm>
            <a:off x="5870765" y="4458483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80 002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7282071" y="2429555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300 402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1318591" y="417684"/>
            <a:ext cx="9965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5. Viết số thích hợp vào chỗ chấm (theo mẫu):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742121" y="1351720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1895060" y="1351720"/>
            <a:ext cx="7719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của số 832 573 gồm các chữ số: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8905461" y="2103782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9515061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10131285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9538251" y="1351720"/>
            <a:ext cx="1825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8  ;  3  ;  2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742121" y="1628214"/>
            <a:ext cx="10442713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603 786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dirty="0"/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603 785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dirty="0"/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532 004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dirty="0"/>
          </a:p>
        </p:txBody>
      </p:sp>
      <p:sp>
        <p:nvSpPr>
          <p:cNvPr id="286" name="Google Shape;286;p12"/>
          <p:cNvSpPr txBox="1"/>
          <p:nvPr/>
        </p:nvSpPr>
        <p:spPr>
          <a:xfrm>
            <a:off x="8984974" y="3322854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</a:t>
            </a:r>
            <a:endParaRPr dirty="0"/>
          </a:p>
        </p:txBody>
      </p:sp>
      <p:sp>
        <p:nvSpPr>
          <p:cNvPr id="287" name="Google Shape;287;p12"/>
          <p:cNvSpPr txBox="1"/>
          <p:nvPr/>
        </p:nvSpPr>
        <p:spPr>
          <a:xfrm>
            <a:off x="958794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 dirty="0"/>
          </a:p>
        </p:txBody>
      </p:sp>
      <p:sp>
        <p:nvSpPr>
          <p:cNvPr id="288" name="Google Shape;288;p12"/>
          <p:cNvSpPr txBox="1"/>
          <p:nvPr/>
        </p:nvSpPr>
        <p:spPr>
          <a:xfrm>
            <a:off x="1021245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 dirty="0"/>
          </a:p>
        </p:txBody>
      </p:sp>
      <p:sp>
        <p:nvSpPr>
          <p:cNvPr id="289" name="Google Shape;289;p12"/>
          <p:cNvSpPr txBox="1"/>
          <p:nvPr/>
        </p:nvSpPr>
        <p:spPr>
          <a:xfrm>
            <a:off x="9008989" y="454192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dirty="0"/>
          </a:p>
        </p:txBody>
      </p:sp>
      <p:sp>
        <p:nvSpPr>
          <p:cNvPr id="290" name="Google Shape;290;p12"/>
          <p:cNvSpPr txBox="1"/>
          <p:nvPr/>
        </p:nvSpPr>
        <p:spPr>
          <a:xfrm>
            <a:off x="9624387" y="453106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dirty="0"/>
          </a:p>
        </p:txBody>
      </p:sp>
      <p:sp>
        <p:nvSpPr>
          <p:cNvPr id="291" name="Google Shape;291;p12"/>
          <p:cNvSpPr txBox="1"/>
          <p:nvPr/>
        </p:nvSpPr>
        <p:spPr>
          <a:xfrm>
            <a:off x="10239785" y="453106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2014331" y="2345636"/>
            <a:ext cx="772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Hoàn thành vở bài tập Toán trang 10.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014331" y="3170539"/>
            <a:ext cx="7725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“So sánh các số có nhiều chữ số”.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Wallpapers Powerpoint Cute - Wallpaper Ca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63827" y="848139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Đọc số và cho biết số đó gồm những hàng nào?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454 721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87 563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63827" y="856994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 bé nhất có 6 chữ số khác nhau là số nào?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 lớn nhất có 6 chữ số khác nhau là số nào?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5254487" y="2054951"/>
            <a:ext cx="1683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Toán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2978425" y="3027700"/>
            <a:ext cx="6897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Hàng và lớp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445026" y="1266876"/>
            <a:ext cx="86195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Thứ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  </a:t>
            </a:r>
            <a:r>
              <a:rPr lang="vi-VN" sz="3600" dirty="0" smtClean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tư</a:t>
            </a:r>
            <a:r>
              <a:rPr lang="en-US" sz="3600" dirty="0" smtClean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ngày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 </a:t>
            </a:r>
            <a:r>
              <a:rPr lang="vi-VN" sz="3600" dirty="0" smtClean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15</a:t>
            </a:r>
            <a:r>
              <a:rPr lang="en-US" sz="3600" dirty="0" smtClean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tháng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 </a:t>
            </a:r>
            <a:r>
              <a:rPr lang="vi-VN" sz="3600" dirty="0" smtClean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9</a:t>
            </a:r>
            <a:r>
              <a:rPr lang="en-US" sz="3600" dirty="0" smtClean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năm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2021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6534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43" name="Group 7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39389"/>
              </p:ext>
            </p:extLst>
          </p:nvPr>
        </p:nvGraphicFramePr>
        <p:xfrm>
          <a:off x="1422400" y="1828800"/>
          <a:ext cx="10339917" cy="4120480"/>
        </p:xfrm>
        <a:graphic>
          <a:graphicData uri="http://schemas.openxmlformats.org/drawingml/2006/table">
            <a:tbl>
              <a:tblPr/>
              <a:tblGrid>
                <a:gridCol w="1602317"/>
                <a:gridCol w="1524000"/>
                <a:gridCol w="1524000"/>
                <a:gridCol w="1422400"/>
                <a:gridCol w="1524000"/>
                <a:gridCol w="1422400"/>
                <a:gridCol w="1320800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94" name="Picture 258" descr="thao l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3208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96" name="WordArt 260"/>
          <p:cNvSpPr>
            <a:spLocks noChangeArrowheads="1" noChangeShapeType="1" noTextEdit="1"/>
          </p:cNvSpPr>
          <p:nvPr/>
        </p:nvSpPr>
        <p:spPr bwMode="auto">
          <a:xfrm>
            <a:off x="3814233" y="193676"/>
            <a:ext cx="5080000" cy="619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KHÁM PHÁ</a:t>
            </a:r>
            <a:endParaRPr lang="en-SG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856" name="Text Box 520"/>
          <p:cNvSpPr txBox="1">
            <a:spLocks noChangeArrowheads="1"/>
          </p:cNvSpPr>
          <p:nvPr/>
        </p:nvSpPr>
        <p:spPr bwMode="auto">
          <a:xfrm>
            <a:off x="1552733" y="2617788"/>
            <a:ext cx="510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.VnTime" pitchFamily="34" charset="0"/>
              </a:rPr>
              <a:t>Sè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14857" name="Text Box 521"/>
          <p:cNvSpPr txBox="1">
            <a:spLocks noChangeArrowheads="1"/>
          </p:cNvSpPr>
          <p:nvPr/>
        </p:nvSpPr>
        <p:spPr bwMode="auto">
          <a:xfrm>
            <a:off x="10733791" y="2498726"/>
            <a:ext cx="8611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Hµng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en-US" sz="2000" b="1" dirty="0">
                <a:solidFill>
                  <a:srgbClr val="00CC00"/>
                </a:solidFill>
                <a:latin typeface=".VnTime" pitchFamily="34" charset="0"/>
              </a:rPr>
              <a:t>®¬n </a:t>
            </a:r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vÞ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</p:txBody>
      </p:sp>
      <p:sp>
        <p:nvSpPr>
          <p:cNvPr id="14858" name="Text Box 522"/>
          <p:cNvSpPr txBox="1">
            <a:spLocks noChangeArrowheads="1"/>
          </p:cNvSpPr>
          <p:nvPr/>
        </p:nvSpPr>
        <p:spPr bwMode="auto">
          <a:xfrm>
            <a:off x="9325265" y="2498726"/>
            <a:ext cx="78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Hµng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chôc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</p:txBody>
      </p:sp>
      <p:sp>
        <p:nvSpPr>
          <p:cNvPr id="14859" name="Text Box 523"/>
          <p:cNvSpPr txBox="1">
            <a:spLocks noChangeArrowheads="1"/>
          </p:cNvSpPr>
          <p:nvPr/>
        </p:nvSpPr>
        <p:spPr bwMode="auto">
          <a:xfrm>
            <a:off x="7854182" y="2498726"/>
            <a:ext cx="78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Hµng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vi-VN" sz="2000" b="1" dirty="0" smtClean="0">
                <a:solidFill>
                  <a:srgbClr val="00CC00"/>
                </a:solidFill>
              </a:rPr>
              <a:t>trăm</a:t>
            </a:r>
            <a:endParaRPr lang="en-US" sz="2000" b="1" dirty="0">
              <a:solidFill>
                <a:srgbClr val="00CC00"/>
              </a:solidFill>
            </a:endParaRPr>
          </a:p>
        </p:txBody>
      </p:sp>
      <p:sp>
        <p:nvSpPr>
          <p:cNvPr id="14860" name="Text Box 524"/>
          <p:cNvSpPr txBox="1">
            <a:spLocks noChangeArrowheads="1"/>
          </p:cNvSpPr>
          <p:nvPr/>
        </p:nvSpPr>
        <p:spPr bwMode="auto">
          <a:xfrm>
            <a:off x="6382345" y="2498726"/>
            <a:ext cx="883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Hµng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vi-VN" sz="2000" b="1" dirty="0">
                <a:solidFill>
                  <a:srgbClr val="00CC00"/>
                </a:solidFill>
              </a:rPr>
              <a:t>nghìn</a:t>
            </a:r>
            <a:endParaRPr lang="en-US" sz="2000" b="1" dirty="0">
              <a:solidFill>
                <a:srgbClr val="00CC00"/>
              </a:solidFill>
            </a:endParaRPr>
          </a:p>
        </p:txBody>
      </p:sp>
      <p:sp>
        <p:nvSpPr>
          <p:cNvPr id="14861" name="Text Box 525"/>
          <p:cNvSpPr txBox="1">
            <a:spLocks noChangeArrowheads="1"/>
          </p:cNvSpPr>
          <p:nvPr/>
        </p:nvSpPr>
        <p:spPr bwMode="auto">
          <a:xfrm>
            <a:off x="4944903" y="2363789"/>
            <a:ext cx="8755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Hµng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chôc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en-US" sz="2000" b="1" dirty="0">
                <a:solidFill>
                  <a:srgbClr val="00CC00"/>
                </a:solidFill>
                <a:latin typeface=".VnTime" pitchFamily="34" charset="0"/>
              </a:rPr>
              <a:t> </a:t>
            </a:r>
            <a:r>
              <a:rPr lang="vi-VN" sz="2000" b="1" dirty="0" smtClean="0">
                <a:solidFill>
                  <a:srgbClr val="00CC00"/>
                </a:solidFill>
                <a:latin typeface="+mj-lt"/>
              </a:rPr>
              <a:t>nghìn</a:t>
            </a:r>
            <a:endParaRPr lang="en-US" sz="2000" b="1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14863" name="Text Box 527"/>
          <p:cNvSpPr txBox="1">
            <a:spLocks noChangeArrowheads="1"/>
          </p:cNvSpPr>
          <p:nvPr/>
        </p:nvSpPr>
        <p:spPr bwMode="auto">
          <a:xfrm>
            <a:off x="3033433" y="2363789"/>
            <a:ext cx="1502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00"/>
                </a:solidFill>
                <a:latin typeface=".VnTime" pitchFamily="34" charset="0"/>
              </a:rPr>
              <a:t>Hµng</a:t>
            </a:r>
            <a:endParaRPr lang="en-US" sz="2000" b="1" dirty="0">
              <a:solidFill>
                <a:srgbClr val="00CC00"/>
              </a:solidFill>
              <a:latin typeface=".VnTime" pitchFamily="34" charset="0"/>
            </a:endParaRPr>
          </a:p>
          <a:p>
            <a:pPr algn="ctr"/>
            <a:r>
              <a:rPr lang="vi-VN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Trăm nghìn</a:t>
            </a:r>
            <a:endParaRPr lang="en-US" sz="2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037" name="Group 701"/>
          <p:cNvGrpSpPr>
            <a:grpSpLocks/>
          </p:cNvGrpSpPr>
          <p:nvPr/>
        </p:nvGrpSpPr>
        <p:grpSpPr bwMode="auto">
          <a:xfrm>
            <a:off x="1422400" y="1828800"/>
            <a:ext cx="10339917" cy="533400"/>
            <a:chOff x="720" y="1152"/>
            <a:chExt cx="4704" cy="336"/>
          </a:xfrm>
        </p:grpSpPr>
        <p:sp>
          <p:nvSpPr>
            <p:cNvPr id="15035" name="Rectangle 699"/>
            <p:cNvSpPr>
              <a:spLocks noChangeArrowheads="1"/>
            </p:cNvSpPr>
            <p:nvPr/>
          </p:nvSpPr>
          <p:spPr bwMode="auto">
            <a:xfrm>
              <a:off x="720" y="1152"/>
              <a:ext cx="4704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5036" name="Line 700"/>
            <p:cNvSpPr>
              <a:spLocks noChangeShapeType="1"/>
            </p:cNvSpPr>
            <p:nvPr/>
          </p:nvSpPr>
          <p:spPr bwMode="auto">
            <a:xfrm>
              <a:off x="720" y="1488"/>
              <a:ext cx="4704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5046" name="Group 710"/>
          <p:cNvGrpSpPr>
            <a:grpSpLocks/>
          </p:cNvGrpSpPr>
          <p:nvPr/>
        </p:nvGrpSpPr>
        <p:grpSpPr bwMode="auto">
          <a:xfrm>
            <a:off x="3048000" y="5562600"/>
            <a:ext cx="7721600" cy="1143000"/>
            <a:chOff x="1440" y="3504"/>
            <a:chExt cx="3648" cy="720"/>
          </a:xfrm>
        </p:grpSpPr>
        <p:sp>
          <p:nvSpPr>
            <p:cNvPr id="15044" name="AutoShape 708"/>
            <p:cNvSpPr>
              <a:spLocks noChangeArrowheads="1"/>
            </p:cNvSpPr>
            <p:nvPr/>
          </p:nvSpPr>
          <p:spPr bwMode="auto">
            <a:xfrm>
              <a:off x="1440" y="3504"/>
              <a:ext cx="3648" cy="720"/>
            </a:xfrm>
            <a:prstGeom prst="cloudCallout">
              <a:avLst>
                <a:gd name="adj1" fmla="val -4852"/>
                <a:gd name="adj2" fmla="val -71667"/>
              </a:avLst>
            </a:prstGeom>
            <a:solidFill>
              <a:srgbClr val="FFFFCC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45" name="Text Box 709"/>
            <p:cNvSpPr txBox="1">
              <a:spLocks noChangeArrowheads="1"/>
            </p:cNvSpPr>
            <p:nvPr/>
          </p:nvSpPr>
          <p:spPr bwMode="auto">
            <a:xfrm>
              <a:off x="1814" y="3582"/>
              <a:ext cx="29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dirty="0" err="1">
                  <a:latin typeface=".VnTime" pitchFamily="34" charset="0"/>
                </a:rPr>
                <a:t>Nªu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tªn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c¸c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hµng</a:t>
              </a:r>
              <a:r>
                <a:rPr lang="en-US" sz="2400" dirty="0">
                  <a:latin typeface=".VnTime" pitchFamily="34" charset="0"/>
                </a:rPr>
                <a:t> ®· </a:t>
              </a:r>
              <a:r>
                <a:rPr lang="en-US" sz="2400" dirty="0" err="1">
                  <a:latin typeface=".VnTime" pitchFamily="34" charset="0"/>
                </a:rPr>
                <a:t>häc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theo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thø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tù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tõ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nhá</a:t>
              </a:r>
              <a:r>
                <a:rPr lang="en-US" sz="2400" dirty="0">
                  <a:latin typeface=".VnTime" pitchFamily="34" charset="0"/>
                </a:rPr>
                <a:t> ®</a:t>
              </a:r>
              <a:r>
                <a:rPr lang="en-US" sz="2400" dirty="0" err="1">
                  <a:latin typeface=".VnTime" pitchFamily="34" charset="0"/>
                </a:rPr>
                <a:t>Õn</a:t>
              </a:r>
              <a:r>
                <a:rPr lang="en-US" sz="2400" dirty="0">
                  <a:latin typeface=".VnTime" pitchFamily="34" charset="0"/>
                </a:rPr>
                <a:t> </a:t>
              </a:r>
              <a:r>
                <a:rPr lang="en-US" sz="2400" dirty="0" err="1">
                  <a:latin typeface=".VnTime" pitchFamily="34" charset="0"/>
                </a:rPr>
                <a:t>lín</a:t>
              </a:r>
              <a:r>
                <a:rPr lang="en-US" sz="2400" dirty="0">
                  <a:latin typeface=".VnTime" pitchFamily="34" charset="0"/>
                </a:rPr>
                <a:t>.</a:t>
              </a:r>
            </a:p>
          </p:txBody>
        </p:sp>
      </p:grpSp>
      <p:sp>
        <p:nvSpPr>
          <p:cNvPr id="15047" name="Text Box 711"/>
          <p:cNvSpPr txBox="1">
            <a:spLocks noChangeArrowheads="1"/>
          </p:cNvSpPr>
          <p:nvPr/>
        </p:nvSpPr>
        <p:spPr bwMode="auto">
          <a:xfrm>
            <a:off x="1754718" y="3524250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321</a:t>
            </a:r>
          </a:p>
        </p:txBody>
      </p:sp>
      <p:sp>
        <p:nvSpPr>
          <p:cNvPr id="15048" name="Text Box 712"/>
          <p:cNvSpPr txBox="1">
            <a:spLocks noChangeArrowheads="1"/>
          </p:cNvSpPr>
          <p:nvPr/>
        </p:nvSpPr>
        <p:spPr bwMode="auto">
          <a:xfrm>
            <a:off x="8024284" y="353218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3</a:t>
            </a:r>
          </a:p>
        </p:txBody>
      </p:sp>
      <p:sp>
        <p:nvSpPr>
          <p:cNvPr id="15049" name="Text Box 713"/>
          <p:cNvSpPr txBox="1">
            <a:spLocks noChangeArrowheads="1"/>
          </p:cNvSpPr>
          <p:nvPr/>
        </p:nvSpPr>
        <p:spPr bwMode="auto">
          <a:xfrm>
            <a:off x="9550401" y="351313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15050" name="Text Box 714"/>
          <p:cNvSpPr txBox="1">
            <a:spLocks noChangeArrowheads="1"/>
          </p:cNvSpPr>
          <p:nvPr/>
        </p:nvSpPr>
        <p:spPr bwMode="auto">
          <a:xfrm>
            <a:off x="10871201" y="353218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5051" name="Text Box 715"/>
          <p:cNvSpPr txBox="1">
            <a:spLocks noChangeArrowheads="1"/>
          </p:cNvSpPr>
          <p:nvPr/>
        </p:nvSpPr>
        <p:spPr bwMode="auto">
          <a:xfrm>
            <a:off x="2540000" y="1295400"/>
            <a:ext cx="2063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3300"/>
                </a:solidFill>
                <a:latin typeface=".VnTime" pitchFamily="34" charset="0"/>
              </a:rPr>
              <a:t>ViÕt</a:t>
            </a:r>
            <a:r>
              <a:rPr lang="en-US" sz="24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  <a:latin typeface=".VnTime" pitchFamily="34" charset="0"/>
              </a:rPr>
              <a:t>theo</a:t>
            </a:r>
            <a:r>
              <a:rPr lang="en-US" sz="24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  <a:latin typeface=".VnTime" pitchFamily="34" charset="0"/>
              </a:rPr>
              <a:t>mÉu</a:t>
            </a:r>
            <a:r>
              <a:rPr lang="en-US" sz="2400" b="1" i="1" dirty="0">
                <a:solidFill>
                  <a:srgbClr val="003300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15052" name="Text Box 716"/>
          <p:cNvSpPr txBox="1">
            <a:spLocks noChangeArrowheads="1"/>
          </p:cNvSpPr>
          <p:nvPr/>
        </p:nvSpPr>
        <p:spPr bwMode="auto">
          <a:xfrm>
            <a:off x="1367368" y="4705350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789 634</a:t>
            </a:r>
          </a:p>
        </p:txBody>
      </p:sp>
      <p:sp>
        <p:nvSpPr>
          <p:cNvPr id="15053" name="Text Box 717"/>
          <p:cNvSpPr txBox="1">
            <a:spLocks noChangeArrowheads="1"/>
          </p:cNvSpPr>
          <p:nvPr/>
        </p:nvSpPr>
        <p:spPr bwMode="auto">
          <a:xfrm>
            <a:off x="1397001" y="4114800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591 000</a:t>
            </a:r>
          </a:p>
        </p:txBody>
      </p:sp>
      <p:sp>
        <p:nvSpPr>
          <p:cNvPr id="14587" name="Text Box 251"/>
          <p:cNvSpPr txBox="1">
            <a:spLocks noChangeArrowheads="1"/>
          </p:cNvSpPr>
          <p:nvPr/>
        </p:nvSpPr>
        <p:spPr bwMode="auto">
          <a:xfrm>
            <a:off x="8178800" y="188595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CC00"/>
                </a:solidFill>
                <a:latin typeface=".VnTime" pitchFamily="34" charset="0"/>
              </a:rPr>
              <a:t>Líp</a:t>
            </a:r>
            <a:r>
              <a:rPr lang="en-US" sz="2400" b="1" dirty="0">
                <a:solidFill>
                  <a:srgbClr val="00CC00"/>
                </a:solidFill>
                <a:latin typeface=".VnTime" pitchFamily="34" charset="0"/>
              </a:rPr>
              <a:t> ®¬n </a:t>
            </a:r>
            <a:r>
              <a:rPr lang="en-US" sz="2400" b="1" dirty="0" err="1">
                <a:solidFill>
                  <a:srgbClr val="00CC00"/>
                </a:solidFill>
                <a:latin typeface=".VnTime" pitchFamily="34" charset="0"/>
              </a:rPr>
              <a:t>vÞ</a:t>
            </a:r>
            <a:endParaRPr lang="en-US" sz="2400" b="1" dirty="0">
              <a:solidFill>
                <a:srgbClr val="00CC00"/>
              </a:solidFill>
              <a:latin typeface=".VnTime" pitchFamily="34" charset="0"/>
            </a:endParaRPr>
          </a:p>
        </p:txBody>
      </p:sp>
      <p:sp>
        <p:nvSpPr>
          <p:cNvPr id="14586" name="Text Box 250"/>
          <p:cNvSpPr txBox="1">
            <a:spLocks noChangeArrowheads="1"/>
          </p:cNvSpPr>
          <p:nvPr/>
        </p:nvSpPr>
        <p:spPr bwMode="auto">
          <a:xfrm>
            <a:off x="4030132" y="1840882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6600"/>
                </a:solidFill>
                <a:latin typeface=".VnTime" pitchFamily="34" charset="0"/>
              </a:rPr>
              <a:t>Líp</a:t>
            </a:r>
            <a:r>
              <a:rPr lang="en-US" sz="2400" b="1" dirty="0">
                <a:solidFill>
                  <a:srgbClr val="FF6600"/>
                </a:solidFill>
                <a:latin typeface=".VnTime" pitchFamily="34" charset="0"/>
              </a:rPr>
              <a:t> </a:t>
            </a:r>
            <a:r>
              <a:rPr lang="vi-VN" sz="2400" b="1" dirty="0" smtClean="0">
                <a:solidFill>
                  <a:srgbClr val="FF6600"/>
                </a:solidFill>
                <a:latin typeface="+mj-lt"/>
              </a:rPr>
              <a:t>nghìn</a:t>
            </a:r>
            <a:endParaRPr lang="en-US" sz="24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15055" name="Text Box 719"/>
          <p:cNvSpPr txBox="1">
            <a:spLocks noChangeArrowheads="1"/>
          </p:cNvSpPr>
          <p:nvPr/>
        </p:nvSpPr>
        <p:spPr bwMode="auto">
          <a:xfrm>
            <a:off x="1397001" y="4114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5</a:t>
            </a:r>
          </a:p>
        </p:txBody>
      </p:sp>
      <p:sp>
        <p:nvSpPr>
          <p:cNvPr id="15056" name="Text Box 720"/>
          <p:cNvSpPr txBox="1">
            <a:spLocks noChangeArrowheads="1"/>
          </p:cNvSpPr>
          <p:nvPr/>
        </p:nvSpPr>
        <p:spPr bwMode="auto">
          <a:xfrm>
            <a:off x="1625601" y="4114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9</a:t>
            </a:r>
          </a:p>
        </p:txBody>
      </p:sp>
      <p:sp>
        <p:nvSpPr>
          <p:cNvPr id="15057" name="Text Box 721"/>
          <p:cNvSpPr txBox="1">
            <a:spLocks noChangeArrowheads="1"/>
          </p:cNvSpPr>
          <p:nvPr/>
        </p:nvSpPr>
        <p:spPr bwMode="auto">
          <a:xfrm>
            <a:off x="1854201" y="4114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5058" name="Text Box 722"/>
          <p:cNvSpPr txBox="1">
            <a:spLocks noChangeArrowheads="1"/>
          </p:cNvSpPr>
          <p:nvPr/>
        </p:nvSpPr>
        <p:spPr bwMode="auto">
          <a:xfrm>
            <a:off x="2184401" y="4114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15059" name="Text Box 723"/>
          <p:cNvSpPr txBox="1">
            <a:spLocks noChangeArrowheads="1"/>
          </p:cNvSpPr>
          <p:nvPr/>
        </p:nvSpPr>
        <p:spPr bwMode="auto">
          <a:xfrm>
            <a:off x="2413001" y="4114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15060" name="Text Box 724"/>
          <p:cNvSpPr txBox="1">
            <a:spLocks noChangeArrowheads="1"/>
          </p:cNvSpPr>
          <p:nvPr/>
        </p:nvSpPr>
        <p:spPr bwMode="auto">
          <a:xfrm>
            <a:off x="2641601" y="4114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15063" name="Text Box 727"/>
          <p:cNvSpPr txBox="1">
            <a:spLocks noChangeArrowheads="1"/>
          </p:cNvSpPr>
          <p:nvPr/>
        </p:nvSpPr>
        <p:spPr bwMode="auto">
          <a:xfrm>
            <a:off x="1371601" y="47053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7</a:t>
            </a:r>
          </a:p>
        </p:txBody>
      </p:sp>
      <p:sp>
        <p:nvSpPr>
          <p:cNvPr id="15064" name="Text Box 728"/>
          <p:cNvSpPr txBox="1">
            <a:spLocks noChangeArrowheads="1"/>
          </p:cNvSpPr>
          <p:nvPr/>
        </p:nvSpPr>
        <p:spPr bwMode="auto">
          <a:xfrm>
            <a:off x="1600201" y="47053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8</a:t>
            </a:r>
          </a:p>
        </p:txBody>
      </p:sp>
      <p:sp>
        <p:nvSpPr>
          <p:cNvPr id="15065" name="Text Box 729"/>
          <p:cNvSpPr txBox="1">
            <a:spLocks noChangeArrowheads="1"/>
          </p:cNvSpPr>
          <p:nvPr/>
        </p:nvSpPr>
        <p:spPr bwMode="auto">
          <a:xfrm>
            <a:off x="1828801" y="47053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9</a:t>
            </a:r>
          </a:p>
        </p:txBody>
      </p:sp>
      <p:sp>
        <p:nvSpPr>
          <p:cNvPr id="15066" name="Text Box 730"/>
          <p:cNvSpPr txBox="1">
            <a:spLocks noChangeArrowheads="1"/>
          </p:cNvSpPr>
          <p:nvPr/>
        </p:nvSpPr>
        <p:spPr bwMode="auto">
          <a:xfrm>
            <a:off x="2159001" y="47053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6</a:t>
            </a:r>
          </a:p>
        </p:txBody>
      </p:sp>
      <p:sp>
        <p:nvSpPr>
          <p:cNvPr id="15067" name="Text Box 731"/>
          <p:cNvSpPr txBox="1">
            <a:spLocks noChangeArrowheads="1"/>
          </p:cNvSpPr>
          <p:nvPr/>
        </p:nvSpPr>
        <p:spPr bwMode="auto">
          <a:xfrm>
            <a:off x="2387601" y="47053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3</a:t>
            </a:r>
          </a:p>
        </p:txBody>
      </p:sp>
      <p:sp>
        <p:nvSpPr>
          <p:cNvPr id="15068" name="Text Box 732"/>
          <p:cNvSpPr txBox="1">
            <a:spLocks noChangeArrowheads="1"/>
          </p:cNvSpPr>
          <p:nvPr/>
        </p:nvSpPr>
        <p:spPr bwMode="auto">
          <a:xfrm>
            <a:off x="2616201" y="47053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4</a:t>
            </a:r>
          </a:p>
        </p:txBody>
      </p:sp>
      <p:grpSp>
        <p:nvGrpSpPr>
          <p:cNvPr id="15070" name="Group 734"/>
          <p:cNvGrpSpPr>
            <a:grpSpLocks/>
          </p:cNvGrpSpPr>
          <p:nvPr/>
        </p:nvGrpSpPr>
        <p:grpSpPr bwMode="auto">
          <a:xfrm>
            <a:off x="2169559" y="5715454"/>
            <a:ext cx="7721600" cy="1143000"/>
            <a:chOff x="1440" y="3504"/>
            <a:chExt cx="3648" cy="720"/>
          </a:xfrm>
        </p:grpSpPr>
        <p:sp>
          <p:nvSpPr>
            <p:cNvPr id="15071" name="AutoShape 735"/>
            <p:cNvSpPr>
              <a:spLocks noChangeArrowheads="1"/>
            </p:cNvSpPr>
            <p:nvPr/>
          </p:nvSpPr>
          <p:spPr bwMode="auto">
            <a:xfrm>
              <a:off x="1440" y="3504"/>
              <a:ext cx="3648" cy="720"/>
            </a:xfrm>
            <a:prstGeom prst="cloudCallout">
              <a:avLst>
                <a:gd name="adj1" fmla="val -4852"/>
                <a:gd name="adj2" fmla="val -71667"/>
              </a:avLst>
            </a:prstGeom>
            <a:solidFill>
              <a:srgbClr val="FFFFCC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72" name="Text Box 736"/>
            <p:cNvSpPr txBox="1">
              <a:spLocks noChangeArrowheads="1"/>
            </p:cNvSpPr>
            <p:nvPr/>
          </p:nvSpPr>
          <p:spPr bwMode="auto">
            <a:xfrm>
              <a:off x="1814" y="3582"/>
              <a:ext cx="298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dirty="0" err="1" smtClean="0">
                  <a:latin typeface=".VnTime" pitchFamily="34" charset="0"/>
                  <a:cs typeface="Times New Roman" pitchFamily="18" charset="0"/>
                </a:rPr>
                <a:t>Nh</a:t>
              </a:r>
              <a:r>
                <a:rPr lang="vi-VN" sz="2000" dirty="0" smtClean="0">
                  <a:latin typeface=".VnTime" pitchFamily="34" charset="0"/>
                  <a:cs typeface="Times New Roman" pitchFamily="18" charset="0"/>
                </a:rPr>
                <a:t>ữ</a:t>
              </a:r>
              <a:r>
                <a:rPr lang="en-US" sz="2000" dirty="0" err="1" smtClean="0">
                  <a:latin typeface=".VnTime" pitchFamily="34" charset="0"/>
                  <a:cs typeface="Times New Roman" pitchFamily="18" charset="0"/>
                </a:rPr>
                <a:t>ng</a:t>
              </a:r>
              <a:r>
                <a:rPr lang="en-US" sz="2000" dirty="0" smtClean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hµng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nµo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hîp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thµnh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líp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®¬n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vÞ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?</a:t>
              </a:r>
            </a:p>
            <a:p>
              <a:pPr algn="ctr"/>
              <a:r>
                <a:rPr lang="en-US" sz="2000" dirty="0" err="1" smtClean="0">
                  <a:latin typeface=".VnTime" pitchFamily="34" charset="0"/>
                  <a:cs typeface="Times New Roman" pitchFamily="18" charset="0"/>
                </a:rPr>
                <a:t>Nh</a:t>
              </a:r>
              <a:r>
                <a:rPr lang="vi-VN" sz="2000" i="1" dirty="0" smtClean="0">
                  <a:latin typeface=".VnTime" pitchFamily="34" charset="0"/>
                  <a:cs typeface="Times New Roman" pitchFamily="18" charset="0"/>
                </a:rPr>
                <a:t>ữ</a:t>
              </a:r>
              <a:r>
                <a:rPr lang="en-US" sz="2000" dirty="0" err="1" smtClean="0">
                  <a:latin typeface=".VnTime" pitchFamily="34" charset="0"/>
                  <a:cs typeface="Times New Roman" pitchFamily="18" charset="0"/>
                </a:rPr>
                <a:t>ng</a:t>
              </a:r>
              <a:r>
                <a:rPr lang="en-US" sz="2000" dirty="0" smtClean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hµng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nµo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hîp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thµnh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.VnTime" pitchFamily="34" charset="0"/>
                  <a:cs typeface="Times New Roman" pitchFamily="18" charset="0"/>
                </a:rPr>
                <a:t>líp</a:t>
              </a:r>
              <a:r>
                <a:rPr lang="en-US" sz="2000" dirty="0">
                  <a:latin typeface=".VnTime" pitchFamily="34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.VnTime" pitchFamily="34" charset="0"/>
                  <a:cs typeface="Times New Roman" pitchFamily="18" charset="0"/>
                </a:rPr>
                <a:t>ngh</a:t>
              </a:r>
              <a:r>
                <a:rPr lang="vi-VN" sz="2000" dirty="0" smtClean="0">
                  <a:latin typeface="+mj-lt"/>
                  <a:cs typeface="Times New Roman" pitchFamily="18" charset="0"/>
                </a:rPr>
                <a:t>ìn</a:t>
              </a:r>
              <a:r>
                <a:rPr lang="en-US" sz="2000" dirty="0" smtClean="0">
                  <a:latin typeface="+mj-lt"/>
                  <a:cs typeface="Times New Roman" pitchFamily="18" charset="0"/>
                </a:rPr>
                <a:t>?</a:t>
              </a:r>
              <a:endParaRPr lang="en-US" sz="20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592" name="Text Box 256"/>
          <p:cNvSpPr txBox="1">
            <a:spLocks noChangeArrowheads="1"/>
          </p:cNvSpPr>
          <p:nvPr/>
        </p:nvSpPr>
        <p:spPr bwMode="auto">
          <a:xfrm>
            <a:off x="2413001" y="5839279"/>
            <a:ext cx="1056640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 u="sng" dirty="0" err="1">
                <a:latin typeface=".VnTime" pitchFamily="34" charset="0"/>
                <a:cs typeface="Times New Roman" pitchFamily="18" charset="0"/>
              </a:rPr>
              <a:t>KÕt</a:t>
            </a:r>
            <a:r>
              <a:rPr lang="en-US" sz="2000" b="1" i="1" u="sng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.VnTime" pitchFamily="34" charset="0"/>
                <a:cs typeface="Times New Roman" pitchFamily="18" charset="0"/>
              </a:rPr>
              <a:t>luËn</a:t>
            </a:r>
            <a:endParaRPr lang="en-US" sz="2000" b="1" i="1" u="sng" dirty="0">
              <a:latin typeface=".VnTime" pitchFamily="34" charset="0"/>
              <a:cs typeface="Times New Roman" pitchFamily="18" charset="0"/>
            </a:endParaRPr>
          </a:p>
          <a:p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®¬n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vÞ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chôc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.VnTime" pitchFamily="34" charset="0"/>
                <a:cs typeface="Times New Roman" pitchFamily="18" charset="0"/>
              </a:rPr>
              <a:t>tr</a:t>
            </a:r>
            <a:r>
              <a:rPr lang="vi-VN" sz="2000" i="1" dirty="0">
                <a:latin typeface=".VnTime" pitchFamily="34" charset="0"/>
                <a:cs typeface="Times New Roman" pitchFamily="18" charset="0"/>
              </a:rPr>
              <a:t>ăm</a:t>
            </a:r>
            <a:r>
              <a:rPr lang="en-US" sz="2000" i="1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hîp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thµnh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.VnTime" pitchFamily="34" charset="0"/>
                <a:cs typeface="Times New Roman" pitchFamily="18" charset="0"/>
              </a:rPr>
              <a:t>líp</a:t>
            </a:r>
            <a:r>
              <a:rPr lang="en-US" sz="2000" b="1" i="1" dirty="0">
                <a:solidFill>
                  <a:srgbClr val="FF3300"/>
                </a:solidFill>
                <a:latin typeface=".VnTime" pitchFamily="34" charset="0"/>
                <a:cs typeface="Times New Roman" pitchFamily="18" charset="0"/>
              </a:rPr>
              <a:t> ®¬n </a:t>
            </a:r>
            <a:r>
              <a:rPr lang="en-US" sz="2000" b="1" i="1" dirty="0" err="1">
                <a:solidFill>
                  <a:srgbClr val="FF3300"/>
                </a:solidFill>
                <a:latin typeface=".VnTime" pitchFamily="34" charset="0"/>
                <a:cs typeface="Times New Roman" pitchFamily="18" charset="0"/>
              </a:rPr>
              <a:t>vÞ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.</a:t>
            </a:r>
          </a:p>
          <a:p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.VnTime" pitchFamily="34" charset="0"/>
                <a:cs typeface="Times New Roman" pitchFamily="18" charset="0"/>
              </a:rPr>
              <a:t>ng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000" i="1" dirty="0" smtClean="0">
                <a:latin typeface=".VnTime" pitchFamily="34" charset="0"/>
                <a:cs typeface="Times New Roman" pitchFamily="18" charset="0"/>
              </a:rPr>
              <a:t>n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chôc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ng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000" i="1" dirty="0" smtClean="0">
                <a:latin typeface=".VnTime" pitchFamily="34" charset="0"/>
                <a:cs typeface="Times New Roman" pitchFamily="18" charset="0"/>
              </a:rPr>
              <a:t>n</a:t>
            </a:r>
            <a:r>
              <a:rPr lang="vi-VN" sz="2000" i="1" dirty="0" smtClean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000" i="1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.VnTime" pitchFamily="34" charset="0"/>
                <a:cs typeface="Times New Roman" pitchFamily="18" charset="0"/>
              </a:rPr>
              <a:t>tr</a:t>
            </a:r>
            <a:r>
              <a:rPr lang="vi-VN" sz="2000" i="1" dirty="0" smtClean="0">
                <a:latin typeface=".VnTime" pitchFamily="34" charset="0"/>
                <a:cs typeface="Times New Roman" pitchFamily="18" charset="0"/>
              </a:rPr>
              <a:t>ă</a:t>
            </a:r>
            <a:r>
              <a:rPr lang="en-US" sz="2000" i="1" dirty="0" smtClean="0">
                <a:latin typeface=".VnTime" pitchFamily="34" charset="0"/>
                <a:cs typeface="Times New Roman" pitchFamily="18" charset="0"/>
              </a:rPr>
              <a:t>m 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ng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n</a:t>
            </a:r>
            <a:r>
              <a:rPr lang="en-US" sz="2000" i="1" dirty="0" err="1" smtClean="0">
                <a:latin typeface=".VnTime" pitchFamily="34" charset="0"/>
                <a:cs typeface="Times New Roman" pitchFamily="18" charset="0"/>
              </a:rPr>
              <a:t>n</a:t>
            </a:r>
            <a:r>
              <a:rPr lang="en-US" sz="2000" i="1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hîp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.VnTime" pitchFamily="34" charset="0"/>
                <a:cs typeface="Times New Roman" pitchFamily="18" charset="0"/>
              </a:rPr>
              <a:t>thµnh</a:t>
            </a:r>
            <a:r>
              <a:rPr lang="en-US" sz="2000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.VnTime" pitchFamily="34" charset="0"/>
                <a:cs typeface="Times New Roman" pitchFamily="18" charset="0"/>
              </a:rPr>
              <a:t>líp</a:t>
            </a:r>
            <a:r>
              <a:rPr lang="en-US" sz="2000" b="1" i="1" dirty="0">
                <a:solidFill>
                  <a:srgbClr val="FF33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  <a:latin typeface=".VnTime" pitchFamily="34" charset="0"/>
                <a:cs typeface="Times New Roman" pitchFamily="18" charset="0"/>
              </a:rPr>
              <a:t>ng</a:t>
            </a:r>
            <a:r>
              <a:rPr lang="vi-VN" sz="2000" b="1" i="1" dirty="0" smtClean="0">
                <a:solidFill>
                  <a:srgbClr val="FF3300"/>
                </a:solidFill>
                <a:latin typeface="+mj-lt"/>
                <a:cs typeface="Times New Roman" pitchFamily="18" charset="0"/>
              </a:rPr>
              <a:t>hìn</a:t>
            </a:r>
            <a:endParaRPr lang="en-US" sz="2000" b="1" i="1" u="sng" dirty="0">
              <a:solidFill>
                <a:srgbClr val="FF33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076" name="Text Box 740"/>
          <p:cNvSpPr txBox="1">
            <a:spLocks noChangeArrowheads="1"/>
          </p:cNvSpPr>
          <p:nvPr/>
        </p:nvSpPr>
        <p:spPr bwMode="auto">
          <a:xfrm>
            <a:off x="2740129" y="5780970"/>
            <a:ext cx="975360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Bạn hãy nói</a:t>
            </a:r>
            <a:r>
              <a:rPr lang="en-US" sz="2800" dirty="0" smtClean="0">
                <a:latin typeface=".VnTime" pitchFamily="34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c¸c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  <a:cs typeface="Times New Roman" pitchFamily="18" charset="0"/>
              </a:rPr>
              <a:t>ch</a:t>
            </a:r>
            <a:r>
              <a:rPr lang="vi-VN" sz="2800" b="1" i="1" dirty="0" smtClean="0">
                <a:latin typeface="+mj-lt"/>
                <a:cs typeface="Times New Roman" pitchFamily="18" charset="0"/>
              </a:rPr>
              <a:t>ữ </a:t>
            </a:r>
            <a:r>
              <a:rPr lang="en-US" sz="2800" b="1" i="1" dirty="0" err="1" smtClean="0">
                <a:latin typeface=".VnTime" pitchFamily="34" charset="0"/>
                <a:cs typeface="Times New Roman" pitchFamily="18" charset="0"/>
              </a:rPr>
              <a:t>sè</a:t>
            </a:r>
            <a:r>
              <a:rPr lang="en-US" sz="2800" b="1" i="1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cña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mçi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sè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thuéc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hµng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nµo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líp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.VnTime" pitchFamily="34" charset="0"/>
                <a:cs typeface="Times New Roman" pitchFamily="18" charset="0"/>
              </a:rPr>
              <a:t>nµo</a:t>
            </a:r>
            <a:r>
              <a:rPr lang="en-US" sz="2800" b="1" i="1" dirty="0">
                <a:latin typeface=".VnTime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078" name="Text Box 742"/>
          <p:cNvSpPr txBox="1">
            <a:spLocks noChangeArrowheads="1"/>
          </p:cNvSpPr>
          <p:nvPr/>
        </p:nvSpPr>
        <p:spPr bwMode="auto">
          <a:xfrm>
            <a:off x="2406464" y="5931780"/>
            <a:ext cx="1026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>
                <a:latin typeface=".VnTime" pitchFamily="34" charset="0"/>
              </a:rPr>
              <a:t>Khi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viÕt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c¸c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</a:t>
            </a:r>
            <a:r>
              <a:rPr lang="vi-VN" sz="2400" dirty="0" smtClean="0">
                <a:latin typeface=".VnTime" pitchFamily="34" charset="0"/>
              </a:rPr>
              <a:t>ữ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vµo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cét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ghi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hµng</a:t>
            </a:r>
            <a:r>
              <a:rPr lang="en-US" sz="2400" dirty="0">
                <a:latin typeface=".VnTime" pitchFamily="34" charset="0"/>
              </a:rPr>
              <a:t> ta </a:t>
            </a:r>
            <a:r>
              <a:rPr lang="en-US" sz="2400" dirty="0" err="1">
                <a:latin typeface=".VnTime" pitchFamily="34" charset="0"/>
              </a:rPr>
              <a:t>nªn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viÕt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theo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thø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tù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nµo</a:t>
            </a:r>
            <a:r>
              <a:rPr lang="en-US" sz="2400" dirty="0">
                <a:latin typeface=".VnTime" pitchFamily="34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viÕt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cã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nhiÒu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</a:t>
            </a:r>
            <a:r>
              <a:rPr lang="vi-VN" sz="2400" dirty="0">
                <a:latin typeface=".VnTime" pitchFamily="34" charset="0"/>
              </a:rPr>
              <a:t> ữ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chó</a:t>
            </a:r>
            <a:r>
              <a:rPr lang="en-US" sz="2400" dirty="0">
                <a:latin typeface=".VnTime" pitchFamily="34" charset="0"/>
              </a:rPr>
              <a:t> ý ®</a:t>
            </a:r>
            <a:r>
              <a:rPr lang="en-US" sz="2400" dirty="0" err="1">
                <a:latin typeface=".VnTime" pitchFamily="34" charset="0"/>
              </a:rPr>
              <a:t>iÒu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smtClean="0">
                <a:latin typeface=".VnTime" pitchFamily="34" charset="0"/>
              </a:rPr>
              <a:t>g</a:t>
            </a:r>
            <a:r>
              <a:rPr lang="vi-VN" sz="2400" dirty="0" smtClean="0">
                <a:latin typeface="+mj-lt"/>
              </a:rPr>
              <a:t>ì</a:t>
            </a:r>
            <a:r>
              <a:rPr lang="en-US" sz="2400" dirty="0" smtClean="0">
                <a:latin typeface=".VnTime" pitchFamily="34" charset="0"/>
              </a:rPr>
              <a:t>?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5079" name="AutoShape 743"/>
          <p:cNvSpPr>
            <a:spLocks/>
          </p:cNvSpPr>
          <p:nvPr/>
        </p:nvSpPr>
        <p:spPr bwMode="auto">
          <a:xfrm>
            <a:off x="4332483" y="5664512"/>
            <a:ext cx="5588000" cy="1219200"/>
          </a:xfrm>
          <a:prstGeom prst="borderCallout1">
            <a:avLst>
              <a:gd name="adj1" fmla="val -6250"/>
              <a:gd name="adj2" fmla="val 97273"/>
              <a:gd name="adj3" fmla="val -6250"/>
              <a:gd name="adj4" fmla="val -21366"/>
            </a:avLst>
          </a:prstGeom>
          <a:solidFill>
            <a:srgbClr val="FFFFCC"/>
          </a:solidFill>
          <a:ln w="19050">
            <a:solidFill>
              <a:srgbClr val="9933FF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200" dirty="0" err="1">
                <a:latin typeface=".VnTime" pitchFamily="34" charset="0"/>
              </a:rPr>
              <a:t>Khi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viÕt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c¸c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 smtClean="0">
                <a:latin typeface=".VnTime" pitchFamily="34" charset="0"/>
              </a:rPr>
              <a:t>ch</a:t>
            </a:r>
            <a:r>
              <a:rPr lang="vi-VN" sz="2200" dirty="0" smtClean="0">
                <a:latin typeface=".VnTime" pitchFamily="34" charset="0"/>
              </a:rPr>
              <a:t>ữ </a:t>
            </a:r>
            <a:r>
              <a:rPr lang="en-US" sz="2200" dirty="0" err="1" smtClean="0">
                <a:latin typeface=".VnTime" pitchFamily="34" charset="0"/>
              </a:rPr>
              <a:t>sè</a:t>
            </a:r>
            <a:r>
              <a:rPr lang="en-US" sz="2200" dirty="0" smtClean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vµo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cét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ghi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hµng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nªn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viÕt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theo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c¸c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hµng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tõ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nhá</a:t>
            </a:r>
            <a:r>
              <a:rPr lang="en-US" sz="2200" dirty="0">
                <a:latin typeface=".VnTime" pitchFamily="34" charset="0"/>
              </a:rPr>
              <a:t> ®</a:t>
            </a:r>
            <a:r>
              <a:rPr lang="en-US" sz="2200" dirty="0" err="1">
                <a:latin typeface=".VnTime" pitchFamily="34" charset="0"/>
              </a:rPr>
              <a:t>Õn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>
                <a:latin typeface=".VnTime" pitchFamily="34" charset="0"/>
              </a:rPr>
              <a:t>lín</a:t>
            </a:r>
            <a:r>
              <a:rPr lang="en-US" sz="2200" dirty="0">
                <a:latin typeface=".VnTime" pitchFamily="34" charset="0"/>
              </a:rPr>
              <a:t> (</a:t>
            </a:r>
            <a:r>
              <a:rPr lang="en-US" sz="2200" dirty="0" err="1">
                <a:latin typeface=".VnTime" pitchFamily="34" charset="0"/>
              </a:rPr>
              <a:t>tõ</a:t>
            </a: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 smtClean="0">
                <a:latin typeface=".VnTime" pitchFamily="34" charset="0"/>
              </a:rPr>
              <a:t>ph</a:t>
            </a:r>
            <a:r>
              <a:rPr lang="en-US" sz="2200" dirty="0" smtClean="0">
                <a:latin typeface=".VnTime" pitchFamily="34" charset="0"/>
              </a:rPr>
              <a:t>¶</a:t>
            </a:r>
            <a:r>
              <a:rPr lang="vi-VN" sz="2200" dirty="0" smtClean="0">
                <a:latin typeface=".VnTime" pitchFamily="34" charset="0"/>
              </a:rPr>
              <a:t>i</a:t>
            </a:r>
            <a:r>
              <a:rPr lang="en-US" sz="2200" dirty="0" smtClean="0">
                <a:latin typeface=".VnTime" pitchFamily="34" charset="0"/>
              </a:rPr>
              <a:t> </a:t>
            </a:r>
            <a:r>
              <a:rPr lang="en-US" sz="2200" dirty="0">
                <a:latin typeface=".VnTime" pitchFamily="34" charset="0"/>
              </a:rPr>
              <a:t>sang </a:t>
            </a:r>
            <a:r>
              <a:rPr lang="en-US" sz="2200" dirty="0" err="1">
                <a:latin typeface=".VnTime" pitchFamily="34" charset="0"/>
              </a:rPr>
              <a:t>tr¸i</a:t>
            </a:r>
            <a:r>
              <a:rPr lang="en-US" sz="2200" dirty="0">
                <a:latin typeface=".VnTime" pitchFamily="34" charset="0"/>
              </a:rPr>
              <a:t>)</a:t>
            </a:r>
          </a:p>
        </p:txBody>
      </p:sp>
      <p:grpSp>
        <p:nvGrpSpPr>
          <p:cNvPr id="15083" name="Group 747"/>
          <p:cNvGrpSpPr>
            <a:grpSpLocks/>
          </p:cNvGrpSpPr>
          <p:nvPr/>
        </p:nvGrpSpPr>
        <p:grpSpPr bwMode="auto">
          <a:xfrm>
            <a:off x="3287159" y="5692704"/>
            <a:ext cx="5994400" cy="1295400"/>
            <a:chOff x="843" y="2839"/>
            <a:chExt cx="2832" cy="816"/>
          </a:xfrm>
        </p:grpSpPr>
        <p:sp>
          <p:nvSpPr>
            <p:cNvPr id="15080" name="AutoShape 744"/>
            <p:cNvSpPr>
              <a:spLocks noChangeArrowheads="1"/>
            </p:cNvSpPr>
            <p:nvPr/>
          </p:nvSpPr>
          <p:spPr bwMode="auto">
            <a:xfrm>
              <a:off x="843" y="2839"/>
              <a:ext cx="2832" cy="816"/>
            </a:xfrm>
            <a:prstGeom prst="cloudCallout">
              <a:avLst>
                <a:gd name="adj1" fmla="val -11019"/>
                <a:gd name="adj2" fmla="val -83213"/>
              </a:avLst>
            </a:prstGeom>
            <a:solidFill>
              <a:srgbClr val="FFFFCC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endParaRPr lang="en-US" sz="1800"/>
            </a:p>
          </p:txBody>
        </p:sp>
        <p:sp>
          <p:nvSpPr>
            <p:cNvPr id="15081" name="Text Box 745"/>
            <p:cNvSpPr txBox="1">
              <a:spLocks noChangeArrowheads="1"/>
            </p:cNvSpPr>
            <p:nvPr/>
          </p:nvSpPr>
          <p:spPr bwMode="auto">
            <a:xfrm>
              <a:off x="1035" y="2899"/>
              <a:ext cx="26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    </a:t>
              </a:r>
              <a:r>
                <a:rPr lang="en-US" sz="2000" dirty="0" err="1">
                  <a:latin typeface=".VnTime" pitchFamily="34" charset="0"/>
                </a:rPr>
                <a:t>Khi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viÕt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c¸c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sè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cã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nhiÒu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 smtClean="0">
                  <a:latin typeface=".VnTime" pitchFamily="34" charset="0"/>
                </a:rPr>
                <a:t>ch</a:t>
              </a:r>
              <a:r>
                <a:rPr lang="vi-VN" sz="2000" dirty="0" smtClean="0">
                  <a:latin typeface=".VnTime" pitchFamily="34" charset="0"/>
                </a:rPr>
                <a:t>ữ</a:t>
              </a:r>
              <a:r>
                <a:rPr lang="en-US" sz="2000" dirty="0" smtClean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sè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nªn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viÕt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sao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cho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kho¶ng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c¸ch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 smtClean="0">
                  <a:latin typeface=".VnTime" pitchFamily="34" charset="0"/>
                </a:rPr>
                <a:t>gi</a:t>
              </a:r>
              <a:r>
                <a:rPr lang="vi-VN" sz="2000" dirty="0" smtClean="0">
                  <a:latin typeface=".VnTime" pitchFamily="34" charset="0"/>
                </a:rPr>
                <a:t>ữ</a:t>
              </a:r>
              <a:r>
                <a:rPr lang="en-US" sz="2000" dirty="0" smtClean="0">
                  <a:latin typeface=".VnTime" pitchFamily="34" charset="0"/>
                </a:rPr>
                <a:t>a </a:t>
              </a:r>
              <a:r>
                <a:rPr lang="en-US" sz="2000" dirty="0" err="1">
                  <a:latin typeface=".VnTime" pitchFamily="34" charset="0"/>
                </a:rPr>
                <a:t>hai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líp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smtClean="0">
                  <a:latin typeface=".VnTime" pitchFamily="34" charset="0"/>
                </a:rPr>
                <a:t>h¬</a:t>
              </a:r>
              <a:r>
                <a:rPr lang="vi-VN" sz="2000" dirty="0" smtClean="0">
                  <a:latin typeface=".VnTime" pitchFamily="34" charset="0"/>
                </a:rPr>
                <a:t>i</a:t>
              </a:r>
              <a:r>
                <a:rPr lang="en-US" sz="2000" dirty="0" smtClean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réng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h¬n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mét</a:t>
              </a:r>
              <a:r>
                <a:rPr lang="en-US" sz="2000" dirty="0">
                  <a:latin typeface=".VnTime" pitchFamily="34" charset="0"/>
                </a:rPr>
                <a:t> </a:t>
              </a:r>
              <a:r>
                <a:rPr lang="en-US" sz="2000" dirty="0" err="1">
                  <a:latin typeface=".VnTime" pitchFamily="34" charset="0"/>
                </a:rPr>
                <a:t>chót</a:t>
              </a:r>
              <a:r>
                <a:rPr lang="en-US" sz="2000" dirty="0">
                  <a:latin typeface=".VnTime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545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67239 -3.33333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33333E-6 L 0.58281 -3.33333E-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33333E-6 L 0.48489 -3.33333E-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3.33333E-6 L 0.39532 -3.33333E-6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5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-3.33333E-6 L 0.28907 -3.33333E-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5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3.33333E-6 L 0.17448 -3.33333E-6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67239 -3.33333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33333E-6 L 0.58281 -3.33333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33333E-6 L 0.48489 -3.33333E-6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1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3.33333E-6 L 0.39532 -3.33333E-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-3.33333E-6 L 0.28907 -3.33333E-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1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3.33333E-6 L 0.17448 -3.33333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1000"/>
                                        <p:tgtEl>
                                          <p:spTgt spid="1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1000" fill="hold"/>
                                        <p:tgtEl>
                                          <p:spTgt spid="14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14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1000" fill="hold"/>
                                        <p:tgtEl>
                                          <p:spTgt spid="14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4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4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1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5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500"/>
                                        <p:tgtEl>
                                          <p:spTgt spid="1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7" dur="500"/>
                                        <p:tgtEl>
                                          <p:spTgt spid="1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8" dur="2000"/>
                                        <p:tgtEl>
                                          <p:spTgt spid="15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5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96" grpId="0" animBg="1"/>
      <p:bldP spid="14857" grpId="0"/>
      <p:bldP spid="14857" grpId="1"/>
      <p:bldP spid="14858" grpId="0"/>
      <p:bldP spid="14858" grpId="1"/>
      <p:bldP spid="14859" grpId="0"/>
      <p:bldP spid="14859" grpId="1"/>
      <p:bldP spid="14860" grpId="0"/>
      <p:bldP spid="14860" grpId="1"/>
      <p:bldP spid="14861" grpId="0"/>
      <p:bldP spid="14861" grpId="1"/>
      <p:bldP spid="14863" grpId="0"/>
      <p:bldP spid="14863" grpId="1"/>
      <p:bldP spid="15047" grpId="0"/>
      <p:bldP spid="15048" grpId="0"/>
      <p:bldP spid="15049" grpId="0"/>
      <p:bldP spid="15050" grpId="0"/>
      <p:bldP spid="15051" grpId="0"/>
      <p:bldP spid="15051" grpId="1"/>
      <p:bldP spid="15052" grpId="0"/>
      <p:bldP spid="15053" grpId="0"/>
      <p:bldP spid="14587" grpId="0"/>
      <p:bldP spid="14586" grpId="0"/>
      <p:bldP spid="15055" grpId="0"/>
      <p:bldP spid="15055" grpId="1"/>
      <p:bldP spid="15056" grpId="0"/>
      <p:bldP spid="15056" grpId="1"/>
      <p:bldP spid="15057" grpId="0"/>
      <p:bldP spid="15057" grpId="1"/>
      <p:bldP spid="15058" grpId="0"/>
      <p:bldP spid="15058" grpId="1"/>
      <p:bldP spid="15059" grpId="0"/>
      <p:bldP spid="15059" grpId="1"/>
      <p:bldP spid="15060" grpId="0"/>
      <p:bldP spid="15060" grpId="1"/>
      <p:bldP spid="15063" grpId="0"/>
      <p:bldP spid="15063" grpId="1"/>
      <p:bldP spid="15064" grpId="0"/>
      <p:bldP spid="15064" grpId="1"/>
      <p:bldP spid="15065" grpId="0"/>
      <p:bldP spid="15065" grpId="1"/>
      <p:bldP spid="15066" grpId="0"/>
      <p:bldP spid="15066" grpId="1"/>
      <p:bldP spid="15067" grpId="0"/>
      <p:bldP spid="15067" grpId="1"/>
      <p:bldP spid="15068" grpId="0"/>
      <p:bldP spid="15068" grpId="1"/>
      <p:bldP spid="14592" grpId="0" animBg="1"/>
      <p:bldP spid="14592" grpId="1" animBg="1"/>
      <p:bldP spid="15076" grpId="0"/>
      <p:bldP spid="15076" grpId="1"/>
      <p:bldP spid="15078" grpId="0"/>
      <p:bldP spid="15078" grpId="1"/>
      <p:bldP spid="150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đơn vị gồm mấy hàng? Đó là những hàng nào?</a:t>
              </a:r>
              <a:endParaRPr/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gồm 3 hàng: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nghìn gồm mấy hàng? Đó là những hàng nào?</a:t>
              </a:r>
              <a:endParaRPr/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gồm 3 hàng: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 nghìn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 nghìn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 descr="20 Education Powerpoint Templates ideas in 2021 | powerpoint templates,  powerpoint, templ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Thực hành</a:t>
            </a:r>
            <a:endParaRPr sz="1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1. Viết theo mẫu:</a:t>
            </a:r>
            <a:endParaRPr/>
          </a:p>
        </p:txBody>
      </p:sp>
      <p:graphicFrame>
        <p:nvGraphicFramePr>
          <p:cNvPr id="169" name="Google Shape;169;p7"/>
          <p:cNvGraphicFramePr/>
          <p:nvPr/>
        </p:nvGraphicFramePr>
        <p:xfrm>
          <a:off x="123687" y="642491"/>
          <a:ext cx="11869500" cy="610481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/>
                <a:gridCol w="1422625"/>
                <a:gridCol w="1006500"/>
                <a:gridCol w="1074525"/>
                <a:gridCol w="992900"/>
                <a:gridCol w="965700"/>
                <a:gridCol w="938500"/>
                <a:gridCol w="1033700"/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 số</a:t>
                      </a:r>
                      <a:endParaRPr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 số</a:t>
                      </a:r>
                      <a:endParaRPr/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nghìn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đơn vị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 vị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Năm mươi tư nghìn ba trăm mười hai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54 312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Bốn mươi lăm nghìn hai trăm mười ba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54 302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Chín trăm mười hai nghìn tám 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45 213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  mươi tư nghìn ba trăm linh hai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 trăm năm mươi tư nghìn ba trăm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654 300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912 800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a) Đọc các số sau và cho biết chữ số 3 ở mỗi số đó thuộc hàng nào, lớp nào:</a:t>
            </a:r>
            <a:endParaRPr/>
          </a:p>
        </p:txBody>
      </p:sp>
      <p:grpSp>
        <p:nvGrpSpPr>
          <p:cNvPr id="196" name="Google Shape;196;p8"/>
          <p:cNvGrpSpPr/>
          <p:nvPr/>
        </p:nvGrpSpPr>
        <p:grpSpPr>
          <a:xfrm>
            <a:off x="395785" y="1433012"/>
            <a:ext cx="11241899" cy="598420"/>
            <a:chOff x="395785" y="1433012"/>
            <a:chExt cx="11241899" cy="598420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46 307    ;</a:t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56 032     ;</a:t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123 517    ;</a:t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012578" y="1433012"/>
              <a:ext cx="24126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305 804     ;</a:t>
              </a: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9425264" y="1446657"/>
              <a:ext cx="22124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960 783.</a:t>
              </a:r>
              <a:endParaRPr/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1" y="2593074"/>
            <a:ext cx="9457898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46 307: Bốn mươi sáu nghìn ba trăm linh bảy.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trăm, lớp đơn vị.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1087966" y="2594402"/>
            <a:ext cx="10549719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56 032: Năm mươi sáu nghìn không trăm ba mươi hai.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chục, lớp đơn vị.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3457" y="2593077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123 517: Một trăm hai mươi ba nghìn năm trăm mười bảy.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nghìn, lớp nghìn.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873457" y="2593069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305 804: Ba trăm linh năm nghìn tám trăm linh bốn.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 nghìn, lớp nghìn.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649852" y="2593064"/>
            <a:ext cx="11082034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960 783: Chín trăm sáu mươi nghìn bảy trăm tám mươi ba.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đơn vị, lớp đơn vị.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985</Words>
  <Application>Microsoft Office PowerPoint</Application>
  <PresentationFormat>Custom</PresentationFormat>
  <Paragraphs>229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Comic Sans MS</vt:lpstr>
      <vt:lpstr>Cambria Math</vt:lpstr>
      <vt:lpstr>Arima Madurai Black</vt:lpstr>
      <vt:lpstr>Calibri</vt:lpstr>
      <vt:lpstr>Tahoma</vt:lpstr>
      <vt:lpstr>Times New Roman</vt:lpstr>
      <vt:lpstr>Pacifico</vt:lpstr>
      <vt:lpstr>Wingdings</vt:lpstr>
      <vt:lpstr>.VnTime</vt:lpstr>
      <vt:lpstr>Arima Madurai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HP</cp:lastModifiedBy>
  <cp:revision>6</cp:revision>
  <dcterms:created xsi:type="dcterms:W3CDTF">2021-08-23T11:11:22Z</dcterms:created>
  <dcterms:modified xsi:type="dcterms:W3CDTF">2021-09-16T03:41:05Z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