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wma" ContentType="audio/x-ms-wma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91" r:id="rId3"/>
    <p:sldId id="260" r:id="rId4"/>
    <p:sldId id="261" r:id="rId5"/>
    <p:sldId id="266" r:id="rId6"/>
    <p:sldId id="262" r:id="rId7"/>
    <p:sldId id="263" r:id="rId8"/>
    <p:sldId id="265" r:id="rId9"/>
    <p:sldId id="269" r:id="rId10"/>
    <p:sldId id="271" r:id="rId11"/>
    <p:sldId id="272" r:id="rId12"/>
    <p:sldId id="293" r:id="rId13"/>
    <p:sldId id="273" r:id="rId14"/>
    <p:sldId id="275" r:id="rId15"/>
    <p:sldId id="287" r:id="rId16"/>
    <p:sldId id="279" r:id="rId17"/>
    <p:sldId id="278" r:id="rId18"/>
    <p:sldId id="282" r:id="rId19"/>
    <p:sldId id="277" r:id="rId20"/>
    <p:sldId id="289" r:id="rId21"/>
    <p:sldId id="286" r:id="rId22"/>
    <p:sldId id="276" r:id="rId23"/>
    <p:sldId id="285" r:id="rId24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EF6D39"/>
    <a:srgbClr val="E659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87173" autoAdjust="0"/>
  </p:normalViewPr>
  <p:slideViewPr>
    <p:cSldViewPr>
      <p:cViewPr>
        <p:scale>
          <a:sx n="66" d="100"/>
          <a:sy n="66" d="100"/>
        </p:scale>
        <p:origin x="-1228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2947-91AA-4C28-BB2F-F7BEEB76F4A3}" type="datetimeFigureOut">
              <a:rPr lang="vi-VN" smtClean="0"/>
              <a:pPr/>
              <a:t>20/02/2022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40EE-77E7-4B62-9E5F-5564DE2DAAB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6820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2947-91AA-4C28-BB2F-F7BEEB76F4A3}" type="datetimeFigureOut">
              <a:rPr lang="vi-VN" smtClean="0"/>
              <a:pPr/>
              <a:t>20/02/2022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40EE-77E7-4B62-9E5F-5564DE2DAAB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6554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2947-91AA-4C28-BB2F-F7BEEB76F4A3}" type="datetimeFigureOut">
              <a:rPr lang="vi-VN" smtClean="0"/>
              <a:pPr/>
              <a:t>20/02/2022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40EE-77E7-4B62-9E5F-5564DE2DAAB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4447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2947-91AA-4C28-BB2F-F7BEEB76F4A3}" type="datetimeFigureOut">
              <a:rPr lang="vi-VN" smtClean="0"/>
              <a:pPr/>
              <a:t>20/02/2022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40EE-77E7-4B62-9E5F-5564DE2DAAB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882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2947-91AA-4C28-BB2F-F7BEEB76F4A3}" type="datetimeFigureOut">
              <a:rPr lang="vi-VN" smtClean="0"/>
              <a:pPr/>
              <a:t>20/02/2022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40EE-77E7-4B62-9E5F-5564DE2DAAB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3945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2947-91AA-4C28-BB2F-F7BEEB76F4A3}" type="datetimeFigureOut">
              <a:rPr lang="vi-VN" smtClean="0"/>
              <a:pPr/>
              <a:t>20/02/2022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40EE-77E7-4B62-9E5F-5564DE2DAAB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5891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2947-91AA-4C28-BB2F-F7BEEB76F4A3}" type="datetimeFigureOut">
              <a:rPr lang="vi-VN" smtClean="0"/>
              <a:pPr/>
              <a:t>20/02/2022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40EE-77E7-4B62-9E5F-5564DE2DAAB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8465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2947-91AA-4C28-BB2F-F7BEEB76F4A3}" type="datetimeFigureOut">
              <a:rPr lang="vi-VN" smtClean="0"/>
              <a:pPr/>
              <a:t>20/02/2022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40EE-77E7-4B62-9E5F-5564DE2DAAB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8979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2947-91AA-4C28-BB2F-F7BEEB76F4A3}" type="datetimeFigureOut">
              <a:rPr lang="vi-VN" smtClean="0"/>
              <a:pPr/>
              <a:t>20/02/2022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40EE-77E7-4B62-9E5F-5564DE2DAAB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0392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2947-91AA-4C28-BB2F-F7BEEB76F4A3}" type="datetimeFigureOut">
              <a:rPr lang="vi-VN" smtClean="0"/>
              <a:pPr/>
              <a:t>20/02/2022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40EE-77E7-4B62-9E5F-5564DE2DAAB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9812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2947-91AA-4C28-BB2F-F7BEEB76F4A3}" type="datetimeFigureOut">
              <a:rPr lang="vi-VN" smtClean="0"/>
              <a:pPr/>
              <a:t>20/02/2022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40EE-77E7-4B62-9E5F-5564DE2DAAB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262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82947-91AA-4C28-BB2F-F7BEEB76F4A3}" type="datetimeFigureOut">
              <a:rPr lang="vi-VN" smtClean="0"/>
              <a:pPr/>
              <a:t>20/02/2022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F40EE-77E7-4B62-9E5F-5564DE2DAAB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01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wmf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09800"/>
            <a:ext cx="7344816" cy="1584176"/>
          </a:xfrm>
        </p:spPr>
        <p:txBody>
          <a:bodyPr>
            <a:normAutofit fontScale="90000"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53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3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53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3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3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3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i="1" dirty="0" smtClean="0">
                <a:latin typeface="Times New Roman" pitchFamily="18" charset="0"/>
                <a:cs typeface="Times New Roman" pitchFamily="18" charset="0"/>
              </a:rPr>
            </a:br>
            <a:endParaRPr lang="vi-VN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3810000"/>
            <a:ext cx="6120680" cy="2088232"/>
          </a:xfrm>
        </p:spPr>
        <p:txBody>
          <a:bodyPr>
            <a:prstTxWarp prst="textDeflat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36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ngang</a:t>
            </a:r>
            <a:endParaRPr lang="vi-VN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4653136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16002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3489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6516216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32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88600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b)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xám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ngoét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chừng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sườn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				Theo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ĐOÀN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GIỎI</a:t>
            </a:r>
          </a:p>
          <a:p>
            <a:pPr marL="0" indent="0" algn="ctr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(-) </a:t>
            </a:r>
            <a:r>
              <a:rPr lang="en-US" dirty="0" err="1" smtClean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 smtClean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 smtClean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u="sng" dirty="0" smtClean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u="sng" dirty="0" smtClean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 smtClean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vi-VN" dirty="0">
              <a:solidFill>
                <a:srgbClr val="E6591A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vi-VN" dirty="0"/>
          </a:p>
        </p:txBody>
      </p:sp>
      <p:sp>
        <p:nvSpPr>
          <p:cNvPr id="4" name="Right Arrow 3"/>
          <p:cNvSpPr/>
          <p:nvPr/>
        </p:nvSpPr>
        <p:spPr>
          <a:xfrm>
            <a:off x="1597476" y="5078958"/>
            <a:ext cx="886291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664032" y="2814068"/>
            <a:ext cx="374369" cy="584775"/>
            <a:chOff x="3333535" y="4869160"/>
            <a:chExt cx="374369" cy="584775"/>
          </a:xfrm>
        </p:grpSpPr>
        <p:sp>
          <p:nvSpPr>
            <p:cNvPr id="6" name="Flowchart: Connector 5"/>
            <p:cNvSpPr/>
            <p:nvPr/>
          </p:nvSpPr>
          <p:spPr>
            <a:xfrm>
              <a:off x="3333535" y="5037623"/>
              <a:ext cx="360040" cy="36004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47864" y="4869160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vi-VN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26084" y="3328503"/>
            <a:ext cx="374369" cy="584775"/>
            <a:chOff x="3333535" y="4869160"/>
            <a:chExt cx="374369" cy="584775"/>
          </a:xfrm>
        </p:grpSpPr>
        <p:sp>
          <p:nvSpPr>
            <p:cNvPr id="9" name="Flowchart: Connector 8"/>
            <p:cNvSpPr/>
            <p:nvPr/>
          </p:nvSpPr>
          <p:spPr>
            <a:xfrm>
              <a:off x="3333535" y="5037623"/>
              <a:ext cx="360040" cy="36004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47864" y="4869160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vi-VN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274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5616624" cy="850106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2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1125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vướng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víu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	Theo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Cương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dirty="0" err="1" smtClean="0">
                <a:solidFill>
                  <a:srgbClr val="EF6D39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solidFill>
                  <a:srgbClr val="EF6D3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EF6D3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EF6D3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EF6D39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 smtClean="0">
                <a:solidFill>
                  <a:srgbClr val="EF6D3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EF6D39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 smtClean="0">
                <a:solidFill>
                  <a:srgbClr val="EF6D3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EF6D3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u="sng" dirty="0" smtClean="0">
                <a:solidFill>
                  <a:srgbClr val="EF6D39"/>
                </a:solidFill>
                <a:latin typeface="Times New Roman" pitchFamily="18" charset="0"/>
                <a:cs typeface="Times New Roman" pitchFamily="18" charset="0"/>
              </a:rPr>
              <a:t> ý</a:t>
            </a:r>
            <a:r>
              <a:rPr lang="en-US" sz="2400" b="1" dirty="0" smtClean="0">
                <a:solidFill>
                  <a:srgbClr val="EF6D3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EF6D3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EF6D3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EF6D3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EF6D3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EF6D39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u="sng" dirty="0" smtClean="0">
                <a:solidFill>
                  <a:srgbClr val="EF6D3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EF6D39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400" b="1" u="sng" dirty="0" smtClean="0">
                <a:solidFill>
                  <a:srgbClr val="EF6D3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EF6D39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400" b="1" dirty="0" smtClean="0">
                <a:solidFill>
                  <a:srgbClr val="EF6D3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 smtClean="0">
              <a:solidFill>
                <a:srgbClr val="EF6D3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vi-VN" sz="2400" b="1" dirty="0">
              <a:solidFill>
                <a:srgbClr val="EF6D39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303504" y="5590986"/>
            <a:ext cx="720080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2536" y="2199001"/>
            <a:ext cx="374369" cy="584775"/>
            <a:chOff x="3333535" y="4869160"/>
            <a:chExt cx="374369" cy="584775"/>
          </a:xfrm>
        </p:grpSpPr>
        <p:sp>
          <p:nvSpPr>
            <p:cNvPr id="6" name="Flowchart: Connector 5"/>
            <p:cNvSpPr/>
            <p:nvPr/>
          </p:nvSpPr>
          <p:spPr>
            <a:xfrm>
              <a:off x="3333535" y="5037623"/>
              <a:ext cx="360040" cy="36004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47864" y="4869160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vi-VN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37097" y="3008156"/>
            <a:ext cx="374369" cy="584775"/>
            <a:chOff x="3333535" y="4869160"/>
            <a:chExt cx="374369" cy="584775"/>
          </a:xfrm>
        </p:grpSpPr>
        <p:sp>
          <p:nvSpPr>
            <p:cNvPr id="9" name="Flowchart: Connector 8"/>
            <p:cNvSpPr/>
            <p:nvPr/>
          </p:nvSpPr>
          <p:spPr>
            <a:xfrm>
              <a:off x="3333535" y="5037623"/>
              <a:ext cx="360040" cy="36004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47864" y="4869160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vi-VN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1426" y="3717032"/>
            <a:ext cx="374369" cy="584775"/>
            <a:chOff x="3333535" y="4869160"/>
            <a:chExt cx="374369" cy="584775"/>
          </a:xfrm>
        </p:grpSpPr>
        <p:sp>
          <p:nvSpPr>
            <p:cNvPr id="12" name="Flowchart: Connector 11"/>
            <p:cNvSpPr/>
            <p:nvPr/>
          </p:nvSpPr>
          <p:spPr>
            <a:xfrm>
              <a:off x="3333535" y="5037623"/>
              <a:ext cx="360040" cy="36004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47864" y="4869160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vi-VN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665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457200" y="990600"/>
            <a:ext cx="8229600" cy="472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>
              <a:defRPr/>
            </a:pP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17415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6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7418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19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0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1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7413" name="Picture 22" descr="Firewrk8"/>
          <p:cNvPicPr>
            <a:picLocks noChangeAspect="1" noChangeArrowheads="1"/>
          </p:cNvPicPr>
          <p:nvPr/>
        </p:nvPicPr>
        <p:blipFill>
          <a:blip r:embed="rId5">
            <a:lum bright="6000" contrast="30000"/>
          </a:blip>
          <a:srcRect/>
          <a:stretch>
            <a:fillRect/>
          </a:stretch>
        </p:blipFill>
        <p:spPr bwMode="auto">
          <a:xfrm>
            <a:off x="3657866" y="5334000"/>
            <a:ext cx="1752864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4896544" cy="1143000"/>
          </a:xfrm>
        </p:spPr>
        <p:txBody>
          <a:bodyPr>
            <a:normAutofit/>
          </a:bodyPr>
          <a:lstStyle/>
          <a:p>
            <a:pPr algn="just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endParaRPr lang="vi-VN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628800"/>
            <a:ext cx="8435280" cy="33843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1: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mẩu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82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-56271"/>
            <a:ext cx="5688632" cy="1143000"/>
          </a:xfrm>
        </p:spPr>
        <p:txBody>
          <a:bodyPr/>
          <a:lstStyle/>
          <a:p>
            <a:r>
              <a:rPr lang="en-US" b="1" i="1" smtClean="0">
                <a:latin typeface="Times New Roman" pitchFamily="18" charset="0"/>
                <a:cs typeface="Times New Roman" pitchFamily="18" charset="0"/>
              </a:rPr>
              <a:t>Quà tặng cha</a:t>
            </a:r>
            <a:endParaRPr lang="vi-VN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6166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Pa-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xcan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khuya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cặm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cụi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rón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rén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mải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tẻ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!”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Pa-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xcan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óc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chợt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lóe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Con hi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Pa-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xcan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Pa-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xcan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Long,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endParaRPr lang="vi-VN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81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à vật lí học, toán học Blaise Pascal - Toán học, vật lý, hóa học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55" y="188640"/>
            <a:ext cx="458436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332656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xcan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1623-1662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95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832" y="548680"/>
            <a:ext cx="2952328" cy="759153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</a:t>
            </a:r>
            <a:endParaRPr lang="vi-VN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368925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Pa-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xcan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cặm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cụi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rón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rén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(-)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/>
              <a:t>		</a:t>
            </a:r>
            <a:endParaRPr lang="vi-VN" dirty="0"/>
          </a:p>
        </p:txBody>
      </p:sp>
      <p:sp>
        <p:nvSpPr>
          <p:cNvPr id="4" name="Right Arrow 3"/>
          <p:cNvSpPr/>
          <p:nvPr/>
        </p:nvSpPr>
        <p:spPr>
          <a:xfrm>
            <a:off x="1359776" y="4077072"/>
            <a:ext cx="720080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12160" y="2196153"/>
            <a:ext cx="360040" cy="584775"/>
            <a:chOff x="2613455" y="4057157"/>
            <a:chExt cx="360040" cy="584775"/>
          </a:xfrm>
        </p:grpSpPr>
        <p:sp>
          <p:nvSpPr>
            <p:cNvPr id="7" name="Flowchart: Connector 6"/>
            <p:cNvSpPr/>
            <p:nvPr/>
          </p:nvSpPr>
          <p:spPr>
            <a:xfrm>
              <a:off x="2613455" y="4209884"/>
              <a:ext cx="360040" cy="36004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13455" y="4057157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259632" y="2196153"/>
            <a:ext cx="360040" cy="584775"/>
            <a:chOff x="3215284" y="4763346"/>
            <a:chExt cx="360040" cy="584775"/>
          </a:xfrm>
        </p:grpSpPr>
        <p:sp>
          <p:nvSpPr>
            <p:cNvPr id="10" name="Flowchart: Connector 9"/>
            <p:cNvSpPr/>
            <p:nvPr/>
          </p:nvSpPr>
          <p:spPr>
            <a:xfrm>
              <a:off x="3215284" y="4916073"/>
              <a:ext cx="360040" cy="36004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15284" y="4763346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90593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188640"/>
            <a:ext cx="6588224" cy="1143000"/>
          </a:xfrm>
        </p:spPr>
        <p:txBody>
          <a:bodyPr>
            <a:noAutofit/>
          </a:bodyPr>
          <a:lstStyle/>
          <a:p>
            <a:pPr algn="l"/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1: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endParaRPr lang="vi-VN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9918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“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!” - Pa-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xcan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óc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chợt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lóe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(-)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vi-VN" dirty="0"/>
          </a:p>
        </p:txBody>
      </p:sp>
      <p:sp>
        <p:nvSpPr>
          <p:cNvPr id="4" name="Rectangle 3"/>
          <p:cNvSpPr/>
          <p:nvPr/>
        </p:nvSpPr>
        <p:spPr>
          <a:xfrm>
            <a:off x="2893401" y="1340768"/>
            <a:ext cx="3672408" cy="830997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4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Đoạn </a:t>
            </a:r>
            <a:r>
              <a:rPr lang="en-US" sz="4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vi-VN" sz="4800"/>
          </a:p>
        </p:txBody>
      </p:sp>
      <p:sp>
        <p:nvSpPr>
          <p:cNvPr id="5" name="Right Arrow 4"/>
          <p:cNvSpPr/>
          <p:nvPr/>
        </p:nvSpPr>
        <p:spPr>
          <a:xfrm>
            <a:off x="1359776" y="4999654"/>
            <a:ext cx="720080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84168" y="2785932"/>
            <a:ext cx="374369" cy="584775"/>
            <a:chOff x="3333535" y="4869160"/>
            <a:chExt cx="374369" cy="584775"/>
          </a:xfrm>
        </p:grpSpPr>
        <p:sp>
          <p:nvSpPr>
            <p:cNvPr id="7" name="Flowchart: Connector 6"/>
            <p:cNvSpPr/>
            <p:nvPr/>
          </p:nvSpPr>
          <p:spPr>
            <a:xfrm>
              <a:off x="3333535" y="5037623"/>
              <a:ext cx="360040" cy="36004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47864" y="4869160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vi-VN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22690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08720"/>
            <a:ext cx="8208912" cy="49294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- Con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- Pa-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xcan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(-)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xcan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(-)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just">
              <a:buNone/>
            </a:pPr>
            <a:endParaRPr lang="vi-VN" dirty="0"/>
          </a:p>
        </p:txBody>
      </p:sp>
      <p:sp>
        <p:nvSpPr>
          <p:cNvPr id="4" name="Rectangle 3"/>
          <p:cNvSpPr/>
          <p:nvPr/>
        </p:nvSpPr>
        <p:spPr>
          <a:xfrm>
            <a:off x="2988085" y="219222"/>
            <a:ext cx="2880320" cy="833514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6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vi-VN" sz="6600" dirty="0"/>
          </a:p>
        </p:txBody>
      </p:sp>
      <p:sp>
        <p:nvSpPr>
          <p:cNvPr id="5" name="Right Arrow 4"/>
          <p:cNvSpPr/>
          <p:nvPr/>
        </p:nvSpPr>
        <p:spPr>
          <a:xfrm>
            <a:off x="1411255" y="3783590"/>
            <a:ext cx="907968" cy="29348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508365" y="2999125"/>
            <a:ext cx="374369" cy="584775"/>
            <a:chOff x="3333535" y="4869160"/>
            <a:chExt cx="374369" cy="584775"/>
          </a:xfrm>
        </p:grpSpPr>
        <p:sp>
          <p:nvSpPr>
            <p:cNvPr id="7" name="Flowchart: Connector 6"/>
            <p:cNvSpPr/>
            <p:nvPr/>
          </p:nvSpPr>
          <p:spPr>
            <a:xfrm>
              <a:off x="3333535" y="5037623"/>
              <a:ext cx="360040" cy="36004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47864" y="4869160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11255" y="2505297"/>
            <a:ext cx="374369" cy="584775"/>
            <a:chOff x="3333535" y="4869160"/>
            <a:chExt cx="374369" cy="584775"/>
          </a:xfrm>
        </p:grpSpPr>
        <p:sp>
          <p:nvSpPr>
            <p:cNvPr id="11" name="Flowchart: Connector 10"/>
            <p:cNvSpPr/>
            <p:nvPr/>
          </p:nvSpPr>
          <p:spPr>
            <a:xfrm>
              <a:off x="3333535" y="5037623"/>
              <a:ext cx="360040" cy="36004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47864" y="4869160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Right Arrow 12"/>
          <p:cNvSpPr/>
          <p:nvPr/>
        </p:nvSpPr>
        <p:spPr>
          <a:xfrm>
            <a:off x="1396213" y="4797152"/>
            <a:ext cx="907968" cy="29348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989722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48680"/>
            <a:ext cx="8435280" cy="338437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2: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qua,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23528" y="3140968"/>
            <a:ext cx="82089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3528" y="3645024"/>
            <a:ext cx="66247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07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4" descr="2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271" y="1600200"/>
            <a:ext cx="203067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16389" name="Picture 6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0" name="Picture 7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6392" name="Picture 9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393" name="Picture 10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394" name="Picture 11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395" name="Picture 12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6388" name="Text Box 41"/>
          <p:cNvSpPr txBox="1">
            <a:spLocks noChangeArrowheads="1"/>
          </p:cNvSpPr>
          <p:nvPr/>
        </p:nvSpPr>
        <p:spPr bwMode="auto">
          <a:xfrm>
            <a:off x="3175000" y="1600200"/>
            <a:ext cx="4318000" cy="1016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2" name="Text Box 44"/>
          <p:cNvSpPr txBox="1">
            <a:spLocks noChangeArrowheads="1"/>
          </p:cNvSpPr>
          <p:nvPr/>
        </p:nvSpPr>
        <p:spPr bwMode="auto">
          <a:xfrm>
            <a:off x="457200" y="4648200"/>
            <a:ext cx="868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76672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ạ.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71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76673"/>
            <a:ext cx="8229600" cy="518457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quay sang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ạ!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ạ.-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ạ! 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nhảu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80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45" y="2786656"/>
            <a:ext cx="1299656" cy="1002027"/>
          </a:xfrm>
        </p:spPr>
        <p:txBody>
          <a:bodyPr>
            <a:noAutofit/>
          </a:bodyPr>
          <a:lstStyle/>
          <a:p>
            <a:pPr algn="just"/>
            <a:r>
              <a:rPr lang="en-US" sz="4800" b="1" smtClean="0">
                <a:latin typeface="Times New Roman" pitchFamily="18" charset="0"/>
                <a:cs typeface="Times New Roman" pitchFamily="18" charset="0"/>
              </a:rPr>
              <a:t>Dặn</a:t>
            </a:r>
            <a:br>
              <a:rPr lang="en-US" sz="48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smtClean="0">
                <a:latin typeface="Times New Roman" pitchFamily="18" charset="0"/>
                <a:cs typeface="Times New Roman" pitchFamily="18" charset="0"/>
              </a:rPr>
              <a:t> dò</a:t>
            </a:r>
            <a:endParaRPr lang="vi-VN" sz="4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1916832"/>
            <a:ext cx="5559896" cy="3816424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SGK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45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3994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8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89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90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91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93" name="AutoShape 68"/>
          <p:cNvSpPr>
            <a:spLocks noChangeArrowheads="1"/>
          </p:cNvSpPr>
          <p:nvPr/>
        </p:nvSpPr>
        <p:spPr bwMode="auto">
          <a:xfrm>
            <a:off x="363538" y="149225"/>
            <a:ext cx="1905000" cy="1766888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 b="1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16394" name="WordArt 33"/>
          <p:cNvSpPr>
            <a:spLocks noChangeArrowheads="1" noChangeShapeType="1" noTextEdit="1"/>
          </p:cNvSpPr>
          <p:nvPr/>
        </p:nvSpPr>
        <p:spPr bwMode="auto">
          <a:xfrm>
            <a:off x="395288" y="1341438"/>
            <a:ext cx="8034337" cy="365918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CHÀO TẠM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BiỆT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</a:p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CÁC 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EM!</a:t>
            </a:r>
            <a:endParaRPr lang="en-US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16395" name="AutoShape 68"/>
          <p:cNvSpPr>
            <a:spLocks noChangeArrowheads="1"/>
          </p:cNvSpPr>
          <p:nvPr/>
        </p:nvSpPr>
        <p:spPr bwMode="auto">
          <a:xfrm>
            <a:off x="6929438" y="4714875"/>
            <a:ext cx="1905000" cy="1766888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 b="1">
              <a:solidFill>
                <a:srgbClr val="FFFF00"/>
              </a:solidFill>
              <a:latin typeface=".VnTime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5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13"/>
    </mc:Choice>
    <mc:Fallback xmlns="">
      <p:transition spd="slow" advTm="135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172" y="2608010"/>
            <a:ext cx="8839200" cy="2057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04864" y="1035402"/>
            <a:ext cx="6201816" cy="381000"/>
          </a:xfrm>
        </p:spPr>
        <p:txBody>
          <a:bodyPr>
            <a:normAutofit fontScale="90000"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53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3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53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3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3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3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i="1" dirty="0" smtClean="0">
                <a:latin typeface="Times New Roman" pitchFamily="18" charset="0"/>
                <a:cs typeface="Times New Roman" pitchFamily="18" charset="0"/>
              </a:rPr>
            </a:br>
            <a:endParaRPr lang="vi-VN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44"/>
          <p:cNvSpPr txBox="1">
            <a:spLocks noChangeArrowheads="1"/>
          </p:cNvSpPr>
          <p:nvPr/>
        </p:nvSpPr>
        <p:spPr bwMode="auto">
          <a:xfrm>
            <a:off x="1295400" y="1550541"/>
            <a:ext cx="7239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5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" y="250267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373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1656184"/>
          </a:xfrm>
        </p:spPr>
        <p:txBody>
          <a:bodyPr>
            <a:noAutofit/>
          </a:bodyPr>
          <a:lstStyle/>
          <a:p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-) </a:t>
            </a:r>
            <a:r>
              <a:rPr lang="en-US" sz="3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3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496944" cy="3816424"/>
          </a:xfrm>
        </p:spPr>
        <p:txBody>
          <a:bodyPr>
            <a:normAutofit/>
          </a:bodyPr>
          <a:lstStyle/>
          <a:p>
            <a:pPr marL="514350" indent="-514350" algn="just">
              <a:buAutoNum type="alphaLcParenR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buFontTx/>
              <a:buChar char="-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Khán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67544" y="3284984"/>
            <a:ext cx="360040" cy="584775"/>
            <a:chOff x="2914137" y="3763021"/>
            <a:chExt cx="360040" cy="584775"/>
          </a:xfrm>
        </p:grpSpPr>
        <p:sp>
          <p:nvSpPr>
            <p:cNvPr id="6" name="Flowchart: Connector 5"/>
            <p:cNvSpPr/>
            <p:nvPr/>
          </p:nvSpPr>
          <p:spPr>
            <a:xfrm>
              <a:off x="2914137" y="3954946"/>
              <a:ext cx="360040" cy="36004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14137" y="3763021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7544" y="2564904"/>
            <a:ext cx="360040" cy="584775"/>
            <a:chOff x="2910551" y="3749996"/>
            <a:chExt cx="360040" cy="584775"/>
          </a:xfrm>
        </p:grpSpPr>
        <p:sp>
          <p:nvSpPr>
            <p:cNvPr id="10" name="Flowchart: Connector 9"/>
            <p:cNvSpPr/>
            <p:nvPr/>
          </p:nvSpPr>
          <p:spPr>
            <a:xfrm>
              <a:off x="2910551" y="3862363"/>
              <a:ext cx="360040" cy="36004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10551" y="3749996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544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9826" y="2348880"/>
            <a:ext cx="1740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</a:t>
            </a:r>
            <a:endParaRPr lang="vi-VN" sz="7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1700808"/>
            <a:ext cx="21602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iến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67744" y="0"/>
            <a:ext cx="4752528" cy="864096"/>
          </a:xfrm>
        </p:spPr>
        <p:txBody>
          <a:bodyPr>
            <a:normAutofit/>
          </a:bodyPr>
          <a:lstStyle/>
          <a:p>
            <a:r>
              <a:rPr lang="en-US" sz="5000" u="sng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Giải nghĩa từ</a:t>
            </a:r>
            <a:endParaRPr lang="vi-VN" sz="5000" u="sng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76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476672"/>
            <a:ext cx="7704856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-)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8496944" cy="3528391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b) 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sấu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ngoét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chừng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trói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sườn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		Theo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ĐOÀN GIỎI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91232" y="3140968"/>
            <a:ext cx="374369" cy="584775"/>
            <a:chOff x="3333535" y="4869160"/>
            <a:chExt cx="374369" cy="584775"/>
          </a:xfrm>
        </p:grpSpPr>
        <p:sp>
          <p:nvSpPr>
            <p:cNvPr id="7" name="Flowchart: Connector 6"/>
            <p:cNvSpPr/>
            <p:nvPr/>
          </p:nvSpPr>
          <p:spPr>
            <a:xfrm>
              <a:off x="3333535" y="5037623"/>
              <a:ext cx="360040" cy="36004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47864" y="4869160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vi-VN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973755" y="2636912"/>
            <a:ext cx="374369" cy="584775"/>
            <a:chOff x="3333535" y="4869160"/>
            <a:chExt cx="374369" cy="584775"/>
          </a:xfrm>
        </p:grpSpPr>
        <p:sp>
          <p:nvSpPr>
            <p:cNvPr id="10" name="Flowchart: Connector 9"/>
            <p:cNvSpPr/>
            <p:nvPr/>
          </p:nvSpPr>
          <p:spPr>
            <a:xfrm>
              <a:off x="3333535" y="5037623"/>
              <a:ext cx="360040" cy="36004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47864" y="4869160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vi-VN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479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392" y="404664"/>
            <a:ext cx="8543808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4096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>
              <a:buFontTx/>
              <a:buChar char="-"/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rước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vướng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víu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bặm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			Theo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Cương</a:t>
            </a:r>
            <a:endParaRPr lang="vi-VN" sz="2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4800" y="2362200"/>
            <a:ext cx="374369" cy="584775"/>
            <a:chOff x="3333535" y="4869160"/>
            <a:chExt cx="374369" cy="584775"/>
          </a:xfrm>
        </p:grpSpPr>
        <p:sp>
          <p:nvSpPr>
            <p:cNvPr id="6" name="Flowchart: Connector 5"/>
            <p:cNvSpPr/>
            <p:nvPr/>
          </p:nvSpPr>
          <p:spPr>
            <a:xfrm>
              <a:off x="3333535" y="5037623"/>
              <a:ext cx="360040" cy="36004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47864" y="4869160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04800" y="4495800"/>
            <a:ext cx="457200" cy="737175"/>
            <a:chOff x="3333535" y="5037623"/>
            <a:chExt cx="360040" cy="885804"/>
          </a:xfrm>
        </p:grpSpPr>
        <p:sp>
          <p:nvSpPr>
            <p:cNvPr id="9" name="Flowchart: Connector 8"/>
            <p:cNvSpPr/>
            <p:nvPr/>
          </p:nvSpPr>
          <p:spPr>
            <a:xfrm>
              <a:off x="3333535" y="5037623"/>
              <a:ext cx="360040" cy="36004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33535" y="5338652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04800" y="3200400"/>
            <a:ext cx="360040" cy="584775"/>
            <a:chOff x="3333535" y="4869160"/>
            <a:chExt cx="360040" cy="584775"/>
          </a:xfrm>
        </p:grpSpPr>
        <p:sp>
          <p:nvSpPr>
            <p:cNvPr id="12" name="Flowchart: Connector 11"/>
            <p:cNvSpPr/>
            <p:nvPr/>
          </p:nvSpPr>
          <p:spPr>
            <a:xfrm>
              <a:off x="3333535" y="5037623"/>
              <a:ext cx="360040" cy="36004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47864" y="4869160"/>
              <a:ext cx="294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04800" y="5410200"/>
            <a:ext cx="374369" cy="584775"/>
            <a:chOff x="3333535" y="4869160"/>
            <a:chExt cx="374369" cy="584775"/>
          </a:xfrm>
        </p:grpSpPr>
        <p:sp>
          <p:nvSpPr>
            <p:cNvPr id="15" name="Flowchart: Connector 14"/>
            <p:cNvSpPr/>
            <p:nvPr/>
          </p:nvSpPr>
          <p:spPr>
            <a:xfrm>
              <a:off x="3333535" y="5037623"/>
              <a:ext cx="360040" cy="36004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47864" y="4869160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904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352928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Theo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24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620688"/>
            <a:ext cx="6660232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2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28800"/>
            <a:ext cx="7869560" cy="4525963"/>
          </a:xfrm>
        </p:spPr>
        <p:txBody>
          <a:bodyPr/>
          <a:lstStyle/>
          <a:p>
            <a:pPr marL="514350" indent="-514350" algn="just">
              <a:buAutoNum type="alphaLcParenR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Khán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(-) </a:t>
            </a:r>
            <a:r>
              <a:rPr lang="en-US" dirty="0" err="1" smtClean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 smtClean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 smtClean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u="sng" dirty="0" smtClean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u="sng" dirty="0" smtClean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u="sng" dirty="0" smtClean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u="sng" dirty="0" smtClean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 smtClean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 smtClean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dirty="0" smtClean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>
              <a:solidFill>
                <a:srgbClr val="E6591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043608" y="4081809"/>
            <a:ext cx="720080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56423" y="2243361"/>
            <a:ext cx="374369" cy="584775"/>
            <a:chOff x="3333535" y="4869160"/>
            <a:chExt cx="374369" cy="584775"/>
          </a:xfrm>
        </p:grpSpPr>
        <p:sp>
          <p:nvSpPr>
            <p:cNvPr id="6" name="Flowchart: Connector 5"/>
            <p:cNvSpPr/>
            <p:nvPr/>
          </p:nvSpPr>
          <p:spPr>
            <a:xfrm>
              <a:off x="3333535" y="5037623"/>
              <a:ext cx="360040" cy="36004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47864" y="4869160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vi-VN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70752" y="2828136"/>
            <a:ext cx="374369" cy="584775"/>
            <a:chOff x="3333535" y="4869160"/>
            <a:chExt cx="374369" cy="584775"/>
          </a:xfrm>
        </p:grpSpPr>
        <p:sp>
          <p:nvSpPr>
            <p:cNvPr id="9" name="Flowchart: Connector 8"/>
            <p:cNvSpPr/>
            <p:nvPr/>
          </p:nvSpPr>
          <p:spPr>
            <a:xfrm>
              <a:off x="3333535" y="5037623"/>
              <a:ext cx="360040" cy="36004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47864" y="4869160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vi-VN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889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</TotalTime>
  <Words>821</Words>
  <Application>Microsoft Office PowerPoint</Application>
  <PresentationFormat>On-screen Show (4:3)</PresentationFormat>
  <Paragraphs>120</Paragraphs>
  <Slides>23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  Luyện từ và câu  </vt:lpstr>
      <vt:lpstr>PowerPoint Presentation</vt:lpstr>
      <vt:lpstr>  Luyện từ và câu  </vt:lpstr>
      <vt:lpstr>1. Tìm những câu có chứa dấu gạch ngang (dấu -) trong các đoạn văn sau: </vt:lpstr>
      <vt:lpstr>Giải nghĩa từ</vt:lpstr>
      <vt:lpstr>1. Tìm những câu có chứa dấu gạch ngang (dấu -) trong các đoạn văn sau: </vt:lpstr>
      <vt:lpstr>1. Tìm những câu có chứa dấu gạch ngang (dấu -) trong các đoạn văn sau: </vt:lpstr>
      <vt:lpstr>PowerPoint Presentation</vt:lpstr>
      <vt:lpstr>2. Theo em, trong mỗi đoạn văn trên, dấu gạch ngang có tác dụng gì? </vt:lpstr>
      <vt:lpstr>2. Theo em, trong mỗi đoạn văn trên, dấu gạch ngang có tác dụng gì? </vt:lpstr>
      <vt:lpstr>2. Theo em, trong mỗi đoạn văn trên, dấu gạch ngang có tác dụng gì? </vt:lpstr>
      <vt:lpstr>PowerPoint Presentation</vt:lpstr>
      <vt:lpstr>III. Luyện tập</vt:lpstr>
      <vt:lpstr>Quà tặng cha</vt:lpstr>
      <vt:lpstr>PowerPoint Presentation</vt:lpstr>
      <vt:lpstr>Đoạn 1</vt:lpstr>
      <vt:lpstr>Bài tập 1: Tìm dấu gạch ngang trong mẩu chuyện dưới đây và nêu tác dụng của mỗi dấu. </vt:lpstr>
      <vt:lpstr>PowerPoint Presentation</vt:lpstr>
      <vt:lpstr>PowerPoint Presentation</vt:lpstr>
      <vt:lpstr>PowerPoint Presentation</vt:lpstr>
      <vt:lpstr>PowerPoint Presentation</vt:lpstr>
      <vt:lpstr>Dặn  dò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THANH HUONG</cp:lastModifiedBy>
  <cp:revision>126</cp:revision>
  <dcterms:created xsi:type="dcterms:W3CDTF">2017-02-15T14:11:23Z</dcterms:created>
  <dcterms:modified xsi:type="dcterms:W3CDTF">2022-02-20T15:11:33Z</dcterms:modified>
</cp:coreProperties>
</file>