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262" r:id="rId3"/>
    <p:sldId id="263" r:id="rId4"/>
    <p:sldId id="264" r:id="rId5"/>
    <p:sldId id="279" r:id="rId6"/>
    <p:sldId id="281" r:id="rId7"/>
    <p:sldId id="280" r:id="rId8"/>
    <p:sldId id="311" r:id="rId9"/>
    <p:sldId id="282" r:id="rId10"/>
    <p:sldId id="272" r:id="rId11"/>
    <p:sldId id="275" r:id="rId12"/>
    <p:sldId id="312" r:id="rId13"/>
    <p:sldId id="314" r:id="rId14"/>
    <p:sldId id="32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CC"/>
    <a:srgbClr val="FFFF66"/>
    <a:srgbClr val="2FA6FF"/>
    <a:srgbClr val="FF4F4F"/>
    <a:srgbClr val="9933FF"/>
    <a:srgbClr val="00CC00"/>
    <a:srgbClr val="FFFF99"/>
    <a:srgbClr val="FC4C3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4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3D1F5-B2A8-4DCD-8137-1DCA3938766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2E0B2-59D8-4520-84A8-2B69EF56D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"/>
            <a:ext cx="7924800" cy="502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27373"/>
              </a:avLst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NÓNG, LẠNH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NHIỆT ĐỘ</a:t>
            </a:r>
            <a:endParaRPr lang="en-US" sz="54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kien1005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b="6897"/>
          <a:stretch>
            <a:fillRect/>
          </a:stretch>
        </p:blipFill>
        <p:spPr bwMode="auto">
          <a:xfrm>
            <a:off x="228600" y="1374642"/>
            <a:ext cx="8654357" cy="548335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5004382" y="3881735"/>
            <a:ext cx="3682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err="1"/>
              <a:t>Nhiệt</a:t>
            </a:r>
            <a:r>
              <a:rPr lang="en-US" sz="2400" b="1" dirty="0"/>
              <a:t> </a:t>
            </a:r>
            <a:r>
              <a:rPr lang="en-US" sz="2400" b="1" dirty="0" err="1"/>
              <a:t>kế</a:t>
            </a:r>
            <a:r>
              <a:rPr lang="en-US" sz="2400" b="1" dirty="0"/>
              <a:t> </a:t>
            </a:r>
            <a:r>
              <a:rPr lang="en-US" sz="2400" b="1" dirty="0" err="1" smtClean="0"/>
              <a:t>chỉ</a:t>
            </a:r>
            <a:r>
              <a:rPr lang="en-US" sz="2400" b="1" dirty="0" smtClean="0"/>
              <a:t> </a:t>
            </a:r>
            <a:r>
              <a:rPr lang="en-US" sz="2400" b="1" dirty="0" err="1"/>
              <a:t>bao</a:t>
            </a:r>
            <a:r>
              <a:rPr lang="en-US" sz="2400" b="1" dirty="0"/>
              <a:t>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?</a:t>
            </a: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4495800" y="5791200"/>
            <a:ext cx="457200" cy="304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7654" name="Oval 8"/>
          <p:cNvSpPr>
            <a:spLocks noChangeArrowheads="1"/>
          </p:cNvSpPr>
          <p:nvPr/>
        </p:nvSpPr>
        <p:spPr bwMode="auto">
          <a:xfrm>
            <a:off x="4419600" y="5791200"/>
            <a:ext cx="5334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4495800" y="5867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" name="Group 10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4800600" y="1447800"/>
            <a:ext cx="3682418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79025" y="3886200"/>
            <a:ext cx="2544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err="1"/>
              <a:t>Nhiệt</a:t>
            </a:r>
            <a:r>
              <a:rPr lang="en-US" sz="2400" b="1" dirty="0"/>
              <a:t> </a:t>
            </a:r>
            <a:r>
              <a:rPr lang="en-US" sz="2400" b="1" dirty="0" err="1"/>
              <a:t>kế</a:t>
            </a:r>
            <a:r>
              <a:rPr lang="en-US" sz="2400" b="1" dirty="0"/>
              <a:t> </a:t>
            </a:r>
            <a:r>
              <a:rPr lang="en-US" sz="2400" b="1" dirty="0" err="1" smtClean="0"/>
              <a:t>chỉ</a:t>
            </a:r>
            <a:r>
              <a:rPr lang="en-US" sz="2400" b="1" dirty="0" smtClean="0"/>
              <a:t> 30 </a:t>
            </a:r>
            <a:r>
              <a:rPr lang="en-US" sz="2400" b="1" baseline="30000" dirty="0" err="1" smtClean="0"/>
              <a:t>o</a:t>
            </a:r>
            <a:r>
              <a:rPr lang="en-US" sz="2400" b="1" dirty="0" err="1" smtClean="0"/>
              <a:t>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82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1" grpId="0"/>
      <p:bldP spid="285701" grpId="1"/>
      <p:bldP spid="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2743199" y="3048000"/>
            <a:ext cx="5957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66"/>
                </a:solidFill>
              </a:rPr>
              <a:t>- </a:t>
            </a:r>
            <a:r>
              <a:rPr lang="en-US" sz="2400" b="1" dirty="0" err="1" smtClean="0">
                <a:solidFill>
                  <a:srgbClr val="FF0066"/>
                </a:solidFill>
              </a:rPr>
              <a:t>Nhiệt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độ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của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hơi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nước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đang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sôi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là</a:t>
            </a:r>
            <a:r>
              <a:rPr lang="en-US" sz="2400" b="1" dirty="0">
                <a:solidFill>
                  <a:srgbClr val="FF0066"/>
                </a:solidFill>
              </a:rPr>
              <a:t> 100 </a:t>
            </a:r>
            <a:r>
              <a:rPr lang="vi-VN" sz="2400" b="1" baseline="30000" dirty="0" smtClean="0">
                <a:solidFill>
                  <a:srgbClr val="FF0066"/>
                </a:solidFill>
                <a:cs typeface="Times New Roman" pitchFamily="18" charset="0"/>
              </a:rPr>
              <a:t>0</a:t>
            </a:r>
            <a:r>
              <a:rPr lang="vi-VN" sz="2400" b="1" dirty="0" smtClean="0">
                <a:solidFill>
                  <a:srgbClr val="FF0066"/>
                </a:solidFill>
                <a:cs typeface="Times New Roman" pitchFamily="18" charset="0"/>
              </a:rPr>
              <a:t>C</a:t>
            </a:r>
            <a:endParaRPr lang="en-US" sz="2800" b="1" dirty="0">
              <a:solidFill>
                <a:srgbClr val="FF006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763983" y="4373940"/>
            <a:ext cx="65324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Nhi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ệt độ 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cơ 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thể của người khỏe mạnh vào khoảng 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37 </a:t>
            </a:r>
            <a:r>
              <a:rPr lang="vi-VN" sz="2400" b="1" baseline="300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0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C. Khi nhiệt độ cơ thể cao hơn hoặc thấp hơn mức đó là dấu hiệu cơ thể bị bệnh, cần phải đi khám và chữa bệnh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7172" name="Picture 4" descr="C:\Users\Welcome\Desktop\DẠY HỌC ONL\hình\pngtree-full-hot-temperatures-png-image_33042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7" t="10330" r="16805" b="20982"/>
          <a:stretch/>
        </p:blipFill>
        <p:spPr bwMode="auto">
          <a:xfrm>
            <a:off x="38100" y="1447800"/>
            <a:ext cx="276744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743198" y="1828800"/>
            <a:ext cx="5957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</a:rPr>
              <a:t>Nhiệt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độ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của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nước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đá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đang</a:t>
            </a:r>
            <a:r>
              <a:rPr lang="en-US" sz="2400" b="1" dirty="0">
                <a:solidFill>
                  <a:srgbClr val="0070C0"/>
                </a:solidFill>
              </a:rPr>
              <a:t> tan </a:t>
            </a:r>
            <a:r>
              <a:rPr lang="en-US" sz="2400" b="1" dirty="0" err="1" smtClean="0">
                <a:solidFill>
                  <a:srgbClr val="0070C0"/>
                </a:solidFill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0 </a:t>
            </a:r>
            <a:r>
              <a:rPr lang="vi-VN" sz="2400" b="1" baseline="30000" dirty="0" smtClean="0">
                <a:solidFill>
                  <a:srgbClr val="0070C0"/>
                </a:solidFill>
                <a:cs typeface="Times New Roman" pitchFamily="18" charset="0"/>
              </a:rPr>
              <a:t>0</a:t>
            </a:r>
            <a:r>
              <a:rPr lang="vi-VN" sz="2400" b="1" dirty="0" smtClean="0">
                <a:solidFill>
                  <a:srgbClr val="0070C0"/>
                </a:solidFill>
                <a:cs typeface="Times New Roman" pitchFamily="18" charset="0"/>
              </a:rPr>
              <a:t>C</a:t>
            </a:r>
            <a:endParaRPr lang="vi-V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8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DẠY HỌC ONL\hình\thermometre-detective-collection-de-bandes-dessinees-de-caractere-kdrpy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6"/>
          <a:stretch/>
        </p:blipFill>
        <p:spPr bwMode="auto">
          <a:xfrm>
            <a:off x="5417265" y="1912257"/>
            <a:ext cx="3726735" cy="49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2400" y="1676400"/>
            <a:ext cx="551465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8000" b="1" dirty="0" smtClean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8000" b="1" dirty="0" smtClean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8000" b="1" dirty="0" smtClean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8000" b="1" dirty="0" smtClean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err="1" smtClean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8000" b="1" dirty="0" smtClean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8000" b="1" dirty="0" smtClean="0">
                <a:ln w="12700">
                  <a:solidFill>
                    <a:srgbClr val="FFFF66"/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29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36442"/>
            <a:ext cx="1905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Bốn mức nhiệt độ của </a:t>
            </a:r>
            <a:r>
              <a:rPr lang="vi-VN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tốt </a:t>
            </a:r>
            <a:r>
              <a:rPr lang="en-US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cơ thể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33598" y="1382039"/>
            <a:ext cx="3276602" cy="2599471"/>
            <a:chOff x="5540453" y="1049622"/>
            <a:chExt cx="3616037" cy="3522206"/>
          </a:xfrm>
        </p:grpSpPr>
        <p:pic>
          <p:nvPicPr>
            <p:cNvPr id="1026" name="Picture 2" descr="C:\Users\Welcome\Desktop\DẠY HỌC ONL\hình\xshutterstock-406906663-24-1493032106-jpg-pagespeed-ic-zdsjs1vc-a-1493106983320-149310699794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0" t="20100" r="17757" b="1"/>
            <a:stretch/>
          </p:blipFill>
          <p:spPr bwMode="auto">
            <a:xfrm>
              <a:off x="5540453" y="1049622"/>
              <a:ext cx="3616037" cy="29800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540453" y="4029691"/>
              <a:ext cx="3616037" cy="542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Cốc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ấm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 smtClean="0">
                  <a:latin typeface="Times New Roman" pitchFamily="18" charset="0"/>
                  <a:cs typeface="Times New Roman" pitchFamily="18" charset="0"/>
                </a:rPr>
                <a:t>35-40 </a:t>
              </a:r>
              <a:r>
                <a:rPr lang="vi-VN" sz="2000" b="1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27963" y="1354330"/>
            <a:ext cx="3616037" cy="2613025"/>
            <a:chOff x="-789711" y="-690057"/>
            <a:chExt cx="3616037" cy="3484385"/>
          </a:xfrm>
        </p:grpSpPr>
        <p:pic>
          <p:nvPicPr>
            <p:cNvPr id="1027" name="Picture 3" descr="C:\Users\Welcome\Desktop\DẠY HỌC ONL\hình\unnamed (2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9" b="11976"/>
            <a:stretch/>
          </p:blipFill>
          <p:spPr bwMode="auto">
            <a:xfrm>
              <a:off x="-789711" y="-690057"/>
              <a:ext cx="3616037" cy="2950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789710" y="2260794"/>
              <a:ext cx="3616036" cy="5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Pha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sữa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bột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b="1" dirty="0" smtClean="0">
                  <a:latin typeface="Times New Roman" pitchFamily="18" charset="0"/>
                  <a:cs typeface="Times New Roman" pitchFamily="18" charset="0"/>
                </a:rPr>
                <a:t>45-50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sz="2000" b="1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27965" y="4065139"/>
            <a:ext cx="3692235" cy="2640461"/>
            <a:chOff x="6019800" y="1084445"/>
            <a:chExt cx="3713457" cy="3969791"/>
          </a:xfrm>
        </p:grpSpPr>
        <p:pic>
          <p:nvPicPr>
            <p:cNvPr id="1029" name="Picture 5" descr="C:\Users\Welcome\Desktop\DẠY HỌC ONL\hình\Pha-tra-xanh-thai-nguye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084445"/>
              <a:ext cx="3636819" cy="339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501646" y="4498965"/>
              <a:ext cx="3231611" cy="555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Pha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trà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85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b="1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0" y="4114800"/>
            <a:ext cx="4362449" cy="2579132"/>
            <a:chOff x="2608945" y="2782462"/>
            <a:chExt cx="6562531" cy="3954052"/>
          </a:xfrm>
        </p:grpSpPr>
        <p:pic>
          <p:nvPicPr>
            <p:cNvPr id="1028" name="Picture 4" descr="C:\Users\Welcome\Desktop\DẠY HỌC ONL\hình\vi-sao-nen-uong-mat-ong-1513-phunutoday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0"/>
            <a:stretch/>
          </p:blipFill>
          <p:spPr bwMode="auto">
            <a:xfrm>
              <a:off x="3525980" y="2782462"/>
              <a:ext cx="4929067" cy="33883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608945" y="6170293"/>
              <a:ext cx="6562531" cy="56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Pha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mật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ong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55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b="1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7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hinhdong\ten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35331"/>
            <a:ext cx="5791200" cy="542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0104" y="762000"/>
            <a:ext cx="8263801" cy="495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-76200" y="1325225"/>
            <a:ext cx="929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</a:rPr>
              <a:t>Trong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3 </a:t>
            </a:r>
            <a:r>
              <a:rPr lang="en-US" sz="3600" b="1" dirty="0" err="1">
                <a:solidFill>
                  <a:srgbClr val="7030A0"/>
                </a:solidFill>
              </a:rPr>
              <a:t>cốc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nước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dưới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đây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</a:rPr>
              <a:t>cốc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i="1" dirty="0">
                <a:solidFill>
                  <a:srgbClr val="7030A0"/>
                </a:solidFill>
              </a:rPr>
              <a:t>a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nóng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hơn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cốc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nào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và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lạnh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hơn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cốc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nào</a:t>
            </a:r>
            <a:r>
              <a:rPr lang="en-US" sz="3600" b="1" dirty="0">
                <a:solidFill>
                  <a:srgbClr val="7030A0"/>
                </a:solidFill>
              </a:rPr>
              <a:t>? 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76200" y="1687354"/>
            <a:ext cx="8839200" cy="646331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b.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" y="2565023"/>
            <a:ext cx="9296400" cy="2667000"/>
            <a:chOff x="1143000" y="1371600"/>
            <a:chExt cx="7499616" cy="2667000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1143000" y="1371600"/>
              <a:ext cx="7239000" cy="2667000"/>
              <a:chOff x="480" y="1488"/>
              <a:chExt cx="4368" cy="1776"/>
            </a:xfrm>
          </p:grpSpPr>
          <p:pic>
            <p:nvPicPr>
              <p:cNvPr id="17419" name="Picture 6" descr="kien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1488"/>
                <a:ext cx="4368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0" name="Rectangle 7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4368" cy="48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62152" name="Text Box 8"/>
            <p:cNvSpPr txBox="1">
              <a:spLocks noChangeArrowheads="1"/>
            </p:cNvSpPr>
            <p:nvPr/>
          </p:nvSpPr>
          <p:spPr bwMode="auto">
            <a:xfrm>
              <a:off x="1698038" y="3429000"/>
              <a:ext cx="19653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a)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nguội</a:t>
              </a:r>
              <a:endParaRPr lang="en-US" b="1" dirty="0"/>
            </a:p>
          </p:txBody>
        </p:sp>
        <p:sp>
          <p:nvSpPr>
            <p:cNvPr id="262153" name="Text Box 9"/>
            <p:cNvSpPr txBox="1">
              <a:spLocks noChangeArrowheads="1"/>
            </p:cNvSpPr>
            <p:nvPr/>
          </p:nvSpPr>
          <p:spPr bwMode="auto">
            <a:xfrm>
              <a:off x="3900368" y="3429000"/>
              <a:ext cx="19145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b)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nóng</a:t>
              </a:r>
              <a:endParaRPr lang="en-US" b="1" dirty="0"/>
            </a:p>
          </p:txBody>
        </p:sp>
        <p:sp>
          <p:nvSpPr>
            <p:cNvPr id="262154" name="Text Box 10"/>
            <p:cNvSpPr txBox="1">
              <a:spLocks noChangeArrowheads="1"/>
            </p:cNvSpPr>
            <p:nvPr/>
          </p:nvSpPr>
          <p:spPr bwMode="auto">
            <a:xfrm>
              <a:off x="6172466" y="3429000"/>
              <a:ext cx="2470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c)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đá</a:t>
              </a:r>
              <a:endParaRPr lang="en-US" b="1" dirty="0"/>
            </a:p>
          </p:txBody>
        </p:sp>
      </p:grpSp>
      <p:sp>
        <p:nvSpPr>
          <p:cNvPr id="262160" name="Text Box 16"/>
          <p:cNvSpPr txBox="1">
            <a:spLocks noChangeArrowheads="1"/>
          </p:cNvSpPr>
          <p:nvPr/>
        </p:nvSpPr>
        <p:spPr bwMode="auto">
          <a:xfrm>
            <a:off x="762000" y="5377577"/>
            <a:ext cx="7467599" cy="1328023"/>
          </a:xfrm>
          <a:prstGeom prst="flowChartAlternateProcess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 smtClean="0">
                <a:solidFill>
                  <a:schemeClr val="bg1"/>
                </a:solidFill>
              </a:rPr>
              <a:t>Để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diễn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tả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sự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nóng</a:t>
            </a:r>
            <a:r>
              <a:rPr lang="en-US" sz="3600" b="1" i="1" dirty="0">
                <a:solidFill>
                  <a:schemeClr val="bg1"/>
                </a:solidFill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</a:rPr>
              <a:t>lạnh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của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các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người</a:t>
            </a:r>
            <a:r>
              <a:rPr lang="en-US" sz="3600" b="1" i="1" dirty="0">
                <a:solidFill>
                  <a:schemeClr val="bg1"/>
                </a:solidFill>
              </a:rPr>
              <a:t> ta </a:t>
            </a:r>
            <a:r>
              <a:rPr lang="en-US" sz="3600" b="1" i="1" dirty="0" err="1" smtClean="0">
                <a:solidFill>
                  <a:schemeClr val="bg1"/>
                </a:solidFill>
              </a:rPr>
              <a:t>sử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dụng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u="sng" dirty="0" err="1">
                <a:solidFill>
                  <a:schemeClr val="bg1"/>
                </a:solidFill>
              </a:rPr>
              <a:t>nhiệt</a:t>
            </a:r>
            <a:r>
              <a:rPr lang="en-US" sz="3600" b="1" i="1" u="sng" dirty="0">
                <a:solidFill>
                  <a:schemeClr val="bg1"/>
                </a:solidFill>
              </a:rPr>
              <a:t> </a:t>
            </a:r>
            <a:r>
              <a:rPr lang="en-US" sz="3600" b="1" i="1" u="sng" dirty="0" err="1">
                <a:solidFill>
                  <a:schemeClr val="bg1"/>
                </a:solidFill>
              </a:rPr>
              <a:t>độ</a:t>
            </a:r>
            <a:r>
              <a:rPr lang="en-US" sz="3600" b="1" i="1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1725453"/>
            <a:ext cx="3581400" cy="570131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9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/>
      <p:bldP spid="262147" grpId="1"/>
      <p:bldP spid="262148" grpId="0" animBg="1"/>
      <p:bldP spid="262160" grpId="0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76200" y="1329009"/>
            <a:ext cx="9296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7030A0"/>
                </a:solidFill>
              </a:rPr>
              <a:t>Trong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3 </a:t>
            </a:r>
            <a:r>
              <a:rPr lang="en-US" sz="3600" b="1" dirty="0" err="1">
                <a:solidFill>
                  <a:srgbClr val="7030A0"/>
                </a:solidFill>
              </a:rPr>
              <a:t>cốc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nước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dưới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đây</a:t>
            </a:r>
            <a:r>
              <a:rPr lang="en-US" sz="3600" b="1" dirty="0" smtClean="0">
                <a:solidFill>
                  <a:srgbClr val="7030A0"/>
                </a:solidFill>
              </a:rPr>
              <a:t>,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err="1" smtClean="0">
                <a:solidFill>
                  <a:srgbClr val="7030A0"/>
                </a:solidFill>
              </a:rPr>
              <a:t>cốc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nước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nào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có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nhiệt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độ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cao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nhất</a:t>
            </a:r>
            <a:r>
              <a:rPr lang="en-US" sz="3600" b="1" dirty="0" smtClean="0">
                <a:solidFill>
                  <a:srgbClr val="7030A0"/>
                </a:solidFill>
              </a:rPr>
              <a:t>, </a:t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600" b="1" dirty="0" err="1" smtClean="0">
                <a:solidFill>
                  <a:srgbClr val="7030A0"/>
                </a:solidFill>
              </a:rPr>
              <a:t>cốc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nước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nào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có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nhiệt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độ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thấp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nhất</a:t>
            </a:r>
            <a:r>
              <a:rPr lang="en-US" sz="3600" b="1" dirty="0">
                <a:solidFill>
                  <a:srgbClr val="7030A0"/>
                </a:solidFill>
              </a:rPr>
              <a:t>?    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170656" y="2299249"/>
            <a:ext cx="8820944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400" b="1" i="1" dirty="0" err="1" smtClean="0">
                <a:cs typeface="Times New Roman" pitchFamily="18" charset="0"/>
              </a:rPr>
              <a:t>Cốc</a:t>
            </a:r>
            <a:r>
              <a:rPr lang="en-US" sz="3400" b="1" i="1" dirty="0" smtClean="0">
                <a:cs typeface="Times New Roman" pitchFamily="18" charset="0"/>
              </a:rPr>
              <a:t> </a:t>
            </a:r>
            <a:r>
              <a:rPr lang="en-US" sz="3400" b="1" i="1" dirty="0">
                <a:cs typeface="Times New Roman" pitchFamily="18" charset="0"/>
              </a:rPr>
              <a:t>c ( </a:t>
            </a:r>
            <a:r>
              <a:rPr lang="en-US" sz="3400" b="1" i="1" dirty="0" err="1">
                <a:cs typeface="Times New Roman" pitchFamily="18" charset="0"/>
              </a:rPr>
              <a:t>cốc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nước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đá</a:t>
            </a:r>
            <a:r>
              <a:rPr lang="en-US" sz="3400" b="1" i="1" dirty="0">
                <a:cs typeface="Times New Roman" pitchFamily="18" charset="0"/>
              </a:rPr>
              <a:t>) </a:t>
            </a:r>
            <a:r>
              <a:rPr lang="en-US" sz="3400" b="1" i="1" dirty="0" err="1">
                <a:cs typeface="Times New Roman" pitchFamily="18" charset="0"/>
              </a:rPr>
              <a:t>có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nhiệt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độ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thấp</a:t>
            </a:r>
            <a:r>
              <a:rPr lang="en-US" sz="3400" b="1" i="1" dirty="0">
                <a:cs typeface="Times New Roman" pitchFamily="18" charset="0"/>
              </a:rPr>
              <a:t> </a:t>
            </a:r>
            <a:r>
              <a:rPr lang="en-US" sz="3400" b="1" i="1" dirty="0" err="1">
                <a:cs typeface="Times New Roman" pitchFamily="18" charset="0"/>
              </a:rPr>
              <a:t>nhất</a:t>
            </a:r>
            <a:r>
              <a:rPr lang="en-US" sz="3400" b="1" i="1" dirty="0">
                <a:cs typeface="Times New Roman" pitchFamily="18" charset="0"/>
              </a:rPr>
              <a:t>.</a:t>
            </a: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748145" y="5990511"/>
            <a:ext cx="7772400" cy="71508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nóng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có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nhiệt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độ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cao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hơn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lạnh</a:t>
            </a:r>
            <a:r>
              <a:rPr lang="vi-VN" sz="3600" b="1" i="1" dirty="0">
                <a:solidFill>
                  <a:schemeClr val="bg1"/>
                </a:solidFill>
              </a:rPr>
              <a:t>.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3066816"/>
            <a:ext cx="9296400" cy="2743586"/>
            <a:chOff x="1143000" y="1295014"/>
            <a:chExt cx="7499616" cy="2743586"/>
          </a:xfrm>
        </p:grpSpPr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1143000" y="1295014"/>
              <a:ext cx="7239000" cy="2743586"/>
              <a:chOff x="480" y="1437"/>
              <a:chExt cx="4368" cy="1827"/>
            </a:xfrm>
          </p:grpSpPr>
          <p:pic>
            <p:nvPicPr>
              <p:cNvPr id="17" name="Picture 6" descr="kien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1437"/>
                <a:ext cx="4368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4368" cy="48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698038" y="3429000"/>
              <a:ext cx="19653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a)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nguội</a:t>
              </a:r>
              <a:endParaRPr lang="en-US" b="1" dirty="0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900368" y="3429000"/>
              <a:ext cx="19145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b)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nóng</a:t>
              </a:r>
              <a:endParaRPr lang="en-US" b="1" dirty="0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172466" y="3429000"/>
              <a:ext cx="2470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 dirty="0"/>
                <a:t>c) </a:t>
              </a:r>
              <a:r>
                <a:rPr lang="en-US" b="1" dirty="0" err="1"/>
                <a:t>Cốc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nước</a:t>
              </a:r>
              <a:r>
                <a:rPr lang="en-US" b="1" dirty="0"/>
                <a:t> </a:t>
              </a:r>
              <a:r>
                <a:rPr lang="en-US" b="1" dirty="0" err="1"/>
                <a:t>đá</a:t>
              </a:r>
              <a:endParaRPr lang="en-US" b="1" dirty="0"/>
            </a:p>
          </p:txBody>
        </p:sp>
      </p:grp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170655" y="1537249"/>
            <a:ext cx="8820945" cy="615553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b (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6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264203" grpId="0" animBg="1"/>
      <p:bldP spid="264205" grpId="0" animBg="1"/>
      <p:bldP spid="2641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19458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9459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42901" y="1600200"/>
            <a:ext cx="8572499" cy="1328023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 smtClean="0">
                <a:solidFill>
                  <a:schemeClr val="bg1"/>
                </a:solidFill>
              </a:rPr>
              <a:t>Để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chỉ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sự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nóng</a:t>
            </a:r>
            <a:r>
              <a:rPr lang="en-US" sz="3600" b="1" i="1" dirty="0">
                <a:solidFill>
                  <a:schemeClr val="bg1"/>
                </a:solidFill>
              </a:rPr>
              <a:t>, </a:t>
            </a:r>
            <a:r>
              <a:rPr lang="en-US" sz="3600" b="1" i="1" dirty="0" err="1">
                <a:solidFill>
                  <a:schemeClr val="bg1"/>
                </a:solidFill>
              </a:rPr>
              <a:t>lạnh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của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các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người</a:t>
            </a:r>
            <a:r>
              <a:rPr lang="en-US" sz="3600" b="1" i="1" dirty="0">
                <a:solidFill>
                  <a:schemeClr val="bg1"/>
                </a:solidFill>
              </a:rPr>
              <a:t> ta </a:t>
            </a:r>
            <a:r>
              <a:rPr lang="en-US" sz="3600" b="1" i="1" dirty="0" err="1" smtClean="0">
                <a:solidFill>
                  <a:schemeClr val="bg1"/>
                </a:solidFill>
              </a:rPr>
              <a:t>sử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dụng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u="sng" dirty="0" err="1" smtClean="0">
                <a:solidFill>
                  <a:schemeClr val="bg1"/>
                </a:solidFill>
              </a:rPr>
              <a:t>nhiệt</a:t>
            </a:r>
            <a:r>
              <a:rPr lang="en-US" sz="3600" b="1" i="1" u="sng" dirty="0" smtClean="0">
                <a:solidFill>
                  <a:schemeClr val="bg1"/>
                </a:solidFill>
              </a:rPr>
              <a:t> </a:t>
            </a:r>
            <a:r>
              <a:rPr lang="en-US" sz="3600" b="1" i="1" u="sng" dirty="0" err="1">
                <a:solidFill>
                  <a:schemeClr val="bg1"/>
                </a:solidFill>
              </a:rPr>
              <a:t>độ</a:t>
            </a:r>
            <a:r>
              <a:rPr lang="en-US" sz="3600" b="1" i="1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19250" y="3914140"/>
            <a:ext cx="6019800" cy="1328023"/>
          </a:xfrm>
          <a:prstGeom prst="round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nóng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có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nhiệt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độ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cao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hơn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vật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lạnh</a:t>
            </a:r>
            <a:r>
              <a:rPr lang="vi-VN" sz="3600" b="1" i="1" dirty="0">
                <a:solidFill>
                  <a:schemeClr val="bg1"/>
                </a:solidFill>
              </a:rPr>
              <a:t>.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38200" y="3063637"/>
            <a:ext cx="7600950" cy="715089"/>
          </a:xfrm>
          <a:prstGeom prst="flowChartAlternateProcess">
            <a:avLst/>
          </a:prstGeom>
          <a:solidFill>
            <a:srgbClr val="FC4C3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 smtClean="0">
                <a:solidFill>
                  <a:schemeClr val="bg1"/>
                </a:solidFill>
              </a:rPr>
              <a:t>Đơn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vị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đo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nhiệt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độ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thường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dùng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là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baseline="30000" dirty="0" err="1" smtClean="0">
                <a:solidFill>
                  <a:schemeClr val="bg1"/>
                </a:solidFill>
              </a:rPr>
              <a:t>o</a:t>
            </a:r>
            <a:r>
              <a:rPr lang="en-US" sz="3600" b="1" dirty="0" err="1" smtClean="0">
                <a:solidFill>
                  <a:schemeClr val="bg1"/>
                </a:solidFill>
              </a:rPr>
              <a:t>C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endParaRPr lang="en-US" sz="3600" b="1" i="1" u="sng" dirty="0">
              <a:solidFill>
                <a:schemeClr val="bg1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152650" y="5377577"/>
            <a:ext cx="4953001" cy="1328023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i="1" dirty="0" err="1" smtClean="0"/>
              <a:t>Để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nhiệt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độ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của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vật</a:t>
            </a:r>
            <a:r>
              <a:rPr lang="en-US" sz="3600" b="1" i="1" dirty="0" smtClean="0"/>
              <a:t>, ta </a:t>
            </a:r>
            <a:r>
              <a:rPr lang="en-US" sz="3600" b="1" i="1" dirty="0" err="1" smtClean="0"/>
              <a:t>sử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dụng</a:t>
            </a:r>
            <a:r>
              <a:rPr lang="en-US" sz="3600" b="1" i="1" dirty="0" smtClean="0"/>
              <a:t> </a:t>
            </a:r>
            <a:r>
              <a:rPr lang="en-US" sz="3600" b="1" i="1" u="sng" dirty="0" err="1" smtClean="0"/>
              <a:t>nhiệt</a:t>
            </a:r>
            <a:r>
              <a:rPr lang="en-US" sz="3600" b="1" i="1" u="sng" dirty="0" smtClean="0"/>
              <a:t> </a:t>
            </a:r>
            <a:r>
              <a:rPr lang="en-US" sz="3600" b="1" i="1" u="sng" dirty="0" err="1" smtClean="0"/>
              <a:t>kế</a:t>
            </a:r>
            <a:endParaRPr lang="en-US" sz="3600" b="1" i="1" u="sng" dirty="0"/>
          </a:p>
        </p:txBody>
      </p:sp>
      <p:pic>
        <p:nvPicPr>
          <p:cNvPr id="6147" name="Picture 3" descr="C:\Users\Welcome\Desktop\DẠY HỌC ONL\hình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3" y="4470104"/>
            <a:ext cx="2276077" cy="2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DẠY HỌC ONL\hình\88041905-avec-la-bande-dessinée-de-caractère-de-thermomètre-de-mégaphone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52400" y="1772483"/>
            <a:ext cx="6096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; …</a:t>
            </a:r>
            <a:endParaRPr lang="en-US" sz="3600" b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3241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6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0" y="1527808"/>
            <a:ext cx="7772400" cy="911385"/>
          </a:xfrm>
          <a:prstGeom prst="round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elcome\Desktop\DẠY HỌC ONL\hình\c88d17245ec90fa8eee02caa57ec2750-15474400411413743307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4584" r="32726"/>
          <a:stretch/>
        </p:blipFill>
        <p:spPr bwMode="auto">
          <a:xfrm>
            <a:off x="5488282" y="2590800"/>
            <a:ext cx="1979318" cy="4215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Welcome\Desktop\DẠY HỌC ONL\hình\nhiet-ke-hong-ngoai-do-tai-microlife-ir1de1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r="29429"/>
          <a:stretch/>
        </p:blipFill>
        <p:spPr bwMode="auto">
          <a:xfrm>
            <a:off x="1676400" y="2590800"/>
            <a:ext cx="1981200" cy="423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10156"/>
          <a:stretch/>
        </p:blipFill>
        <p:spPr bwMode="auto">
          <a:xfrm>
            <a:off x="0" y="2819400"/>
            <a:ext cx="1686791" cy="206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0" y="29718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Welcome\Desktop\DẠY HỌC ONL\hình\unnamed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0"/>
          <a:stretch/>
        </p:blipFill>
        <p:spPr bwMode="auto">
          <a:xfrm>
            <a:off x="7485984" y="2803611"/>
            <a:ext cx="1658016" cy="20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0" y="1527808"/>
            <a:ext cx="7772400" cy="911385"/>
          </a:xfrm>
          <a:prstGeom prst="round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elcome\Desktop\DẠY HỌC ONL\hình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1"/>
            <a:ext cx="4267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276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Welcome\Desktop\DẠY HỌC ONL\hình\20180810-photo-15338886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15054" r="15200" b="17164"/>
          <a:stretch/>
        </p:blipFill>
        <p:spPr bwMode="auto">
          <a:xfrm>
            <a:off x="4800601" y="2514600"/>
            <a:ext cx="43433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46518" y="30480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0" y="1527808"/>
            <a:ext cx="7772400" cy="911385"/>
          </a:xfrm>
          <a:prstGeom prst="round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elcome\Desktop\DẠY HỌC ONL\hình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1"/>
            <a:ext cx="2362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446" y="2819400"/>
            <a:ext cx="1054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Welcome\Desktop\DẠY HỌC ONL\hình\20180810-photo-15338886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15054" r="15200" b="17164"/>
          <a:stretch/>
        </p:blipFill>
        <p:spPr bwMode="auto">
          <a:xfrm>
            <a:off x="2971800" y="2514600"/>
            <a:ext cx="18287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60294" y="2791361"/>
            <a:ext cx="802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Welcome\Desktop\DẠY HỌC ONL\hình\nhiet-ke-hong-ngoai-do-tai-microlife-ir1de1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r="29429"/>
          <a:stretch/>
        </p:blipFill>
        <p:spPr bwMode="auto">
          <a:xfrm>
            <a:off x="7740429" y="2519021"/>
            <a:ext cx="1421687" cy="423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C:\Users\Welcome\Desktop\DẠY HỌC ONL\hình\c88d17245ec90fa8eee02caa57ec2750-15474400411413743307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4584" r="32726"/>
          <a:stretch/>
        </p:blipFill>
        <p:spPr bwMode="auto">
          <a:xfrm>
            <a:off x="6252948" y="2718662"/>
            <a:ext cx="1480554" cy="4215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5181600" y="27432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76200"/>
            <a:ext cx="8362950" cy="1168539"/>
            <a:chOff x="38100" y="76200"/>
            <a:chExt cx="8362950" cy="1168539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8100" y="76200"/>
              <a:ext cx="2019300" cy="1168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400" b="1" u="sng" dirty="0" smtClean="0">
                  <a:solidFill>
                    <a:schemeClr val="bg1"/>
                  </a:solidFill>
                </a:rPr>
                <a:t>KHOA HỌC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362200" y="304801"/>
              <a:ext cx="60388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</a:t>
              </a:r>
              <a:r>
                <a:rPr lang="en-US" sz="3600" b="1" dirty="0" err="1" smtClean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Nóng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lạnh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nhiệt</a:t>
              </a:r>
              <a:r>
                <a:rPr lang="en-US" sz="3600" b="1" dirty="0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độ</a:t>
              </a:r>
              <a:endParaRPr lang="en-US" sz="36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1472723"/>
            <a:ext cx="8153400" cy="1021556"/>
          </a:xfrm>
          <a:prstGeom prst="round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kien1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4"/>
          <a:stretch/>
        </p:blipFill>
        <p:spPr bwMode="auto">
          <a:xfrm>
            <a:off x="1066800" y="2514600"/>
            <a:ext cx="2362200" cy="430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Welcome\Desktop\DẠY HỌC ONL\hình\sika-outdoor-thermometer--89918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9" r="30790"/>
          <a:stretch/>
        </p:blipFill>
        <p:spPr bwMode="auto">
          <a:xfrm>
            <a:off x="4344555" y="2811984"/>
            <a:ext cx="114184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elcome\Desktop\DẠY HỌC ONL\hình\unname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6" t="12226" r="24621" b="5141"/>
          <a:stretch/>
        </p:blipFill>
        <p:spPr bwMode="auto">
          <a:xfrm>
            <a:off x="6248400" y="2590800"/>
            <a:ext cx="1842654" cy="40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479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Giới thiệu bài</dc:title>
  <dc:creator>Welcome</dc:creator>
  <cp:lastModifiedBy>THANH HUONG</cp:lastModifiedBy>
  <cp:revision>197</cp:revision>
  <dcterms:created xsi:type="dcterms:W3CDTF">2006-08-16T00:00:00Z</dcterms:created>
  <dcterms:modified xsi:type="dcterms:W3CDTF">2022-03-03T11:46:51Z</dcterms:modified>
</cp:coreProperties>
</file>