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6"/>
  </p:notesMasterIdLst>
  <p:handoutMasterIdLst>
    <p:handoutMasterId r:id="rId17"/>
  </p:handoutMasterIdLst>
  <p:sldIdLst>
    <p:sldId id="314" r:id="rId2"/>
    <p:sldId id="272" r:id="rId3"/>
    <p:sldId id="286" r:id="rId4"/>
    <p:sldId id="257" r:id="rId5"/>
    <p:sldId id="260" r:id="rId6"/>
    <p:sldId id="280" r:id="rId7"/>
    <p:sldId id="258" r:id="rId8"/>
    <p:sldId id="262" r:id="rId9"/>
    <p:sldId id="276" r:id="rId10"/>
    <p:sldId id="265" r:id="rId11"/>
    <p:sldId id="267" r:id="rId12"/>
    <p:sldId id="269" r:id="rId13"/>
    <p:sldId id="266" r:id="rId14"/>
    <p:sldId id="31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3300"/>
    <a:srgbClr val="0000CC"/>
    <a:srgbClr val="6666FF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11" autoAdjust="0"/>
    <p:restoredTop sz="94590"/>
  </p:normalViewPr>
  <p:slideViewPr>
    <p:cSldViewPr>
      <p:cViewPr varScale="1">
        <p:scale>
          <a:sx n="37" d="100"/>
          <a:sy n="37" d="100"/>
        </p:scale>
        <p:origin x="-9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Thứ tư ngày 10 tháng 4 năm 2013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F0CA4F-FCBC-4553-9B3B-9BC89F422866}" type="datetime1">
              <a:rPr lang="vi-VN"/>
              <a:pPr>
                <a:defRPr/>
              </a:pPr>
              <a:t>24/04/2022</a:t>
            </a:fld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giáo viên: Đổng Trọng An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E1B1BF-061B-4BFD-A46C-0F0EC0ED9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2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Thứ tư ngày 10 tháng 4 năm 2013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1F9460-598D-4C1E-8D31-5B8C72ECFC70}" type="datetime1">
              <a:rPr lang="vi-VN"/>
              <a:pPr>
                <a:defRPr/>
              </a:pPr>
              <a:t>24/04/2022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giáo viên: Đổng Trọng An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13397C-F91A-4370-A82D-510061286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27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Thứ tư ngày 10 tháng 4 năm 2013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57042353-6622-4EE0-A5F0-080270981FCA}" type="datetime1">
              <a:rPr lang="vi-VN" sz="1200" smtClean="0">
                <a:latin typeface="Arial" charset="0"/>
                <a:cs typeface="Arial" charset="0"/>
              </a:rPr>
              <a:pPr/>
              <a:t>24/04/2022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giáo viên: Đổng Trọng An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9A384CA-48CD-4BE9-8C31-13E2324C8D30}" type="slidenum">
              <a:rPr lang="en-US" sz="1200" smtClean="0">
                <a:latin typeface="Arial" charset="0"/>
                <a:cs typeface="Arial" charset="0"/>
              </a:rPr>
              <a:pPr/>
              <a:t>8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anh</a:t>
            </a:r>
          </a:p>
        </p:txBody>
      </p:sp>
    </p:spTree>
    <p:extLst>
      <p:ext uri="{BB962C8B-B14F-4D97-AF65-F5344CB8AC3E}">
        <p14:creationId xmlns:p14="http://schemas.microsoft.com/office/powerpoint/2010/main" val="32677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Thứ tư ngày 10 tháng 4 năm 2013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A118A9C-7232-4B76-84B4-563A4B9B089C}" type="datetime1">
              <a:rPr lang="vi-VN" sz="1200" smtClean="0">
                <a:latin typeface="Arial" charset="0"/>
                <a:cs typeface="Arial" charset="0"/>
              </a:rPr>
              <a:pPr/>
              <a:t>24/04/2022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giáo viên: Đổng Trọng An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65C3A06-4533-4BF0-8934-61155F9F05BF}" type="slidenum">
              <a:rPr lang="en-US" sz="1200" smtClean="0">
                <a:latin typeface="Arial" charset="0"/>
                <a:cs typeface="Arial" charset="0"/>
              </a:rPr>
              <a:pPr/>
              <a:t>10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anh</a:t>
            </a:r>
          </a:p>
        </p:txBody>
      </p:sp>
    </p:spTree>
    <p:extLst>
      <p:ext uri="{BB962C8B-B14F-4D97-AF65-F5344CB8AC3E}">
        <p14:creationId xmlns:p14="http://schemas.microsoft.com/office/powerpoint/2010/main" val="154400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Thứ tư ngày 10 tháng 4 năm 2013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D2AF3B7-EC57-4E86-8D4D-AF9EBC3F220F}" type="datetime1">
              <a:rPr lang="vi-VN" sz="1200" smtClean="0">
                <a:latin typeface="Arial" charset="0"/>
                <a:cs typeface="Arial" charset="0"/>
              </a:rPr>
              <a:pPr/>
              <a:t>24/04/2022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giáo viên: Đổng Trọng An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938D2DE-E5F0-4B37-A9D5-AEE2E43DA459}" type="slidenum">
              <a:rPr lang="en-US" sz="1200" smtClean="0">
                <a:latin typeface="Arial" charset="0"/>
                <a:cs typeface="Arial" charset="0"/>
              </a:rPr>
              <a:pPr/>
              <a:t>11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anh</a:t>
            </a:r>
          </a:p>
        </p:txBody>
      </p:sp>
    </p:spTree>
    <p:extLst>
      <p:ext uri="{BB962C8B-B14F-4D97-AF65-F5344CB8AC3E}">
        <p14:creationId xmlns:p14="http://schemas.microsoft.com/office/powerpoint/2010/main" val="222673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Thứ tư ngày 10 tháng 4 năm 2013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60D7195D-2418-43DA-936F-575D28A6F8ED}" type="datetime1">
              <a:rPr lang="vi-VN" sz="1200" smtClean="0">
                <a:latin typeface="Arial" charset="0"/>
                <a:cs typeface="Arial" charset="0"/>
              </a:rPr>
              <a:pPr/>
              <a:t>24/04/2022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giáo viên: Đổng Trọng An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944F262-EA51-45AE-904C-A18325F7AC71}" type="slidenum">
              <a:rPr lang="en-US" sz="1200" smtClean="0">
                <a:latin typeface="Arial" charset="0"/>
                <a:cs typeface="Arial" charset="0"/>
              </a:rPr>
              <a:pPr/>
              <a:t>13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anh</a:t>
            </a:r>
          </a:p>
        </p:txBody>
      </p:sp>
    </p:spTree>
    <p:extLst>
      <p:ext uri="{BB962C8B-B14F-4D97-AF65-F5344CB8AC3E}">
        <p14:creationId xmlns:p14="http://schemas.microsoft.com/office/powerpoint/2010/main" val="395679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D8DC-FE0E-4613-894E-75367EB8F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D7E3-A288-4A7F-ADFE-9A87E6BC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B3AF-FDAE-47FF-92F9-BD7CDAEFC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5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B7C2-9C39-4465-80C6-8FC5ECCAB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8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4305-740C-4EE1-BE2D-D3ACC38AD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70908-8952-4787-ABE7-2BCFE73B9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B224-3F6E-44B4-A9CA-244CF81D1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4EEC7-D253-4D8B-9307-18D6BE7EC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17D4-3963-4A81-AFBF-367E8B0C8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2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9A25-F9B3-4C99-8963-27FB2A98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0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EC523-4F92-43E3-BD31-FD7864307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7547AC-1A3C-45E1-A06E-88E2DD467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910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8143" y="547687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/>
              <a:t>II. </a:t>
            </a:r>
            <a:r>
              <a:rPr lang="en-US" b="1" dirty="0" err="1"/>
              <a:t>Ghi</a:t>
            </a:r>
            <a:r>
              <a:rPr lang="en-US" b="1" dirty="0"/>
              <a:t> </a:t>
            </a:r>
            <a:r>
              <a:rPr lang="en-US" b="1" dirty="0" err="1"/>
              <a:t>nhớ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3659" y="1268760"/>
            <a:ext cx="8712968" cy="4176464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1.Trạng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2895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3200" b="1" dirty="0"/>
              <a:t>III. </a:t>
            </a:r>
            <a:r>
              <a:rPr lang="en-US" sz="3200" b="1" dirty="0" err="1"/>
              <a:t>Luyện</a:t>
            </a:r>
            <a:r>
              <a:rPr lang="en-US" sz="3200" b="1" dirty="0"/>
              <a:t> </a:t>
            </a:r>
            <a:r>
              <a:rPr lang="en-US" sz="3200" b="1" dirty="0" err="1"/>
              <a:t>tập</a:t>
            </a:r>
            <a:endParaRPr lang="en-US" sz="3200" b="1" dirty="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0" y="1330777"/>
            <a:ext cx="5486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/>
              <a:t>a. </a:t>
            </a:r>
            <a:r>
              <a:rPr lang="en-US" b="1" dirty="0" err="1"/>
              <a:t>Ngày</a:t>
            </a:r>
            <a:r>
              <a:rPr lang="en-US" b="1" dirty="0"/>
              <a:t> </a:t>
            </a:r>
            <a:r>
              <a:rPr lang="en-US" b="1" dirty="0" err="1"/>
              <a:t>xưa</a:t>
            </a:r>
            <a:r>
              <a:rPr lang="en-US" b="1" dirty="0"/>
              <a:t>, </a:t>
            </a:r>
            <a:r>
              <a:rPr lang="en-US" b="1" dirty="0" err="1"/>
              <a:t>Rùa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</a:t>
            </a:r>
            <a:r>
              <a:rPr lang="en-US" b="1" dirty="0" err="1"/>
              <a:t>láng</a:t>
            </a:r>
            <a:r>
              <a:rPr lang="en-US" b="1" dirty="0"/>
              <a:t> </a:t>
            </a:r>
            <a:r>
              <a:rPr lang="en-US" b="1" dirty="0" err="1"/>
              <a:t>bóng</a:t>
            </a:r>
            <a:r>
              <a:rPr lang="en-US" b="1" dirty="0"/>
              <a:t>. </a:t>
            </a:r>
          </a:p>
          <a:p>
            <a:r>
              <a:rPr lang="en-US" b="1" dirty="0"/>
              <a:t>                                                          </a:t>
            </a:r>
            <a:r>
              <a:rPr lang="en-US" b="1" dirty="0">
                <a:solidFill>
                  <a:srgbClr val="0000CC"/>
                </a:solidFill>
              </a:rPr>
              <a:t>                                        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0" y="381000"/>
            <a:ext cx="9144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3200" b="1" dirty="0" err="1">
                <a:solidFill>
                  <a:srgbClr val="008000"/>
                </a:solidFill>
              </a:rPr>
              <a:t>Tìm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trạng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ngữ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trong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các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câu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sau</a:t>
            </a:r>
            <a:r>
              <a:rPr lang="en-US" sz="3200" b="1" dirty="0">
                <a:solidFill>
                  <a:srgbClr val="008000"/>
                </a:solidFill>
              </a:rPr>
              <a:t>. 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5840" y="3105150"/>
            <a:ext cx="542056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/>
              <a:t>c.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tờ</a:t>
            </a:r>
            <a:r>
              <a:rPr lang="en-US" b="1" dirty="0"/>
              <a:t> </a:t>
            </a:r>
            <a:r>
              <a:rPr lang="en-US" b="1" dirty="0" err="1"/>
              <a:t>mờ</a:t>
            </a:r>
            <a:r>
              <a:rPr lang="en-US" b="1" dirty="0"/>
              <a:t> </a:t>
            </a:r>
            <a:r>
              <a:rPr lang="en-US" b="1" dirty="0" err="1"/>
              <a:t>sáng</a:t>
            </a:r>
            <a:r>
              <a:rPr lang="en-US" b="1" dirty="0"/>
              <a:t>,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Thảo</a:t>
            </a:r>
            <a:r>
              <a:rPr lang="en-US" b="1" dirty="0"/>
              <a:t> </a:t>
            </a:r>
            <a:r>
              <a:rPr lang="en-US" b="1" dirty="0" err="1"/>
              <a:t>đã</a:t>
            </a:r>
            <a:r>
              <a:rPr lang="en-US" b="1" dirty="0"/>
              <a:t> </a:t>
            </a:r>
            <a:r>
              <a:rPr lang="en-US" b="1" dirty="0" err="1"/>
              <a:t>dậy</a:t>
            </a:r>
            <a:r>
              <a:rPr lang="en-US" b="1" dirty="0"/>
              <a:t> </a:t>
            </a:r>
            <a:r>
              <a:rPr lang="en-US" b="1" dirty="0" err="1"/>
              <a:t>sắm</a:t>
            </a:r>
            <a:r>
              <a:rPr lang="en-US" b="1" dirty="0"/>
              <a:t> </a:t>
            </a:r>
            <a:r>
              <a:rPr lang="en-US" b="1" dirty="0" err="1"/>
              <a:t>sửa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làng</a:t>
            </a:r>
            <a:r>
              <a:rPr lang="en-US" b="1" dirty="0"/>
              <a:t>. </a:t>
            </a:r>
            <a:r>
              <a:rPr lang="en-US" b="1" dirty="0" err="1"/>
              <a:t>Làng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làng</a:t>
            </a:r>
            <a:r>
              <a:rPr lang="en-US" b="1" dirty="0"/>
              <a:t> </a:t>
            </a:r>
            <a:r>
              <a:rPr lang="en-US" b="1" dirty="0" err="1"/>
              <a:t>Mỹ</a:t>
            </a:r>
            <a:r>
              <a:rPr lang="en-US" b="1" dirty="0"/>
              <a:t> </a:t>
            </a:r>
            <a:r>
              <a:rPr lang="en-US" b="1" dirty="0" err="1"/>
              <a:t>Lý</a:t>
            </a:r>
            <a:r>
              <a:rPr lang="en-US" b="1" dirty="0"/>
              <a:t> </a:t>
            </a:r>
            <a:r>
              <a:rPr lang="en-US" b="1" dirty="0" err="1"/>
              <a:t>hơn</a:t>
            </a:r>
            <a:r>
              <a:rPr lang="en-US" b="1" dirty="0"/>
              <a:t> </a:t>
            </a:r>
            <a:r>
              <a:rPr lang="en-US" b="1" dirty="0" err="1"/>
              <a:t>mười</a:t>
            </a:r>
            <a:r>
              <a:rPr lang="en-US" b="1" dirty="0"/>
              <a:t> </a:t>
            </a:r>
            <a:r>
              <a:rPr lang="en-US" b="1" dirty="0" err="1"/>
              <a:t>lăm</a:t>
            </a:r>
            <a:r>
              <a:rPr lang="en-US" b="1" dirty="0"/>
              <a:t> </a:t>
            </a:r>
            <a:r>
              <a:rPr lang="en-US" b="1" dirty="0" err="1"/>
              <a:t>cây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. </a:t>
            </a:r>
            <a:r>
              <a:rPr lang="en-US" b="1" dirty="0" err="1"/>
              <a:t>Vì</a:t>
            </a:r>
            <a:r>
              <a:rPr lang="en-US" b="1" dirty="0"/>
              <a:t> </a:t>
            </a:r>
            <a:r>
              <a:rPr lang="en-US" b="1" dirty="0" err="1"/>
              <a:t>vậy</a:t>
            </a:r>
            <a:r>
              <a:rPr lang="en-US" b="1" dirty="0"/>
              <a:t>, </a:t>
            </a:r>
            <a:r>
              <a:rPr lang="en-US" b="1" dirty="0" err="1"/>
              <a:t>mỗi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làng</a:t>
            </a:r>
            <a:r>
              <a:rPr lang="en-US" b="1" dirty="0"/>
              <a:t> </a:t>
            </a:r>
            <a:r>
              <a:rPr lang="en-US" b="1" dirty="0" err="1"/>
              <a:t>chừng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ba</a:t>
            </a:r>
            <a:r>
              <a:rPr lang="en-US" b="1" dirty="0"/>
              <a:t> </a:t>
            </a:r>
            <a:r>
              <a:rPr lang="en-US" b="1" dirty="0" err="1"/>
              <a:t>lượt</a:t>
            </a:r>
            <a:r>
              <a:rPr lang="en-US" b="1" dirty="0"/>
              <a:t>.             </a:t>
            </a:r>
            <a:r>
              <a:rPr lang="en-US" b="1" dirty="0">
                <a:solidFill>
                  <a:srgbClr val="0000CC"/>
                </a:solidFill>
              </a:rPr>
              <a:t>                       </a:t>
            </a:r>
          </a:p>
          <a:p>
            <a:r>
              <a:rPr lang="en-US" b="1" dirty="0">
                <a:solidFill>
                  <a:srgbClr val="0000CC"/>
                </a:solidFill>
              </a:rPr>
              <a:t>                                                   </a:t>
            </a:r>
            <a:endParaRPr lang="en-US" dirty="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2920" y="2272286"/>
            <a:ext cx="54205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 err="1"/>
              <a:t>b.Trong</a:t>
            </a:r>
            <a:r>
              <a:rPr lang="en-US" b="1" dirty="0"/>
              <a:t> </a:t>
            </a:r>
            <a:r>
              <a:rPr lang="en-US" b="1" dirty="0" err="1"/>
              <a:t>vườn</a:t>
            </a:r>
            <a:r>
              <a:rPr lang="en-US" b="1" dirty="0"/>
              <a:t>, </a:t>
            </a:r>
            <a:r>
              <a:rPr lang="en-US" b="1" dirty="0" err="1"/>
              <a:t>muôn</a:t>
            </a:r>
            <a:r>
              <a:rPr lang="en-US" b="1" dirty="0"/>
              <a:t> </a:t>
            </a:r>
            <a:r>
              <a:rPr lang="en-US" b="1" dirty="0" err="1"/>
              <a:t>loài</a:t>
            </a:r>
            <a:r>
              <a:rPr lang="en-US" b="1" dirty="0"/>
              <a:t> </a:t>
            </a:r>
            <a:r>
              <a:rPr lang="en-US" b="1" dirty="0" err="1"/>
              <a:t>hoa</a:t>
            </a:r>
            <a:r>
              <a:rPr lang="en-US" b="1" dirty="0"/>
              <a:t> </a:t>
            </a:r>
            <a:r>
              <a:rPr lang="en-US" b="1" dirty="0" err="1"/>
              <a:t>đua</a:t>
            </a:r>
            <a:r>
              <a:rPr lang="en-US" b="1" dirty="0"/>
              <a:t> </a:t>
            </a:r>
            <a:r>
              <a:rPr lang="en-US" b="1" dirty="0" err="1"/>
              <a:t>nở</a:t>
            </a:r>
            <a:r>
              <a:rPr lang="en-US" b="1" dirty="0"/>
              <a:t>.</a:t>
            </a:r>
          </a:p>
          <a:p>
            <a:r>
              <a:rPr lang="en-US" b="1" dirty="0"/>
              <a:t>                                                       </a:t>
            </a:r>
            <a:endParaRPr lang="en-US" dirty="0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0" y="5782806"/>
            <a:ext cx="9144000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>
                <a:solidFill>
                  <a:srgbClr val="008000"/>
                </a:solidFill>
              </a:rPr>
              <a:t>* </a:t>
            </a:r>
            <a:r>
              <a:rPr lang="en-US" sz="3200" b="1" smtClean="0">
                <a:solidFill>
                  <a:srgbClr val="008000"/>
                </a:solidFill>
              </a:rPr>
              <a:t>Em </a:t>
            </a:r>
            <a:r>
              <a:rPr lang="en-US" sz="3200" b="1" dirty="0" err="1">
                <a:solidFill>
                  <a:srgbClr val="008000"/>
                </a:solidFill>
              </a:rPr>
              <a:t>hãy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nêu</a:t>
            </a:r>
            <a:r>
              <a:rPr lang="en-US" sz="3200" b="1" dirty="0">
                <a:solidFill>
                  <a:srgbClr val="008000"/>
                </a:solidFill>
              </a:rPr>
              <a:t> ý </a:t>
            </a:r>
            <a:r>
              <a:rPr lang="en-US" sz="3200" b="1" dirty="0" err="1">
                <a:solidFill>
                  <a:srgbClr val="008000"/>
                </a:solidFill>
              </a:rPr>
              <a:t>nghĩa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của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từng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trạng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ngữ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trong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câu</a:t>
            </a:r>
            <a:r>
              <a:rPr lang="en-US" sz="3200" b="1" dirty="0">
                <a:solidFill>
                  <a:srgbClr val="008000"/>
                </a:solidFill>
              </a:rPr>
              <a:t>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57200" y="18288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57200" y="2715772"/>
            <a:ext cx="1752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64663" y="3627692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1250463" y="4903304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438400" y="4903304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791200" y="1627513"/>
            <a:ext cx="2746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- </a:t>
            </a:r>
            <a:r>
              <a:rPr lang="en-US" sz="3200" b="1" dirty="0" err="1">
                <a:solidFill>
                  <a:srgbClr val="008000"/>
                </a:solidFill>
              </a:rPr>
              <a:t>Chỉ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thời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gian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791200" y="2544395"/>
            <a:ext cx="3142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dirty="0">
                <a:solidFill>
                  <a:srgbClr val="008000"/>
                </a:solidFill>
              </a:rPr>
              <a:t>- </a:t>
            </a:r>
            <a:r>
              <a:rPr lang="en-US" sz="3200" b="1" dirty="0" err="1">
                <a:solidFill>
                  <a:srgbClr val="008000"/>
                </a:solidFill>
              </a:rPr>
              <a:t>Chỉ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nơi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chốn</a:t>
            </a:r>
            <a:r>
              <a:rPr lang="en-US" sz="3200" b="1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486400" y="3962400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8000"/>
                </a:solidFill>
              </a:rPr>
              <a:t>- </a:t>
            </a:r>
            <a:r>
              <a:rPr lang="en-US" sz="3600" b="1" dirty="0" err="1">
                <a:solidFill>
                  <a:srgbClr val="008000"/>
                </a:solidFill>
              </a:rPr>
              <a:t>Chỉ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thời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gian</a:t>
            </a:r>
            <a:r>
              <a:rPr lang="en-US" sz="3600" b="1" dirty="0">
                <a:solidFill>
                  <a:srgbClr val="008000"/>
                </a:solidFill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80605"/>
              </p:ext>
            </p:extLst>
          </p:nvPr>
        </p:nvGraphicFramePr>
        <p:xfrm>
          <a:off x="38131" y="927187"/>
          <a:ext cx="9078160" cy="4571999"/>
        </p:xfrm>
        <a:graphic>
          <a:graphicData uri="http://schemas.openxmlformats.org/drawingml/2006/table">
            <a:tbl>
              <a:tblPr/>
              <a:tblGrid>
                <a:gridCol w="5470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19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0" y="1330777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  <p:bldP spid="17429" grpId="0" animBg="1"/>
      <p:bldP spid="17430" grpId="0" animBg="1"/>
      <p:bldP spid="17432" grpId="0" animBg="1"/>
      <p:bldP spid="17433" grpId="0" animBg="1"/>
      <p:bldP spid="17434" grpId="0"/>
      <p:bldP spid="17435" grpId="0"/>
      <p:bldP spid="174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36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26504" y="0"/>
            <a:ext cx="91705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600" b="1" smtClean="0">
                <a:solidFill>
                  <a:srgbClr val="008000"/>
                </a:solidFill>
              </a:rPr>
              <a:t>Bài </a:t>
            </a:r>
            <a:r>
              <a:rPr lang="en-US" sz="3600" b="1" dirty="0">
                <a:solidFill>
                  <a:srgbClr val="008000"/>
                </a:solidFill>
              </a:rPr>
              <a:t>2: </a:t>
            </a:r>
            <a:r>
              <a:rPr lang="en-US" sz="3600" b="1" dirty="0" err="1">
                <a:solidFill>
                  <a:srgbClr val="008000"/>
                </a:solidFill>
              </a:rPr>
              <a:t>Viết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một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đoạn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văn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ngắn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từ</a:t>
            </a:r>
            <a:r>
              <a:rPr lang="en-US" sz="3600" b="1" dirty="0">
                <a:solidFill>
                  <a:srgbClr val="008000"/>
                </a:solidFill>
              </a:rPr>
              <a:t> 3 </a:t>
            </a:r>
            <a:r>
              <a:rPr lang="en-US" sz="3600" b="1" dirty="0" err="1">
                <a:solidFill>
                  <a:srgbClr val="008000"/>
                </a:solidFill>
              </a:rPr>
              <a:t>đến</a:t>
            </a:r>
            <a:r>
              <a:rPr lang="en-US" sz="3600" b="1" dirty="0">
                <a:solidFill>
                  <a:srgbClr val="008000"/>
                </a:solidFill>
              </a:rPr>
              <a:t> 5 </a:t>
            </a:r>
            <a:r>
              <a:rPr lang="en-US" sz="3600" b="1" dirty="0" err="1">
                <a:solidFill>
                  <a:srgbClr val="008000"/>
                </a:solidFill>
              </a:rPr>
              <a:t>câu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kể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về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một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lần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em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được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đi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chơi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xa</a:t>
            </a:r>
            <a:r>
              <a:rPr lang="en-US" sz="3600" b="1" dirty="0">
                <a:solidFill>
                  <a:srgbClr val="008000"/>
                </a:solidFill>
              </a:rPr>
              <a:t>, </a:t>
            </a:r>
            <a:r>
              <a:rPr lang="en-US" sz="3600" b="1" dirty="0" err="1">
                <a:solidFill>
                  <a:srgbClr val="008000"/>
                </a:solidFill>
              </a:rPr>
              <a:t>trong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đó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có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ít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nhất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một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câu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dùng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trạng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ngữ</a:t>
            </a:r>
            <a:r>
              <a:rPr lang="en-US" sz="3600" b="1" dirty="0">
                <a:solidFill>
                  <a:srgbClr val="008000"/>
                </a:solidFill>
              </a:rPr>
              <a:t>.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2113446"/>
            <a:ext cx="9144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 i="1" dirty="0" err="1">
                <a:solidFill>
                  <a:srgbClr val="FF0066"/>
                </a:solidFill>
                <a:sym typeface="Wingdings" pitchFamily="2" charset="2"/>
              </a:rPr>
              <a:t>Ví</a:t>
            </a:r>
            <a:r>
              <a:rPr lang="en-US" sz="4000" b="1" i="1" dirty="0">
                <a:solidFill>
                  <a:srgbClr val="FF0066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FF0066"/>
                </a:solidFill>
                <a:sym typeface="Wingdings" pitchFamily="2" charset="2"/>
              </a:rPr>
              <a:t>dụ</a:t>
            </a:r>
            <a:r>
              <a:rPr lang="en-US" sz="4000" b="1" i="1" dirty="0">
                <a:solidFill>
                  <a:srgbClr val="FF0066"/>
                </a:solidFill>
                <a:sym typeface="Wingdings" pitchFamily="2" charset="2"/>
              </a:rPr>
              <a:t> 1: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Chủ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nhật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tuần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qua</a:t>
            </a:r>
            <a:r>
              <a:rPr lang="en-US" sz="4000" b="1" dirty="0">
                <a:solidFill>
                  <a:srgbClr val="008000"/>
                </a:solidFill>
                <a:sym typeface="Wingdings" pitchFamily="2" charset="2"/>
              </a:rPr>
              <a:t>,</a:t>
            </a:r>
            <a:r>
              <a:rPr lang="en-US" sz="4000" b="1" dirty="0">
                <a:solidFill>
                  <a:srgbClr val="0000CC"/>
                </a:solidFill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cả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nhà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em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về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thăm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quê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ngoại</a:t>
            </a:r>
            <a:r>
              <a:rPr lang="en-US" sz="4000" b="1" dirty="0">
                <a:sym typeface="Wingdings" pitchFamily="2" charset="2"/>
              </a:rPr>
              <a:t>. </a:t>
            </a:r>
            <a:r>
              <a:rPr lang="en-US" sz="4000" b="1" dirty="0" err="1">
                <a:sym typeface="Wingdings" pitchFamily="2" charset="2"/>
              </a:rPr>
              <a:t>Cánh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đồng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lúa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quê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ngoại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rộng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mênh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mông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và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xanh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mượt</a:t>
            </a:r>
            <a:r>
              <a:rPr lang="en-US" sz="4000" b="1" dirty="0">
                <a:sym typeface="Wingdings" pitchFamily="2" charset="2"/>
              </a:rPr>
              <a:t>. </a:t>
            </a:r>
            <a:r>
              <a:rPr lang="en-US" sz="4000" b="1" dirty="0" err="1">
                <a:sym typeface="Wingdings" pitchFamily="2" charset="2"/>
              </a:rPr>
              <a:t>Cây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đa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đầu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làng</a:t>
            </a:r>
            <a:r>
              <a:rPr lang="en-US" sz="4000" b="1" dirty="0">
                <a:sym typeface="Wingdings" pitchFamily="2" charset="2"/>
              </a:rPr>
              <a:t> sum </a:t>
            </a:r>
            <a:r>
              <a:rPr lang="en-US" sz="4000" b="1" dirty="0" err="1">
                <a:sym typeface="Wingdings" pitchFamily="2" charset="2"/>
              </a:rPr>
              <a:t>suê</a:t>
            </a:r>
            <a:r>
              <a:rPr lang="en-US" sz="4000" b="1" dirty="0">
                <a:sym typeface="Wingdings" pitchFamily="2" charset="2"/>
              </a:rPr>
              <a:t>.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Dưới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bóng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mát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cây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4000" b="1" i="1" dirty="0" err="1">
                <a:solidFill>
                  <a:srgbClr val="008000"/>
                </a:solidFill>
                <a:sym typeface="Wingdings" pitchFamily="2" charset="2"/>
              </a:rPr>
              <a:t>đa</a:t>
            </a:r>
            <a:r>
              <a:rPr lang="en-US" sz="4000" b="1" i="1" dirty="0">
                <a:solidFill>
                  <a:srgbClr val="008000"/>
                </a:solidFill>
                <a:sym typeface="Wingdings" pitchFamily="2" charset="2"/>
              </a:rPr>
              <a:t>,</a:t>
            </a:r>
            <a:r>
              <a:rPr lang="en-US" sz="4000" b="1" i="1" dirty="0">
                <a:solidFill>
                  <a:srgbClr val="0000CC"/>
                </a:solidFill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em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cùng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bạn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vui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đùa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cả</a:t>
            </a:r>
            <a:r>
              <a:rPr lang="en-US" sz="4000" b="1" dirty="0">
                <a:sym typeface="Wingdings" pitchFamily="2" charset="2"/>
              </a:rPr>
              <a:t> </a:t>
            </a:r>
            <a:r>
              <a:rPr lang="en-US" sz="4000" b="1" dirty="0" err="1">
                <a:sym typeface="Wingdings" pitchFamily="2" charset="2"/>
              </a:rPr>
              <a:t>ngày</a:t>
            </a:r>
            <a:r>
              <a:rPr lang="en-US" sz="4000" b="1" dirty="0">
                <a:sym typeface="Wingdings" pitchFamily="2" charset="2"/>
              </a:rPr>
              <a:t>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584" y="764704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008000"/>
                </a:solidFill>
              </a:rPr>
              <a:t>* </a:t>
            </a:r>
            <a:r>
              <a:rPr lang="en-US" sz="3600" b="1" dirty="0" err="1">
                <a:solidFill>
                  <a:srgbClr val="008000"/>
                </a:solidFill>
              </a:rPr>
              <a:t>Em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hãy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đặt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một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câu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có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trạng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ngữ</a:t>
            </a:r>
            <a:r>
              <a:rPr lang="en-US" sz="3600" b="1" dirty="0">
                <a:solidFill>
                  <a:srgbClr val="008000"/>
                </a:solidFill>
              </a:rPr>
              <a:t>?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1600" y="2060848"/>
            <a:ext cx="748883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600" b="1" dirty="0">
                <a:solidFill>
                  <a:srgbClr val="0000CC"/>
                </a:solidFill>
              </a:rPr>
              <a:t>- </a:t>
            </a:r>
            <a:r>
              <a:rPr lang="en-US" sz="3600" b="1" dirty="0" err="1">
                <a:solidFill>
                  <a:srgbClr val="0000CC"/>
                </a:solidFill>
              </a:rPr>
              <a:t>Sáng</a:t>
            </a:r>
            <a:r>
              <a:rPr lang="en-US" sz="3600" b="1" dirty="0">
                <a:solidFill>
                  <a:srgbClr val="0000CC"/>
                </a:solidFill>
              </a:rPr>
              <a:t> nay, </a:t>
            </a:r>
            <a:r>
              <a:rPr lang="en-US" sz="3600" b="1" dirty="0" err="1">
                <a:solidFill>
                  <a:srgbClr val="0000CC"/>
                </a:solidFill>
              </a:rPr>
              <a:t>bố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đưa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em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đi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học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0000CC"/>
                </a:solidFill>
              </a:rPr>
              <a:t>- </a:t>
            </a:r>
            <a:r>
              <a:rPr lang="en-US" sz="3600" b="1" dirty="0" err="1">
                <a:solidFill>
                  <a:srgbClr val="0000CC"/>
                </a:solidFill>
              </a:rPr>
              <a:t>Trong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vườn</a:t>
            </a:r>
            <a:r>
              <a:rPr lang="en-US" sz="3600" b="1" dirty="0">
                <a:solidFill>
                  <a:srgbClr val="0000CC"/>
                </a:solidFill>
              </a:rPr>
              <a:t>, </a:t>
            </a:r>
            <a:r>
              <a:rPr lang="en-US" sz="3600" b="1" dirty="0" err="1">
                <a:solidFill>
                  <a:srgbClr val="0000CC"/>
                </a:solidFill>
              </a:rPr>
              <a:t>đàn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bướm</a:t>
            </a:r>
            <a:r>
              <a:rPr lang="en-US" sz="3600" b="1" dirty="0">
                <a:solidFill>
                  <a:srgbClr val="0000CC"/>
                </a:solidFill>
              </a:rPr>
              <a:t> bay </a:t>
            </a:r>
            <a:r>
              <a:rPr lang="en-US" sz="3600" b="1" dirty="0" err="1">
                <a:solidFill>
                  <a:srgbClr val="0000CC"/>
                </a:solidFill>
              </a:rPr>
              <a:t>rập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rờn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0000CC"/>
                </a:solidFill>
              </a:rPr>
              <a:t>- </a:t>
            </a:r>
            <a:r>
              <a:rPr lang="en-US" sz="3600" b="1" dirty="0" err="1">
                <a:solidFill>
                  <a:srgbClr val="0000CC"/>
                </a:solidFill>
              </a:rPr>
              <a:t>Nhờ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chăm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chỉ</a:t>
            </a:r>
            <a:r>
              <a:rPr lang="en-US" sz="3600" b="1" dirty="0">
                <a:solidFill>
                  <a:srgbClr val="0000CC"/>
                </a:solidFill>
              </a:rPr>
              <a:t>, </a:t>
            </a:r>
            <a:r>
              <a:rPr lang="en-US" sz="3600" b="1" dirty="0" err="1">
                <a:solidFill>
                  <a:srgbClr val="0000CC"/>
                </a:solidFill>
              </a:rPr>
              <a:t>Bắc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học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rất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tiến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bộ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0000CC"/>
                </a:solidFill>
              </a:rPr>
              <a:t>- </a:t>
            </a:r>
            <a:r>
              <a:rPr lang="en-US" sz="3600" b="1" dirty="0" err="1">
                <a:solidFill>
                  <a:srgbClr val="0000CC"/>
                </a:solidFill>
              </a:rPr>
              <a:t>Vì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bị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ốm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nên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Nga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phải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nghỉ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học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86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65125" y="3413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US" sz="2400"/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27925" y="9509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US" sz="2400"/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3336925" y="61325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US" sz="2400"/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593725" y="6208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US" sz="240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35605"/>
            <a:ext cx="883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</a:rPr>
              <a:t>* </a:t>
            </a:r>
            <a:r>
              <a:rPr lang="en-US" sz="3600" b="1" dirty="0" err="1">
                <a:solidFill>
                  <a:srgbClr val="0000CC"/>
                </a:solidFill>
              </a:rPr>
              <a:t>Những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câu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nào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sau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đây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là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câu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cảm</a:t>
            </a:r>
            <a:r>
              <a:rPr lang="en-US" sz="3600" b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28600" y="719137"/>
            <a:ext cx="8915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dirty="0">
                <a:solidFill>
                  <a:srgbClr val="008000"/>
                </a:solidFill>
              </a:rPr>
              <a:t>1. </a:t>
            </a:r>
            <a:r>
              <a:rPr lang="en-US" sz="3200" b="1" dirty="0" err="1">
                <a:solidFill>
                  <a:srgbClr val="008000"/>
                </a:solidFill>
              </a:rPr>
              <a:t>Chiều</a:t>
            </a:r>
            <a:r>
              <a:rPr lang="en-US" sz="3200" b="1" dirty="0">
                <a:solidFill>
                  <a:srgbClr val="008000"/>
                </a:solidFill>
              </a:rPr>
              <a:t> nay, </a:t>
            </a:r>
            <a:r>
              <a:rPr lang="en-US" sz="3200" b="1" dirty="0" err="1">
                <a:solidFill>
                  <a:srgbClr val="008000"/>
                </a:solidFill>
              </a:rPr>
              <a:t>chị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đón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nhé</a:t>
            </a:r>
            <a:r>
              <a:rPr lang="en-US" sz="3200" b="1" dirty="0">
                <a:solidFill>
                  <a:srgbClr val="008000"/>
                </a:solidFill>
              </a:rPr>
              <a:t>!</a:t>
            </a:r>
          </a:p>
          <a:p>
            <a:r>
              <a:rPr lang="en-US" sz="3200" b="1" dirty="0">
                <a:solidFill>
                  <a:srgbClr val="008000"/>
                </a:solidFill>
              </a:rPr>
              <a:t>2. A! </a:t>
            </a:r>
            <a:r>
              <a:rPr lang="en-US" sz="3200" b="1" dirty="0" err="1">
                <a:solidFill>
                  <a:srgbClr val="008000"/>
                </a:solidFill>
              </a:rPr>
              <a:t>Mẹ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đã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về</a:t>
            </a:r>
            <a:r>
              <a:rPr lang="en-US" sz="3200" b="1" dirty="0">
                <a:solidFill>
                  <a:srgbClr val="008000"/>
                </a:solidFill>
              </a:rPr>
              <a:t>!</a:t>
            </a:r>
          </a:p>
          <a:p>
            <a:r>
              <a:rPr lang="en-US" sz="3200" b="1" dirty="0">
                <a:solidFill>
                  <a:srgbClr val="008000"/>
                </a:solidFill>
              </a:rPr>
              <a:t>3. </a:t>
            </a:r>
            <a:r>
              <a:rPr lang="en-US" sz="3200" b="1" dirty="0" err="1">
                <a:solidFill>
                  <a:srgbClr val="008000"/>
                </a:solidFill>
              </a:rPr>
              <a:t>Chà</a:t>
            </a:r>
            <a:r>
              <a:rPr lang="en-US" sz="3200" b="1" dirty="0">
                <a:solidFill>
                  <a:srgbClr val="008000"/>
                </a:solidFill>
              </a:rPr>
              <a:t>, con </a:t>
            </a:r>
            <a:r>
              <a:rPr lang="en-US" sz="3200" b="1" dirty="0" err="1">
                <a:solidFill>
                  <a:srgbClr val="008000"/>
                </a:solidFill>
              </a:rPr>
              <a:t>mèo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có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bộ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lông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mới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đẹp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làm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sao</a:t>
            </a:r>
            <a:r>
              <a:rPr lang="en-US" sz="3200" b="1" dirty="0">
                <a:solidFill>
                  <a:srgbClr val="008000"/>
                </a:solidFill>
              </a:rPr>
              <a:t>!</a:t>
            </a:r>
          </a:p>
          <a:p>
            <a:r>
              <a:rPr lang="en-US" sz="3200" b="1" dirty="0">
                <a:solidFill>
                  <a:srgbClr val="008000"/>
                </a:solidFill>
              </a:rPr>
              <a:t>4. </a:t>
            </a:r>
            <a:r>
              <a:rPr lang="en-US" sz="3200" b="1" dirty="0" err="1">
                <a:solidFill>
                  <a:srgbClr val="008000"/>
                </a:solidFill>
              </a:rPr>
              <a:t>Lan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ơi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cho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tớ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về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với</a:t>
            </a:r>
            <a:r>
              <a:rPr lang="en-US" sz="3200" b="1" dirty="0">
                <a:solidFill>
                  <a:srgbClr val="008000"/>
                </a:solidFill>
              </a:rPr>
              <a:t>!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0" y="269716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</a:rPr>
              <a:t>* </a:t>
            </a:r>
            <a:r>
              <a:rPr lang="en-US" sz="3200" b="1" dirty="0" err="1">
                <a:solidFill>
                  <a:srgbClr val="0000CC"/>
                </a:solidFill>
              </a:rPr>
              <a:t>Câu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cảm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dùng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để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làm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gì</a:t>
            </a:r>
            <a:r>
              <a:rPr lang="en-US" sz="3200" b="1" dirty="0">
                <a:solidFill>
                  <a:srgbClr val="0000CC"/>
                </a:solidFill>
              </a:rPr>
              <a:t>? </a:t>
            </a:r>
            <a:r>
              <a:rPr lang="en-US" sz="3200" b="1" dirty="0" err="1">
                <a:solidFill>
                  <a:srgbClr val="0000CC"/>
                </a:solidFill>
              </a:rPr>
              <a:t>Trong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câu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cảm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thường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có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những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từ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ngữ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nào</a:t>
            </a:r>
            <a:r>
              <a:rPr lang="en-US" sz="3200" b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0" y="5357826"/>
            <a:ext cx="914400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8000"/>
                </a:solidFill>
              </a:rPr>
              <a:t>- </a:t>
            </a:r>
            <a:r>
              <a:rPr lang="en-US" b="1" dirty="0" err="1">
                <a:solidFill>
                  <a:srgbClr val="008000"/>
                </a:solidFill>
              </a:rPr>
              <a:t>Trong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cảm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thường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có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các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từ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ngữ</a:t>
            </a:r>
            <a:r>
              <a:rPr lang="en-US" b="1" dirty="0">
                <a:solidFill>
                  <a:srgbClr val="008000"/>
                </a:solidFill>
              </a:rPr>
              <a:t>: </a:t>
            </a:r>
            <a:r>
              <a:rPr lang="en-US" b="1" dirty="0" err="1">
                <a:solidFill>
                  <a:srgbClr val="008000"/>
                </a:solidFill>
              </a:rPr>
              <a:t>ôi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chao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chà</a:t>
            </a:r>
            <a:r>
              <a:rPr lang="en-US" b="1">
                <a:solidFill>
                  <a:srgbClr val="008000"/>
                </a:solidFill>
              </a:rPr>
              <a:t>, </a:t>
            </a:r>
            <a:r>
              <a:rPr lang="en-US" b="1" smtClean="0">
                <a:solidFill>
                  <a:srgbClr val="008000"/>
                </a:solidFill>
              </a:rPr>
              <a:t>trời; </a:t>
            </a:r>
            <a:r>
              <a:rPr lang="en-US" b="1" dirty="0" err="1">
                <a:solidFill>
                  <a:srgbClr val="008000"/>
                </a:solidFill>
              </a:rPr>
              <a:t>quá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lắm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err="1">
                <a:solidFill>
                  <a:srgbClr val="008000"/>
                </a:solidFill>
              </a:rPr>
              <a:t>thật</a:t>
            </a:r>
            <a:r>
              <a:rPr lang="en-US" b="1" smtClean="0">
                <a:solidFill>
                  <a:srgbClr val="008000"/>
                </a:solidFill>
              </a:rPr>
              <a:t>… Khi </a:t>
            </a:r>
            <a:r>
              <a:rPr lang="en-US" b="1" dirty="0" err="1">
                <a:solidFill>
                  <a:srgbClr val="008000"/>
                </a:solidFill>
              </a:rPr>
              <a:t>viết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cuối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cảm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thường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có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dấu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chấm</a:t>
            </a:r>
            <a:r>
              <a:rPr lang="en-US" b="1" dirty="0">
                <a:solidFill>
                  <a:srgbClr val="008000"/>
                </a:solidFill>
              </a:rPr>
              <a:t> than (!)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0" y="3857628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rgbClr val="008000"/>
                </a:solidFill>
              </a:rPr>
              <a:t>- 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cảm</a:t>
            </a:r>
            <a:r>
              <a:rPr lang="en-US" b="1" dirty="0">
                <a:solidFill>
                  <a:srgbClr val="008000"/>
                </a:solidFill>
              </a:rPr>
              <a:t> (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cảm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thán</a:t>
            </a:r>
            <a:r>
              <a:rPr lang="en-US" b="1" dirty="0">
                <a:solidFill>
                  <a:srgbClr val="008000"/>
                </a:solidFill>
              </a:rPr>
              <a:t>) </a:t>
            </a:r>
            <a:r>
              <a:rPr lang="en-US" b="1" dirty="0" err="1">
                <a:solidFill>
                  <a:srgbClr val="008000"/>
                </a:solidFill>
              </a:rPr>
              <a:t>là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dùng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để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bộc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lộ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cảm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xúc</a:t>
            </a:r>
            <a:r>
              <a:rPr lang="en-US" b="1" dirty="0">
                <a:solidFill>
                  <a:srgbClr val="008000"/>
                </a:solidFill>
              </a:rPr>
              <a:t> (</a:t>
            </a:r>
            <a:r>
              <a:rPr lang="en-US" b="1" dirty="0" err="1">
                <a:solidFill>
                  <a:srgbClr val="008000"/>
                </a:solidFill>
              </a:rPr>
              <a:t>vui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mừng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thán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phục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đau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xót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err="1">
                <a:solidFill>
                  <a:srgbClr val="008000"/>
                </a:solidFill>
              </a:rPr>
              <a:t>ngạc</a:t>
            </a:r>
            <a:r>
              <a:rPr lang="en-US" b="1">
                <a:solidFill>
                  <a:srgbClr val="008000"/>
                </a:solidFill>
              </a:rPr>
              <a:t> </a:t>
            </a:r>
            <a:r>
              <a:rPr lang="en-US" b="1" smtClean="0">
                <a:solidFill>
                  <a:srgbClr val="008000"/>
                </a:solidFill>
              </a:rPr>
              <a:t>nhiên…) </a:t>
            </a:r>
            <a:r>
              <a:rPr lang="en-US" b="1" dirty="0" err="1">
                <a:solidFill>
                  <a:srgbClr val="008000"/>
                </a:solidFill>
              </a:rPr>
              <a:t>của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người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nói</a:t>
            </a:r>
            <a:r>
              <a:rPr lang="en-US" b="1" dirty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71670" y="1785926"/>
            <a:ext cx="386035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>
            <a:off x="214282" y="1214422"/>
            <a:ext cx="428628" cy="500066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5-Point Star 14"/>
          <p:cNvSpPr/>
          <p:nvPr/>
        </p:nvSpPr>
        <p:spPr bwMode="auto">
          <a:xfrm>
            <a:off x="214282" y="1857364"/>
            <a:ext cx="428628" cy="35719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/>
      <p:bldP spid="2073" grpId="0"/>
      <p:bldP spid="2074" grpId="0"/>
      <p:bldP spid="2075" grpId="0"/>
      <p:bldP spid="2076" grpId="0"/>
      <p:bldP spid="1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10" name="AutoShape 106"/>
          <p:cNvSpPr>
            <a:spLocks noChangeArrowheads="1"/>
          </p:cNvSpPr>
          <p:nvPr/>
        </p:nvSpPr>
        <p:spPr bwMode="auto">
          <a:xfrm rot="2047278">
            <a:off x="8534400" y="4495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4000">
              <a:latin typeface=".VnCommercial Script" pitchFamily="34" charset="0"/>
            </a:endParaRPr>
          </a:p>
        </p:txBody>
      </p:sp>
      <p:sp>
        <p:nvSpPr>
          <p:cNvPr id="4099" name="Rectangle 18"/>
          <p:cNvSpPr>
            <a:spLocks noChangeArrowheads="1"/>
          </p:cNvSpPr>
          <p:nvPr/>
        </p:nvSpPr>
        <p:spPr bwMode="auto">
          <a:xfrm>
            <a:off x="990600" y="1524000"/>
            <a:ext cx="7239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9223" name="TextBox 15"/>
          <p:cNvSpPr txBox="1">
            <a:spLocks noChangeArrowheads="1"/>
          </p:cNvSpPr>
          <p:nvPr/>
        </p:nvSpPr>
        <p:spPr bwMode="auto">
          <a:xfrm>
            <a:off x="0" y="523726"/>
            <a:ext cx="8774113" cy="2371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b="1" i="1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i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ba </a:t>
            </a:r>
            <a:r>
              <a:rPr lang="en-US" altLang="en-US" sz="2800" b="1" i="1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b="1" i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26 </a:t>
            </a:r>
            <a:r>
              <a:rPr lang="en-US" altLang="en-US" sz="2800" b="1" i="1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b="1" i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2022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câu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Thêm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trạng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126</a:t>
            </a: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80" y="4185502"/>
            <a:ext cx="2389839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503827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00CC"/>
                </a:solidFill>
              </a:rPr>
              <a:t>I . </a:t>
            </a:r>
            <a:r>
              <a:rPr lang="en-US" b="1" dirty="0" err="1">
                <a:solidFill>
                  <a:srgbClr val="0000CC"/>
                </a:solidFill>
              </a:rPr>
              <a:t>Nhận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xét</a:t>
            </a:r>
            <a:r>
              <a:rPr lang="en-US" b="1" dirty="0">
                <a:solidFill>
                  <a:srgbClr val="0000CC"/>
                </a:solidFill>
              </a:rPr>
              <a:t>: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1646827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>
                <a:solidFill>
                  <a:srgbClr val="0000CC"/>
                </a:solidFill>
              </a:rPr>
              <a:t>a. I-ren trở thành một nhà khoa học nổi tiếng.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1113427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2700" b="1" dirty="0"/>
              <a:t>* </a:t>
            </a:r>
            <a:r>
              <a:rPr lang="en-US" sz="2700" b="1" dirty="0" err="1"/>
              <a:t>Bài</a:t>
            </a:r>
            <a:r>
              <a:rPr lang="en-US" sz="2700" b="1" dirty="0"/>
              <a:t> 1: </a:t>
            </a:r>
            <a:r>
              <a:rPr lang="en-US" sz="2700" b="1" dirty="0" err="1"/>
              <a:t>Đọc</a:t>
            </a:r>
            <a:r>
              <a:rPr lang="en-US" sz="2700" b="1" dirty="0"/>
              <a:t> </a:t>
            </a:r>
            <a:r>
              <a:rPr lang="en-US" sz="2700" b="1" dirty="0" err="1"/>
              <a:t>cặp</a:t>
            </a:r>
            <a:r>
              <a:rPr lang="en-US" sz="2700" b="1" dirty="0"/>
              <a:t> </a:t>
            </a:r>
            <a:r>
              <a:rPr lang="en-US" sz="2700" b="1" dirty="0" err="1"/>
              <a:t>câu</a:t>
            </a:r>
            <a:r>
              <a:rPr lang="en-US" sz="2700" b="1" dirty="0"/>
              <a:t> </a:t>
            </a:r>
            <a:r>
              <a:rPr lang="en-US" sz="2700" b="1" dirty="0" err="1"/>
              <a:t>sau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cho</a:t>
            </a:r>
            <a:r>
              <a:rPr lang="en-US" sz="2700" b="1" dirty="0"/>
              <a:t> </a:t>
            </a:r>
            <a:r>
              <a:rPr lang="en-US" sz="2700" b="1" dirty="0" err="1"/>
              <a:t>biết</a:t>
            </a:r>
            <a:r>
              <a:rPr lang="en-US" sz="2700" b="1" dirty="0"/>
              <a:t> </a:t>
            </a:r>
            <a:r>
              <a:rPr lang="en-US" sz="2700" b="1" dirty="0" err="1"/>
              <a:t>chúng</a:t>
            </a:r>
            <a:r>
              <a:rPr lang="en-US" sz="2700" b="1" dirty="0"/>
              <a:t> </a:t>
            </a:r>
            <a:r>
              <a:rPr lang="en-US" sz="2700" b="1" dirty="0" err="1"/>
              <a:t>có</a:t>
            </a:r>
            <a:r>
              <a:rPr lang="en-US" sz="2700" b="1" dirty="0"/>
              <a:t> </a:t>
            </a:r>
            <a:r>
              <a:rPr lang="en-US" sz="2700" b="1" dirty="0" err="1"/>
              <a:t>gì</a:t>
            </a:r>
            <a:r>
              <a:rPr lang="en-US" sz="2700" b="1" dirty="0"/>
              <a:t> </a:t>
            </a:r>
            <a:r>
              <a:rPr lang="en-US" sz="2700" b="1" dirty="0" err="1"/>
              <a:t>khác</a:t>
            </a:r>
            <a:r>
              <a:rPr lang="en-US" sz="2700" b="1" dirty="0"/>
              <a:t> </a:t>
            </a:r>
            <a:r>
              <a:rPr lang="en-US" sz="2700" b="1" dirty="0" err="1"/>
              <a:t>nhau</a:t>
            </a:r>
            <a:r>
              <a:rPr lang="en-US" sz="2700" b="1" dirty="0"/>
              <a:t>?</a:t>
            </a:r>
            <a:endParaRPr lang="en-US" sz="2700" dirty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2256427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>
                <a:solidFill>
                  <a:srgbClr val="0000CC"/>
                </a:solidFill>
              </a:rPr>
              <a:t>b. </a:t>
            </a:r>
            <a:r>
              <a:rPr lang="en-US" b="1" i="1">
                <a:solidFill>
                  <a:srgbClr val="0000CC"/>
                </a:solidFill>
              </a:rPr>
              <a:t>Nhờ tinh thần ham học hỏi, sau này,</a:t>
            </a:r>
            <a:r>
              <a:rPr lang="en-US" b="1">
                <a:solidFill>
                  <a:srgbClr val="0000CC"/>
                </a:solidFill>
              </a:rPr>
              <a:t> I-ren trở thành một nhà khoa học nổi tiếng.</a:t>
            </a:r>
            <a:endParaRPr lang="en-US">
              <a:solidFill>
                <a:srgbClr val="0000CC"/>
              </a:solidFill>
            </a:endParaRPr>
          </a:p>
        </p:txBody>
      </p:sp>
      <p:pic>
        <p:nvPicPr>
          <p:cNvPr id="4108" name="Picture 12" descr="anh-1-15071868466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94627"/>
            <a:ext cx="3352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28600" y="3202577"/>
            <a:ext cx="5562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8000"/>
                </a:solidFill>
              </a:rPr>
              <a:t>* I-ren </a:t>
            </a:r>
            <a:r>
              <a:rPr lang="en-US" b="1" dirty="0" err="1">
                <a:solidFill>
                  <a:srgbClr val="008000"/>
                </a:solidFill>
              </a:rPr>
              <a:t>là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một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nhà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hóa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học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và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nhà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vật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lý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học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người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Pháp</a:t>
            </a:r>
            <a:r>
              <a:rPr lang="en-US" b="1" dirty="0">
                <a:solidFill>
                  <a:srgbClr val="008000"/>
                </a:solidFill>
              </a:rPr>
              <a:t>. </a:t>
            </a:r>
            <a:r>
              <a:rPr lang="en-US" b="1" dirty="0" err="1">
                <a:solidFill>
                  <a:srgbClr val="008000"/>
                </a:solidFill>
              </a:rPr>
              <a:t>Bà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sinh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năm</a:t>
            </a:r>
            <a:r>
              <a:rPr lang="en-US" b="1" dirty="0">
                <a:solidFill>
                  <a:srgbClr val="008000"/>
                </a:solidFill>
              </a:rPr>
              <a:t> 1897, </a:t>
            </a:r>
            <a:r>
              <a:rPr lang="en-US" b="1" dirty="0" err="1">
                <a:solidFill>
                  <a:srgbClr val="008000"/>
                </a:solidFill>
              </a:rPr>
              <a:t>mất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năm</a:t>
            </a:r>
            <a:r>
              <a:rPr lang="en-US" b="1" dirty="0">
                <a:solidFill>
                  <a:srgbClr val="008000"/>
                </a:solidFill>
              </a:rPr>
              <a:t> 1956. </a:t>
            </a:r>
            <a:r>
              <a:rPr lang="en-US" b="1" dirty="0" err="1">
                <a:solidFill>
                  <a:srgbClr val="008000"/>
                </a:solidFill>
              </a:rPr>
              <a:t>Bà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được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trao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giải</a:t>
            </a:r>
            <a:r>
              <a:rPr lang="en-US" b="1" dirty="0">
                <a:solidFill>
                  <a:srgbClr val="008000"/>
                </a:solidFill>
              </a:rPr>
              <a:t> Nobel </a:t>
            </a:r>
            <a:r>
              <a:rPr lang="en-US" b="1" dirty="0" err="1">
                <a:solidFill>
                  <a:srgbClr val="008000"/>
                </a:solidFill>
              </a:rPr>
              <a:t>Hóa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học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năm</a:t>
            </a:r>
            <a:r>
              <a:rPr lang="en-US" b="1" dirty="0">
                <a:solidFill>
                  <a:srgbClr val="008000"/>
                </a:solidFill>
              </a:rPr>
              <a:t> 1935.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  <p:bldP spid="4107" grpId="0"/>
      <p:bldP spid="4110" grpId="0"/>
      <p:bldP spid="41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44446" y="170676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dirty="0">
                <a:solidFill>
                  <a:srgbClr val="0000CC"/>
                </a:solidFill>
              </a:rPr>
              <a:t>a. I-</a:t>
            </a:r>
            <a:r>
              <a:rPr lang="en-US" sz="3200" b="1" dirty="0" err="1">
                <a:solidFill>
                  <a:srgbClr val="0000CC"/>
                </a:solidFill>
              </a:rPr>
              <a:t>ren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trở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thành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một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nhà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khoa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học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nổi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tiếng</a:t>
            </a:r>
            <a:r>
              <a:rPr lang="en-US" sz="3200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-31754" y="438018"/>
            <a:ext cx="9220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dirty="0"/>
              <a:t>1. </a:t>
            </a:r>
            <a:r>
              <a:rPr lang="en-US" sz="3200" b="1" dirty="0" err="1"/>
              <a:t>Đọc</a:t>
            </a:r>
            <a:r>
              <a:rPr lang="en-US" sz="3200" b="1" dirty="0"/>
              <a:t> </a:t>
            </a:r>
            <a:r>
              <a:rPr lang="en-US" sz="3200" b="1" dirty="0" err="1"/>
              <a:t>cặp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sau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cho</a:t>
            </a:r>
            <a:r>
              <a:rPr lang="en-US" sz="3200" b="1" dirty="0"/>
              <a:t> </a:t>
            </a:r>
            <a:r>
              <a:rPr lang="en-US" sz="3200" b="1" dirty="0" err="1"/>
              <a:t>biết</a:t>
            </a:r>
            <a:r>
              <a:rPr lang="en-US" sz="3200" b="1" dirty="0"/>
              <a:t> </a:t>
            </a:r>
            <a:r>
              <a:rPr lang="en-US" sz="3200" b="1" dirty="0" err="1"/>
              <a:t>chúng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gì</a:t>
            </a:r>
            <a:r>
              <a:rPr lang="en-US" sz="3200" b="1" dirty="0"/>
              <a:t> </a:t>
            </a:r>
            <a:r>
              <a:rPr lang="en-US" sz="3200" b="1" dirty="0" err="1"/>
              <a:t>khác</a:t>
            </a:r>
            <a:r>
              <a:rPr lang="en-US" sz="3200" b="1" dirty="0"/>
              <a:t> </a:t>
            </a:r>
            <a:r>
              <a:rPr lang="en-US" sz="3200" b="1" dirty="0" err="1"/>
              <a:t>nhau</a:t>
            </a:r>
            <a:r>
              <a:rPr lang="en-US" sz="3200" b="1" dirty="0"/>
              <a:t>?</a:t>
            </a:r>
            <a:endParaRPr lang="en-US" sz="3200" dirty="0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76850" y="2579341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dirty="0">
                <a:solidFill>
                  <a:srgbClr val="0000CC"/>
                </a:solidFill>
              </a:rPr>
              <a:t>b. </a:t>
            </a:r>
            <a:r>
              <a:rPr lang="en-US" sz="3200" b="1" i="1" dirty="0" err="1">
                <a:solidFill>
                  <a:srgbClr val="0000CC"/>
                </a:solidFill>
              </a:rPr>
              <a:t>Nhờ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tinh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thần</a:t>
            </a:r>
            <a:r>
              <a:rPr lang="en-US" sz="3200" b="1" i="1" dirty="0">
                <a:solidFill>
                  <a:srgbClr val="0000CC"/>
                </a:solidFill>
              </a:rPr>
              <a:t> ham </a:t>
            </a:r>
            <a:r>
              <a:rPr lang="en-US" sz="3200" b="1" i="1" dirty="0" err="1">
                <a:solidFill>
                  <a:srgbClr val="0000CC"/>
                </a:solidFill>
              </a:rPr>
              <a:t>học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hỏi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</a:rPr>
              <a:t>sau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này</a:t>
            </a:r>
            <a:r>
              <a:rPr lang="en-US" sz="3200" b="1" i="1" dirty="0">
                <a:solidFill>
                  <a:srgbClr val="0000CC"/>
                </a:solidFill>
              </a:rPr>
              <a:t>,</a:t>
            </a:r>
            <a:r>
              <a:rPr lang="en-US" sz="3200" b="1" dirty="0">
                <a:solidFill>
                  <a:srgbClr val="0000CC"/>
                </a:solidFill>
              </a:rPr>
              <a:t> I-</a:t>
            </a:r>
            <a:r>
              <a:rPr lang="en-US" sz="3200" b="1" dirty="0" err="1">
                <a:solidFill>
                  <a:srgbClr val="0000CC"/>
                </a:solidFill>
              </a:rPr>
              <a:t>ren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trở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thành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một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nhà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khoa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học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nổi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tiếng</a:t>
            </a:r>
            <a:r>
              <a:rPr lang="en-US" sz="3200" b="1" dirty="0">
                <a:solidFill>
                  <a:srgbClr val="0000CC"/>
                </a:solidFill>
              </a:rPr>
              <a:t>.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-47171" y="44196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dirty="0" err="1">
                <a:solidFill>
                  <a:srgbClr val="008000"/>
                </a:solidFill>
              </a:rPr>
              <a:t>Câu</a:t>
            </a:r>
            <a:r>
              <a:rPr lang="en-US" sz="3200" b="1" dirty="0">
                <a:solidFill>
                  <a:srgbClr val="008000"/>
                </a:solidFill>
              </a:rPr>
              <a:t> b </a:t>
            </a:r>
            <a:r>
              <a:rPr lang="en-US" sz="3200" b="1" dirty="0" err="1">
                <a:solidFill>
                  <a:srgbClr val="008000"/>
                </a:solidFill>
              </a:rPr>
              <a:t>có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thêm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bộ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phận</a:t>
            </a:r>
            <a:r>
              <a:rPr lang="en-US" sz="3200" b="1" dirty="0">
                <a:solidFill>
                  <a:srgbClr val="008000"/>
                </a:solidFill>
              </a:rPr>
              <a:t> in </a:t>
            </a:r>
            <a:r>
              <a:rPr lang="en-US" sz="3200" b="1" dirty="0" err="1">
                <a:solidFill>
                  <a:srgbClr val="008000"/>
                </a:solidFill>
              </a:rPr>
              <a:t>nghiêng</a:t>
            </a:r>
            <a:r>
              <a:rPr lang="en-US" sz="3200" b="1" dirty="0">
                <a:solidFill>
                  <a:srgbClr val="008000"/>
                </a:solidFill>
              </a:rPr>
              <a:t>:</a:t>
            </a:r>
            <a:r>
              <a:rPr lang="en-US" sz="3200" b="1" dirty="0"/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 err="1">
                <a:solidFill>
                  <a:srgbClr val="0000CC"/>
                </a:solidFill>
              </a:rPr>
              <a:t>Nhờ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tinh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thần</a:t>
            </a:r>
            <a:r>
              <a:rPr lang="en-US" sz="3200" b="1" i="1" dirty="0">
                <a:solidFill>
                  <a:srgbClr val="0000CC"/>
                </a:solidFill>
              </a:rPr>
              <a:t> ham </a:t>
            </a:r>
            <a:r>
              <a:rPr lang="en-US" sz="3200" b="1" i="1" dirty="0" err="1">
                <a:solidFill>
                  <a:srgbClr val="0000CC"/>
                </a:solidFill>
              </a:rPr>
              <a:t>học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hỏi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</a:rPr>
              <a:t>sau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này</a:t>
            </a:r>
            <a:r>
              <a:rPr lang="en-US" sz="3200" b="1" i="1" dirty="0">
                <a:solidFill>
                  <a:srgbClr val="0000CC"/>
                </a:solidFill>
              </a:rPr>
              <a:t>,</a:t>
            </a:r>
            <a:r>
              <a:rPr lang="en-US" sz="3200" b="1" dirty="0"/>
              <a:t>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6143644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nhân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619190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 bwMode="auto">
          <a:xfrm>
            <a:off x="2071670" y="5715016"/>
            <a:ext cx="357190" cy="50006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5429256" y="5643578"/>
            <a:ext cx="357190" cy="50006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3702" y="3857628"/>
            <a:ext cx="22145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NÊU NGUYÊN NHÂN, </a:t>
            </a:r>
            <a:r>
              <a:rPr lang="en-US" sz="3200" dirty="0" err="1">
                <a:solidFill>
                  <a:srgbClr val="FF0000"/>
                </a:solidFill>
              </a:rPr>
              <a:t>thời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gian</a:t>
            </a:r>
            <a:r>
              <a:rPr lang="en-US" sz="3200" dirty="0">
                <a:solidFill>
                  <a:srgbClr val="FF0000"/>
                </a:solidFill>
              </a:rPr>
              <a:t> XẢY RA </a:t>
            </a:r>
            <a:r>
              <a:rPr lang="en-US" sz="3200" dirty="0" err="1">
                <a:solidFill>
                  <a:srgbClr val="FF0000"/>
                </a:solidFill>
              </a:rPr>
              <a:t>sự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việc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7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-17543" y="404664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kumimoji="1" lang="en-US" sz="3600" b="1" dirty="0"/>
              <a:t>2. </a:t>
            </a:r>
            <a:r>
              <a:rPr kumimoji="1" lang="en-US" sz="3600" b="1" dirty="0" err="1"/>
              <a:t>Đặt</a:t>
            </a:r>
            <a:r>
              <a:rPr kumimoji="1" lang="en-US" sz="3600" b="1" dirty="0"/>
              <a:t> </a:t>
            </a:r>
            <a:r>
              <a:rPr kumimoji="1" lang="en-US" sz="3600" b="1" dirty="0" err="1"/>
              <a:t>câu</a:t>
            </a:r>
            <a:r>
              <a:rPr kumimoji="1" lang="en-US" sz="3600" b="1" dirty="0"/>
              <a:t> </a:t>
            </a:r>
            <a:r>
              <a:rPr kumimoji="1" lang="en-US" sz="3600" b="1" dirty="0" err="1"/>
              <a:t>hỏi</a:t>
            </a:r>
            <a:r>
              <a:rPr kumimoji="1" lang="en-US" sz="3600" b="1" dirty="0"/>
              <a:t> </a:t>
            </a:r>
            <a:r>
              <a:rPr kumimoji="1" lang="en-US" sz="3600" b="1" dirty="0" err="1"/>
              <a:t>cho</a:t>
            </a:r>
            <a:r>
              <a:rPr kumimoji="1" lang="en-US" sz="3600" b="1" dirty="0"/>
              <a:t> </a:t>
            </a:r>
            <a:r>
              <a:rPr kumimoji="1" lang="en-US" sz="3600" b="1" dirty="0" err="1"/>
              <a:t>các</a:t>
            </a:r>
            <a:r>
              <a:rPr kumimoji="1" lang="en-US" sz="3600" b="1" dirty="0"/>
              <a:t> </a:t>
            </a:r>
            <a:r>
              <a:rPr kumimoji="1" lang="en-US" sz="3600" b="1" dirty="0" err="1"/>
              <a:t>phần</a:t>
            </a:r>
            <a:r>
              <a:rPr kumimoji="1" lang="en-US" sz="3600" b="1" dirty="0"/>
              <a:t> </a:t>
            </a:r>
            <a:r>
              <a:rPr kumimoji="1" lang="en-US" sz="3600" b="1" i="1" dirty="0"/>
              <a:t>in </a:t>
            </a:r>
            <a:r>
              <a:rPr kumimoji="1" lang="en-US" sz="3600" b="1" i="1" dirty="0" err="1"/>
              <a:t>nghiêng</a:t>
            </a:r>
            <a:r>
              <a:rPr kumimoji="1" lang="en-US" sz="3600" b="1" dirty="0"/>
              <a:t>.</a:t>
            </a:r>
            <a:endParaRPr lang="en-US" sz="3600" b="1" dirty="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21557" y="1538299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600" b="1" i="1" dirty="0">
                <a:solidFill>
                  <a:srgbClr val="0000CC"/>
                </a:solidFill>
              </a:rPr>
              <a:t>- </a:t>
            </a:r>
            <a:r>
              <a:rPr lang="en-US" sz="3600" b="1" i="1" dirty="0" err="1">
                <a:solidFill>
                  <a:srgbClr val="0000CC"/>
                </a:solidFill>
              </a:rPr>
              <a:t>Nhờ</a:t>
            </a:r>
            <a:r>
              <a:rPr lang="en-US" sz="3600" b="1" i="1" dirty="0">
                <a:solidFill>
                  <a:srgbClr val="0000CC"/>
                </a:solidFill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</a:rPr>
              <a:t>tinh</a:t>
            </a:r>
            <a:r>
              <a:rPr lang="en-US" sz="3600" b="1" i="1" dirty="0">
                <a:solidFill>
                  <a:srgbClr val="0000CC"/>
                </a:solidFill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</a:rPr>
              <a:t>thần</a:t>
            </a:r>
            <a:r>
              <a:rPr lang="en-US" sz="3600" b="1" i="1" dirty="0">
                <a:solidFill>
                  <a:srgbClr val="0000CC"/>
                </a:solidFill>
              </a:rPr>
              <a:t> ham </a:t>
            </a:r>
            <a:r>
              <a:rPr lang="en-US" sz="3600" b="1" i="1" dirty="0" err="1">
                <a:solidFill>
                  <a:srgbClr val="0000CC"/>
                </a:solidFill>
              </a:rPr>
              <a:t>học</a:t>
            </a:r>
            <a:r>
              <a:rPr lang="en-US" sz="3600" b="1" i="1" dirty="0">
                <a:solidFill>
                  <a:srgbClr val="0000CC"/>
                </a:solidFill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</a:rPr>
              <a:t>hỏi</a:t>
            </a:r>
            <a:r>
              <a:rPr lang="en-US" sz="3600" b="1" i="1" dirty="0">
                <a:solidFill>
                  <a:srgbClr val="0000CC"/>
                </a:solidFill>
              </a:rPr>
              <a:t>, </a:t>
            </a:r>
            <a:r>
              <a:rPr lang="en-US" sz="3600" b="1" i="1" err="1">
                <a:solidFill>
                  <a:srgbClr val="0000CC"/>
                </a:solidFill>
              </a:rPr>
              <a:t>sau</a:t>
            </a:r>
            <a:r>
              <a:rPr lang="en-US" sz="3600" b="1" i="1">
                <a:solidFill>
                  <a:srgbClr val="0000CC"/>
                </a:solidFill>
              </a:rPr>
              <a:t> </a:t>
            </a:r>
            <a:r>
              <a:rPr lang="en-US" sz="3600" b="1" i="1" smtClean="0">
                <a:solidFill>
                  <a:srgbClr val="0000CC"/>
                </a:solidFill>
              </a:rPr>
              <a:t>này, </a:t>
            </a:r>
            <a:r>
              <a:rPr lang="en-US" sz="3600" b="1" dirty="0">
                <a:solidFill>
                  <a:srgbClr val="0000CC"/>
                </a:solidFill>
              </a:rPr>
              <a:t>I-</a:t>
            </a:r>
            <a:r>
              <a:rPr lang="en-US" sz="3600" b="1" dirty="0" err="1">
                <a:solidFill>
                  <a:srgbClr val="0000CC"/>
                </a:solidFill>
              </a:rPr>
              <a:t>ren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trở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thành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một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nhà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khoa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học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nổi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tiếng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186" y="3226854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* </a:t>
            </a:r>
            <a:r>
              <a:rPr lang="en-US" b="1" dirty="0" err="1">
                <a:solidFill>
                  <a:srgbClr val="008000"/>
                </a:solidFill>
              </a:rPr>
              <a:t>Vì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sao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sau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này</a:t>
            </a:r>
            <a:r>
              <a:rPr lang="en-US" b="1" dirty="0">
                <a:solidFill>
                  <a:srgbClr val="008000"/>
                </a:solidFill>
              </a:rPr>
              <a:t>, I-</a:t>
            </a:r>
            <a:r>
              <a:rPr lang="en-US" b="1" dirty="0" err="1">
                <a:solidFill>
                  <a:srgbClr val="008000"/>
                </a:solidFill>
              </a:rPr>
              <a:t>ren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trở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thành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một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nhà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khoa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học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nổi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tiếng</a:t>
            </a:r>
            <a:r>
              <a:rPr lang="en-US" b="1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0" y="4688900"/>
            <a:ext cx="9372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</a:rPr>
              <a:t>* </a:t>
            </a:r>
            <a:r>
              <a:rPr lang="en-US" b="1" dirty="0" err="1">
                <a:solidFill>
                  <a:srgbClr val="008000"/>
                </a:solidFill>
              </a:rPr>
              <a:t>Nhờ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đâu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sau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này</a:t>
            </a:r>
            <a:r>
              <a:rPr lang="en-US" b="1" dirty="0">
                <a:solidFill>
                  <a:srgbClr val="008000"/>
                </a:solidFill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</a:rPr>
              <a:t>I-</a:t>
            </a:r>
            <a:r>
              <a:rPr lang="en-US" b="1" dirty="0" err="1">
                <a:solidFill>
                  <a:srgbClr val="008000"/>
                </a:solidFill>
              </a:rPr>
              <a:t>ren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trở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thành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một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nhà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khoa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học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nổi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tiếng</a:t>
            </a:r>
            <a:r>
              <a:rPr lang="en-US" b="1" dirty="0">
                <a:solidFill>
                  <a:srgbClr val="008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  <p:bldP spid="33802" grpId="0"/>
      <p:bldP spid="33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algn="just" eaLnBrk="1" hangingPunct="1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2651125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*  </a:t>
            </a:r>
            <a:r>
              <a:rPr lang="en-US" sz="3200" b="1" dirty="0" err="1">
                <a:solidFill>
                  <a:srgbClr val="008000"/>
                </a:solidFill>
              </a:rPr>
              <a:t>Phần</a:t>
            </a:r>
            <a:r>
              <a:rPr lang="en-US" sz="3200" b="1" dirty="0">
                <a:solidFill>
                  <a:srgbClr val="008000"/>
                </a:solidFill>
              </a:rPr>
              <a:t> in </a:t>
            </a:r>
            <a:r>
              <a:rPr lang="en-US" sz="3200" b="1" dirty="0" err="1">
                <a:solidFill>
                  <a:srgbClr val="008000"/>
                </a:solidFill>
              </a:rPr>
              <a:t>nghiêng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nhờ</a:t>
            </a:r>
            <a:r>
              <a:rPr lang="en-US" sz="3200" b="1" i="1" dirty="0">
                <a:solidFill>
                  <a:srgbClr val="FF0066"/>
                </a:solidFill>
              </a:rPr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tinh</a:t>
            </a:r>
            <a:r>
              <a:rPr lang="en-US" sz="3200" b="1" i="1" dirty="0">
                <a:solidFill>
                  <a:srgbClr val="FF0066"/>
                </a:solidFill>
              </a:rPr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thần</a:t>
            </a:r>
            <a:r>
              <a:rPr lang="en-US" sz="3200" b="1" i="1" dirty="0">
                <a:solidFill>
                  <a:srgbClr val="FF0066"/>
                </a:solidFill>
              </a:rPr>
              <a:t> ham </a:t>
            </a:r>
            <a:r>
              <a:rPr lang="en-US" sz="3200" b="1" i="1" err="1">
                <a:solidFill>
                  <a:srgbClr val="FF0066"/>
                </a:solidFill>
              </a:rPr>
              <a:t>học</a:t>
            </a:r>
            <a:r>
              <a:rPr lang="en-US" sz="3200" b="1" i="1">
                <a:solidFill>
                  <a:srgbClr val="FF0066"/>
                </a:solidFill>
              </a:rPr>
              <a:t> </a:t>
            </a:r>
            <a:r>
              <a:rPr lang="en-US" sz="3200" b="1" i="1" smtClean="0">
                <a:solidFill>
                  <a:srgbClr val="FF0066"/>
                </a:solidFill>
              </a:rPr>
              <a:t>hỏi</a:t>
            </a:r>
            <a:r>
              <a:rPr lang="en-US" sz="3200" b="1" smtClean="0">
                <a:solidFill>
                  <a:srgbClr val="008000"/>
                </a:solidFill>
              </a:rPr>
              <a:t>: </a:t>
            </a:r>
            <a:r>
              <a:rPr lang="en-US" sz="3200" b="1" dirty="0" err="1">
                <a:solidFill>
                  <a:srgbClr val="008000"/>
                </a:solidFill>
              </a:rPr>
              <a:t>nguyên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nhân</a:t>
            </a:r>
            <a:r>
              <a:rPr lang="en-US" sz="3200" b="1" dirty="0">
                <a:solidFill>
                  <a:srgbClr val="008000"/>
                </a:solidFill>
              </a:rPr>
              <a:t> I-</a:t>
            </a:r>
            <a:r>
              <a:rPr lang="en-US" sz="3200" b="1" dirty="0" err="1">
                <a:solidFill>
                  <a:srgbClr val="008000"/>
                </a:solidFill>
              </a:rPr>
              <a:t>ren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trở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thành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nhà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khoa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học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lớn</a:t>
            </a:r>
            <a:r>
              <a:rPr lang="en-US" sz="3200" b="1" dirty="0">
                <a:solidFill>
                  <a:srgbClr val="008000"/>
                </a:solidFill>
              </a:rPr>
              <a:t>. 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-3629" y="4572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/>
            <a:r>
              <a:rPr lang="en-US" sz="3200" b="1" dirty="0"/>
              <a:t>3. </a:t>
            </a:r>
            <a:r>
              <a:rPr lang="en-US" sz="3200" b="1" dirty="0" err="1"/>
              <a:t>Mỗi</a:t>
            </a:r>
            <a:r>
              <a:rPr lang="en-US" sz="3200" b="1" dirty="0"/>
              <a:t> </a:t>
            </a:r>
            <a:r>
              <a:rPr lang="en-US" sz="3200" b="1" dirty="0" err="1"/>
              <a:t>phần</a:t>
            </a:r>
            <a:r>
              <a:rPr lang="en-US" sz="3200" b="1" dirty="0"/>
              <a:t> in </a:t>
            </a:r>
            <a:r>
              <a:rPr lang="en-US" sz="3200" b="1" dirty="0" err="1"/>
              <a:t>nghiêng</a:t>
            </a:r>
            <a:r>
              <a:rPr lang="en-US" sz="3200" b="1" dirty="0"/>
              <a:t> </a:t>
            </a:r>
            <a:r>
              <a:rPr lang="en-US" sz="3200" b="1" dirty="0" err="1"/>
              <a:t>bổ</a:t>
            </a:r>
            <a:r>
              <a:rPr lang="en-US" sz="3200" b="1" dirty="0"/>
              <a:t> sung </a:t>
            </a:r>
            <a:r>
              <a:rPr lang="en-US" sz="3200" b="1" dirty="0" err="1"/>
              <a:t>cho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b ý </a:t>
            </a:r>
            <a:r>
              <a:rPr lang="en-US" sz="3200" b="1" dirty="0" err="1"/>
              <a:t>nghĩa</a:t>
            </a:r>
            <a:r>
              <a:rPr lang="en-US" sz="3200" b="1" dirty="0"/>
              <a:t> </a:t>
            </a:r>
            <a:r>
              <a:rPr lang="en-US" sz="3200" b="1" dirty="0" err="1"/>
              <a:t>gì</a:t>
            </a:r>
            <a:r>
              <a:rPr lang="en-US" sz="3200" b="1" dirty="0"/>
              <a:t>?</a:t>
            </a:r>
            <a:endParaRPr lang="en-US" sz="3200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0" y="1618343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i="1" dirty="0">
                <a:solidFill>
                  <a:srgbClr val="0000CC"/>
                </a:solidFill>
              </a:rPr>
              <a:t>- </a:t>
            </a:r>
            <a:r>
              <a:rPr lang="en-US" sz="3200" b="1" i="1" dirty="0" err="1">
                <a:solidFill>
                  <a:srgbClr val="0000CC"/>
                </a:solidFill>
              </a:rPr>
              <a:t>Nhờ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tinh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thần</a:t>
            </a:r>
            <a:r>
              <a:rPr lang="en-US" sz="3200" b="1" i="1" dirty="0">
                <a:solidFill>
                  <a:srgbClr val="0000CC"/>
                </a:solidFill>
              </a:rPr>
              <a:t> ham </a:t>
            </a:r>
            <a:r>
              <a:rPr lang="en-US" sz="3200" b="1" i="1" dirty="0" err="1">
                <a:solidFill>
                  <a:srgbClr val="0000CC"/>
                </a:solidFill>
              </a:rPr>
              <a:t>học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hỏi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err="1">
                <a:solidFill>
                  <a:srgbClr val="0000CC"/>
                </a:solidFill>
              </a:rPr>
              <a:t>sau</a:t>
            </a:r>
            <a:r>
              <a:rPr lang="en-US" sz="3200" b="1" i="1">
                <a:solidFill>
                  <a:srgbClr val="0000CC"/>
                </a:solidFill>
              </a:rPr>
              <a:t> </a:t>
            </a:r>
            <a:r>
              <a:rPr lang="en-US" sz="3200" b="1" i="1" smtClean="0">
                <a:solidFill>
                  <a:srgbClr val="0000CC"/>
                </a:solidFill>
              </a:rPr>
              <a:t>này, </a:t>
            </a:r>
            <a:r>
              <a:rPr lang="en-US" sz="3200" b="1" dirty="0">
                <a:solidFill>
                  <a:srgbClr val="0000CC"/>
                </a:solidFill>
              </a:rPr>
              <a:t>I-</a:t>
            </a:r>
            <a:r>
              <a:rPr lang="en-US" sz="3200" b="1" dirty="0" err="1">
                <a:solidFill>
                  <a:srgbClr val="0000CC"/>
                </a:solidFill>
              </a:rPr>
              <a:t>ren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trở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thành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một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nhà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khoa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học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nổi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tiếng</a:t>
            </a:r>
            <a:r>
              <a:rPr lang="en-US" sz="3200" b="1" dirty="0">
                <a:solidFill>
                  <a:srgbClr val="0000CC"/>
                </a:solidFill>
              </a:rPr>
              <a:t>.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3717457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b="1" i="1" dirty="0">
                <a:solidFill>
                  <a:srgbClr val="008000"/>
                </a:solidFill>
              </a:rPr>
              <a:t>* </a:t>
            </a:r>
            <a:r>
              <a:rPr lang="en-US" sz="3200" b="1" i="1" err="1">
                <a:solidFill>
                  <a:srgbClr val="FF0066"/>
                </a:solidFill>
              </a:rPr>
              <a:t>sau</a:t>
            </a:r>
            <a:r>
              <a:rPr lang="en-US" sz="3200" b="1" i="1">
                <a:solidFill>
                  <a:srgbClr val="FF0066"/>
                </a:solidFill>
              </a:rPr>
              <a:t> </a:t>
            </a:r>
            <a:r>
              <a:rPr lang="en-US" sz="3200" b="1" i="1" smtClean="0">
                <a:solidFill>
                  <a:srgbClr val="FF0066"/>
                </a:solidFill>
              </a:rPr>
              <a:t>này</a:t>
            </a:r>
            <a:r>
              <a:rPr lang="en-US" sz="3200" b="1" smtClean="0">
                <a:solidFill>
                  <a:srgbClr val="008000"/>
                </a:solidFill>
              </a:rPr>
              <a:t>: </a:t>
            </a:r>
            <a:r>
              <a:rPr lang="en-US" sz="3200" b="1" dirty="0" err="1">
                <a:solidFill>
                  <a:srgbClr val="008000"/>
                </a:solidFill>
              </a:rPr>
              <a:t>xác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định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thời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gian</a:t>
            </a:r>
            <a:r>
              <a:rPr lang="en-US" sz="3200" b="1" dirty="0">
                <a:solidFill>
                  <a:srgbClr val="008000"/>
                </a:solidFill>
              </a:rPr>
              <a:t> I-</a:t>
            </a:r>
            <a:r>
              <a:rPr lang="en-US" sz="3200" b="1" dirty="0" err="1">
                <a:solidFill>
                  <a:srgbClr val="008000"/>
                </a:solidFill>
              </a:rPr>
              <a:t>ren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trở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thành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một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nhà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khoa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học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nổi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tiếng</a:t>
            </a:r>
            <a:r>
              <a:rPr lang="en-US" sz="3200" b="1" dirty="0">
                <a:solidFill>
                  <a:srgbClr val="008000"/>
                </a:solidFill>
              </a:rPr>
              <a:t>.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  <p:bldP spid="9230" grpId="0"/>
      <p:bldP spid="92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5211330"/>
            <a:ext cx="9144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8000"/>
                </a:solidFill>
              </a:rPr>
              <a:t>+ </a:t>
            </a:r>
            <a:r>
              <a:rPr lang="en-US" b="1" dirty="0"/>
              <a:t>I-</a:t>
            </a:r>
            <a:r>
              <a:rPr lang="en-US" b="1" dirty="0" err="1"/>
              <a:t>ren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i="1" dirty="0" err="1">
                <a:solidFill>
                  <a:srgbClr val="FF0066"/>
                </a:solidFill>
              </a:rPr>
              <a:t>nhờ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tinh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thần</a:t>
            </a:r>
            <a:r>
              <a:rPr lang="en-US" b="1" i="1" dirty="0">
                <a:solidFill>
                  <a:srgbClr val="FF0066"/>
                </a:solidFill>
              </a:rPr>
              <a:t> ham </a:t>
            </a:r>
            <a:r>
              <a:rPr lang="en-US" b="1" i="1" dirty="0" err="1">
                <a:solidFill>
                  <a:srgbClr val="FF0066"/>
                </a:solidFill>
              </a:rPr>
              <a:t>học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hỏi</a:t>
            </a:r>
            <a:r>
              <a:rPr lang="en-US" b="1" i="1" dirty="0">
                <a:solidFill>
                  <a:srgbClr val="FF0066"/>
                </a:solidFill>
              </a:rPr>
              <a:t>, </a:t>
            </a:r>
            <a:r>
              <a:rPr lang="en-US" b="1" i="1" dirty="0" err="1">
                <a:solidFill>
                  <a:srgbClr val="FF0066"/>
                </a:solidFill>
              </a:rPr>
              <a:t>sau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này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/>
              <a:t>trở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nhà</a:t>
            </a:r>
            <a:r>
              <a:rPr lang="en-US" b="1" dirty="0"/>
              <a:t> </a:t>
            </a:r>
            <a:r>
              <a:rPr lang="en-US" b="1" dirty="0" err="1"/>
              <a:t>khoa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nổi</a:t>
            </a:r>
            <a:r>
              <a:rPr lang="en-US" b="1" dirty="0"/>
              <a:t> </a:t>
            </a:r>
            <a:r>
              <a:rPr lang="en-US" b="1" dirty="0" err="1"/>
              <a:t>tiếng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0" y="4343400"/>
            <a:ext cx="9144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8000"/>
                </a:solidFill>
              </a:rPr>
              <a:t>+ </a:t>
            </a:r>
            <a:r>
              <a:rPr lang="en-US" b="1" i="1" dirty="0" err="1">
                <a:solidFill>
                  <a:srgbClr val="FF0066"/>
                </a:solidFill>
              </a:rPr>
              <a:t>Nhờ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tinh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thần</a:t>
            </a:r>
            <a:r>
              <a:rPr lang="en-US" b="1" i="1" dirty="0">
                <a:solidFill>
                  <a:srgbClr val="FF0066"/>
                </a:solidFill>
              </a:rPr>
              <a:t> ham </a:t>
            </a:r>
            <a:r>
              <a:rPr lang="en-US" b="1" i="1" dirty="0" err="1">
                <a:solidFill>
                  <a:srgbClr val="FF0066"/>
                </a:solidFill>
              </a:rPr>
              <a:t>học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hỏi</a:t>
            </a:r>
            <a:r>
              <a:rPr lang="en-US" b="1" dirty="0">
                <a:solidFill>
                  <a:srgbClr val="FF0066"/>
                </a:solidFill>
              </a:rPr>
              <a:t>,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/>
              <a:t>I-</a:t>
            </a:r>
            <a:r>
              <a:rPr lang="en-US" b="1" dirty="0" err="1"/>
              <a:t>ren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sau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này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/>
              <a:t>trở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nhà</a:t>
            </a:r>
            <a:r>
              <a:rPr lang="en-US" b="1" dirty="0"/>
              <a:t> </a:t>
            </a:r>
            <a:r>
              <a:rPr lang="en-US" b="1" dirty="0" err="1"/>
              <a:t>khoa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nổi</a:t>
            </a:r>
            <a:r>
              <a:rPr lang="en-US" b="1" dirty="0"/>
              <a:t> </a:t>
            </a:r>
            <a:r>
              <a:rPr lang="en-US" b="1" dirty="0" err="1"/>
              <a:t>tiếng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0" y="3500438"/>
            <a:ext cx="9144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/>
              <a:t>+ I-</a:t>
            </a:r>
            <a:r>
              <a:rPr lang="en-US" b="1" dirty="0" err="1"/>
              <a:t>ren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i="1" dirty="0" err="1">
                <a:solidFill>
                  <a:srgbClr val="FF0066"/>
                </a:solidFill>
              </a:rPr>
              <a:t>sau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này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/>
              <a:t>trở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nhà</a:t>
            </a:r>
            <a:r>
              <a:rPr lang="en-US" b="1" dirty="0"/>
              <a:t> </a:t>
            </a:r>
            <a:r>
              <a:rPr lang="en-US" b="1" dirty="0" err="1"/>
              <a:t>khoa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nổi</a:t>
            </a:r>
            <a:r>
              <a:rPr lang="en-US" b="1" dirty="0"/>
              <a:t> </a:t>
            </a:r>
            <a:r>
              <a:rPr lang="en-US" b="1" dirty="0" err="1"/>
              <a:t>tiếng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FF0066"/>
                </a:solidFill>
              </a:rPr>
              <a:t>nhờ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tinh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thần</a:t>
            </a:r>
            <a:r>
              <a:rPr lang="en-US" b="1" i="1" dirty="0">
                <a:solidFill>
                  <a:srgbClr val="FF0066"/>
                </a:solidFill>
              </a:rPr>
              <a:t> ham </a:t>
            </a:r>
            <a:r>
              <a:rPr lang="en-US" b="1" i="1" dirty="0" err="1">
                <a:solidFill>
                  <a:srgbClr val="FF0066"/>
                </a:solidFill>
              </a:rPr>
              <a:t>học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hỏi</a:t>
            </a:r>
            <a:r>
              <a:rPr lang="en-US" b="1" i="1" dirty="0">
                <a:solidFill>
                  <a:srgbClr val="FF0066"/>
                </a:solidFill>
              </a:rPr>
              <a:t>.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886" y="2709835"/>
            <a:ext cx="9144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8000"/>
                </a:solidFill>
              </a:rPr>
              <a:t>+ </a:t>
            </a:r>
            <a:r>
              <a:rPr lang="en-US" b="1" i="1" dirty="0" err="1">
                <a:solidFill>
                  <a:srgbClr val="FF0066"/>
                </a:solidFill>
              </a:rPr>
              <a:t>Sau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này</a:t>
            </a:r>
            <a:r>
              <a:rPr lang="en-US" b="1" dirty="0">
                <a:solidFill>
                  <a:srgbClr val="FF0066"/>
                </a:solidFill>
              </a:rPr>
              <a:t>,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/>
              <a:t>I-</a:t>
            </a:r>
            <a:r>
              <a:rPr lang="en-US" b="1" dirty="0" err="1"/>
              <a:t>ren</a:t>
            </a:r>
            <a:r>
              <a:rPr lang="en-US" b="1" dirty="0"/>
              <a:t> </a:t>
            </a:r>
            <a:r>
              <a:rPr lang="en-US" b="1" dirty="0" err="1"/>
              <a:t>trở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nhà</a:t>
            </a:r>
            <a:r>
              <a:rPr lang="en-US" b="1" dirty="0"/>
              <a:t> </a:t>
            </a:r>
            <a:r>
              <a:rPr lang="en-US" b="1" dirty="0" err="1"/>
              <a:t>khoa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nổi</a:t>
            </a:r>
            <a:r>
              <a:rPr lang="en-US" b="1" dirty="0"/>
              <a:t> </a:t>
            </a:r>
            <a:r>
              <a:rPr lang="en-US" b="1" dirty="0" err="1"/>
              <a:t>tiếng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FF0066"/>
                </a:solidFill>
              </a:rPr>
              <a:t>nhờ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tinh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thần</a:t>
            </a:r>
            <a:r>
              <a:rPr lang="en-US" b="1" i="1" dirty="0">
                <a:solidFill>
                  <a:srgbClr val="FF0066"/>
                </a:solidFill>
              </a:rPr>
              <a:t> ham </a:t>
            </a:r>
            <a:r>
              <a:rPr lang="en-US" b="1" i="1" dirty="0" err="1">
                <a:solidFill>
                  <a:srgbClr val="FF0066"/>
                </a:solidFill>
              </a:rPr>
              <a:t>học</a:t>
            </a:r>
            <a:r>
              <a:rPr lang="en-US" b="1" i="1" dirty="0">
                <a:solidFill>
                  <a:srgbClr val="FF0066"/>
                </a:solidFill>
              </a:rPr>
              <a:t> </a:t>
            </a:r>
            <a:r>
              <a:rPr lang="en-US" b="1" i="1" dirty="0" err="1">
                <a:solidFill>
                  <a:srgbClr val="FF0066"/>
                </a:solidFill>
              </a:rPr>
              <a:t>hỏi</a:t>
            </a:r>
            <a:r>
              <a:rPr lang="en-US" b="1" i="1" dirty="0">
                <a:solidFill>
                  <a:srgbClr val="FF0066"/>
                </a:solidFill>
              </a:rPr>
              <a:t>.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0" y="1589074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3200" b="1" i="1" dirty="0">
                <a:solidFill>
                  <a:srgbClr val="0000CC"/>
                </a:solidFill>
              </a:rPr>
              <a:t>- </a:t>
            </a:r>
            <a:r>
              <a:rPr lang="en-US" sz="3200" b="1" i="1" dirty="0" err="1">
                <a:solidFill>
                  <a:srgbClr val="0000CC"/>
                </a:solidFill>
              </a:rPr>
              <a:t>Nhờ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tinh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thần</a:t>
            </a:r>
            <a:r>
              <a:rPr lang="en-US" sz="3200" b="1" i="1" dirty="0">
                <a:solidFill>
                  <a:srgbClr val="0000CC"/>
                </a:solidFill>
              </a:rPr>
              <a:t> ham </a:t>
            </a:r>
            <a:r>
              <a:rPr lang="en-US" sz="3200" b="1" i="1" dirty="0" err="1">
                <a:solidFill>
                  <a:srgbClr val="0000CC"/>
                </a:solidFill>
              </a:rPr>
              <a:t>học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hỏi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err="1">
                <a:solidFill>
                  <a:srgbClr val="0000CC"/>
                </a:solidFill>
              </a:rPr>
              <a:t>sau</a:t>
            </a:r>
            <a:r>
              <a:rPr lang="en-US" sz="3200" b="1" i="1">
                <a:solidFill>
                  <a:srgbClr val="0000CC"/>
                </a:solidFill>
              </a:rPr>
              <a:t> </a:t>
            </a:r>
            <a:r>
              <a:rPr lang="en-US" sz="3200" b="1" i="1" smtClean="0">
                <a:solidFill>
                  <a:srgbClr val="0000CC"/>
                </a:solidFill>
              </a:rPr>
              <a:t>này, </a:t>
            </a:r>
            <a:r>
              <a:rPr lang="en-US" sz="3200" b="1" dirty="0"/>
              <a:t>I-</a:t>
            </a:r>
            <a:r>
              <a:rPr lang="en-US" sz="3200" b="1" dirty="0" err="1"/>
              <a:t>ren</a:t>
            </a:r>
            <a:r>
              <a:rPr lang="en-US" sz="3200" b="1" dirty="0"/>
              <a:t> </a:t>
            </a:r>
            <a:r>
              <a:rPr lang="en-US" sz="3200" b="1" dirty="0" err="1"/>
              <a:t>trở</a:t>
            </a:r>
            <a:r>
              <a:rPr lang="en-US" sz="3200" b="1" dirty="0"/>
              <a:t> </a:t>
            </a:r>
            <a:r>
              <a:rPr lang="en-US" sz="3200" b="1" dirty="0" err="1"/>
              <a:t>thành</a:t>
            </a:r>
            <a:r>
              <a:rPr lang="en-US" sz="3200" b="1" dirty="0"/>
              <a:t> </a:t>
            </a:r>
            <a:r>
              <a:rPr lang="en-US" sz="3200" b="1" dirty="0" err="1"/>
              <a:t>một</a:t>
            </a:r>
            <a:r>
              <a:rPr lang="en-US" sz="3200" b="1" dirty="0"/>
              <a:t> </a:t>
            </a:r>
            <a:r>
              <a:rPr lang="en-US" sz="3200" b="1" dirty="0" err="1"/>
              <a:t>nhà</a:t>
            </a:r>
            <a:r>
              <a:rPr lang="en-US" sz="3200" b="1" dirty="0"/>
              <a:t> </a:t>
            </a:r>
            <a:r>
              <a:rPr lang="en-US" sz="3200" b="1" dirty="0" err="1"/>
              <a:t>khoa</a:t>
            </a:r>
            <a:r>
              <a:rPr lang="en-US" sz="3200" b="1" dirty="0"/>
              <a:t>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nổi</a:t>
            </a:r>
            <a:r>
              <a:rPr lang="en-US" sz="3200" b="1" dirty="0"/>
              <a:t> </a:t>
            </a:r>
            <a:r>
              <a:rPr lang="en-US" sz="3200" b="1" dirty="0" err="1"/>
              <a:t>tiếng</a:t>
            </a:r>
            <a:r>
              <a:rPr lang="en-US" sz="3200" b="1" dirty="0"/>
              <a:t>.</a:t>
            </a:r>
            <a:endParaRPr lang="en-US" sz="3200" dirty="0"/>
          </a:p>
        </p:txBody>
      </p:sp>
      <p:sp>
        <p:nvSpPr>
          <p:cNvPr id="9224" name="Text Box 19"/>
          <p:cNvSpPr txBox="1">
            <a:spLocks noChangeArrowheads="1"/>
          </p:cNvSpPr>
          <p:nvPr/>
        </p:nvSpPr>
        <p:spPr bwMode="auto">
          <a:xfrm>
            <a:off x="0" y="34967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4.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thay</a:t>
            </a:r>
            <a:r>
              <a:rPr lang="en-US" sz="3200" b="1" dirty="0"/>
              <a:t> </a:t>
            </a:r>
            <a:r>
              <a:rPr lang="en-US" sz="3200" b="1" dirty="0" err="1"/>
              <a:t>đổi</a:t>
            </a:r>
            <a:r>
              <a:rPr lang="en-US" sz="3200" b="1" dirty="0"/>
              <a:t> </a:t>
            </a:r>
            <a:r>
              <a:rPr lang="en-US" sz="3200" b="1" dirty="0" err="1"/>
              <a:t>vị</a:t>
            </a:r>
            <a:r>
              <a:rPr lang="en-US" sz="3200" b="1" dirty="0"/>
              <a:t> </a:t>
            </a:r>
            <a:r>
              <a:rPr lang="en-US" sz="3200" b="1" dirty="0" err="1"/>
              <a:t>trí</a:t>
            </a:r>
            <a:r>
              <a:rPr lang="en-US" sz="3200" b="1" dirty="0"/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từ</a:t>
            </a:r>
            <a:r>
              <a:rPr lang="en-US" sz="3200" b="1" dirty="0"/>
              <a:t> in </a:t>
            </a:r>
            <a:r>
              <a:rPr lang="en-US" sz="3200" b="1" dirty="0" err="1"/>
              <a:t>nghiêng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trên</a:t>
            </a:r>
            <a:r>
              <a:rPr lang="en-US" sz="3200" b="1" dirty="0"/>
              <a:t>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0" y="6143644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5. </a:t>
            </a:r>
            <a:r>
              <a:rPr lang="en-US" b="1" dirty="0" err="1"/>
              <a:t>Nghĩa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thế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?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334000" y="6143644"/>
            <a:ext cx="411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* </a:t>
            </a:r>
            <a:r>
              <a:rPr lang="en-US" b="1" smtClean="0"/>
              <a:t>không </a:t>
            </a:r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đổi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/>
      <p:bldP spid="11284" grpId="0"/>
      <p:bldP spid="112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257" y="1531308"/>
            <a:ext cx="914400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/>
              <a:t>* </a:t>
            </a:r>
            <a:r>
              <a:rPr lang="en-US" b="1" dirty="0" err="1"/>
              <a:t>Trạng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phụ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xác</a:t>
            </a:r>
            <a:r>
              <a:rPr lang="en-US" b="1" dirty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thời</a:t>
            </a:r>
            <a:r>
              <a:rPr lang="en-US" b="1" dirty="0"/>
              <a:t> </a:t>
            </a:r>
            <a:r>
              <a:rPr lang="en-US" b="1" dirty="0" err="1"/>
              <a:t>gian</a:t>
            </a:r>
            <a:r>
              <a:rPr lang="en-US" b="1" dirty="0"/>
              <a:t>, </a:t>
            </a:r>
            <a:r>
              <a:rPr lang="en-US" b="1" dirty="0" err="1"/>
              <a:t>nơi</a:t>
            </a:r>
            <a:r>
              <a:rPr lang="en-US" b="1" dirty="0"/>
              <a:t> </a:t>
            </a:r>
            <a:r>
              <a:rPr lang="en-US" b="1" dirty="0" err="1"/>
              <a:t>chốn</a:t>
            </a:r>
            <a:r>
              <a:rPr lang="en-US" b="1" dirty="0"/>
              <a:t>, </a:t>
            </a:r>
            <a:r>
              <a:rPr lang="en-US" b="1" dirty="0" err="1"/>
              <a:t>nguyên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, </a:t>
            </a:r>
            <a:r>
              <a:rPr lang="en-US" b="1" dirty="0" err="1"/>
              <a:t>mục</a:t>
            </a:r>
            <a:r>
              <a:rPr lang="en-US" b="1" dirty="0"/>
              <a:t> </a:t>
            </a:r>
            <a:r>
              <a:rPr lang="en-US" b="1" dirty="0" err="1"/>
              <a:t>đích</a:t>
            </a:r>
            <a:r>
              <a:rPr lang="en-US" b="1" dirty="0"/>
              <a:t>…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b="1" dirty="0"/>
              <a:t> </a:t>
            </a:r>
            <a:r>
              <a:rPr lang="en-US" b="1" dirty="0" err="1"/>
              <a:t>nêu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</a:rPr>
              <a:t>- </a:t>
            </a:r>
            <a:r>
              <a:rPr lang="en-US" b="1" dirty="0" err="1">
                <a:solidFill>
                  <a:srgbClr val="008000"/>
                </a:solidFill>
              </a:rPr>
              <a:t>Các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phần</a:t>
            </a:r>
            <a:r>
              <a:rPr lang="en-US" b="1" dirty="0">
                <a:solidFill>
                  <a:srgbClr val="008000"/>
                </a:solidFill>
              </a:rPr>
              <a:t> in </a:t>
            </a:r>
            <a:r>
              <a:rPr lang="en-US" b="1" dirty="0" err="1">
                <a:solidFill>
                  <a:srgbClr val="008000"/>
                </a:solidFill>
              </a:rPr>
              <a:t>nghiêng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được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gọi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là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gì</a:t>
            </a:r>
            <a:r>
              <a:rPr lang="en-US" b="1" dirty="0">
                <a:solidFill>
                  <a:srgbClr val="008000"/>
                </a:solidFill>
              </a:rPr>
              <a:t>?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515963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*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in </a:t>
            </a:r>
            <a:r>
              <a:rPr lang="en-US" b="1" dirty="0" err="1"/>
              <a:t>nghiêng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gọi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FF0066"/>
                </a:solidFill>
              </a:rPr>
              <a:t>trạng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 err="1">
                <a:solidFill>
                  <a:srgbClr val="FF0066"/>
                </a:solidFill>
              </a:rPr>
              <a:t>ngữ</a:t>
            </a:r>
            <a:r>
              <a:rPr lang="en-US" b="1" dirty="0">
                <a:solidFill>
                  <a:srgbClr val="FF0066"/>
                </a:solidFill>
              </a:rPr>
              <a:t>.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257" y="1039183"/>
            <a:ext cx="8839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8000"/>
                </a:solidFill>
              </a:rPr>
              <a:t>- </a:t>
            </a:r>
            <a:r>
              <a:rPr lang="en-US" sz="2600" b="1" dirty="0" err="1">
                <a:solidFill>
                  <a:srgbClr val="008000"/>
                </a:solidFill>
              </a:rPr>
              <a:t>Trạng</a:t>
            </a:r>
            <a:r>
              <a:rPr lang="en-US" sz="2600" b="1" dirty="0">
                <a:solidFill>
                  <a:srgbClr val="008000"/>
                </a:solidFill>
              </a:rPr>
              <a:t> </a:t>
            </a:r>
            <a:r>
              <a:rPr lang="en-US" sz="2600" b="1" dirty="0" err="1">
                <a:solidFill>
                  <a:srgbClr val="008000"/>
                </a:solidFill>
              </a:rPr>
              <a:t>ngữ</a:t>
            </a:r>
            <a:r>
              <a:rPr lang="en-US" sz="2600" b="1" dirty="0">
                <a:solidFill>
                  <a:srgbClr val="008000"/>
                </a:solidFill>
              </a:rPr>
              <a:t> </a:t>
            </a:r>
            <a:r>
              <a:rPr lang="en-US" sz="2600" b="1" dirty="0" err="1">
                <a:solidFill>
                  <a:srgbClr val="008000"/>
                </a:solidFill>
              </a:rPr>
              <a:t>là</a:t>
            </a:r>
            <a:r>
              <a:rPr lang="en-US" sz="2600" b="1" dirty="0">
                <a:solidFill>
                  <a:srgbClr val="008000"/>
                </a:solidFill>
              </a:rPr>
              <a:t> </a:t>
            </a:r>
            <a:r>
              <a:rPr lang="en-US" sz="2600" b="1" dirty="0" err="1">
                <a:solidFill>
                  <a:srgbClr val="008000"/>
                </a:solidFill>
              </a:rPr>
              <a:t>gì</a:t>
            </a:r>
            <a:r>
              <a:rPr lang="en-US" sz="2600" b="1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257" y="2787036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- </a:t>
            </a:r>
            <a:r>
              <a:rPr lang="en-US" sz="3200" b="1" dirty="0" err="1">
                <a:solidFill>
                  <a:srgbClr val="008000"/>
                </a:solidFill>
              </a:rPr>
              <a:t>Trạng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ngữ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trả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lời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cho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các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câu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hỏi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nào</a:t>
            </a:r>
            <a:r>
              <a:rPr lang="en-US" sz="3200" b="1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257" y="3371811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/>
              <a:t>* </a:t>
            </a:r>
            <a:r>
              <a:rPr lang="en-US" b="1" dirty="0" err="1"/>
              <a:t>Trạng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trả</a:t>
            </a:r>
            <a:r>
              <a:rPr lang="en-US" b="1" dirty="0"/>
              <a:t> </a:t>
            </a:r>
            <a:r>
              <a:rPr lang="en-US" b="1" dirty="0" err="1"/>
              <a:t>lời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hỏi</a:t>
            </a:r>
            <a:r>
              <a:rPr lang="en-US" b="1" dirty="0"/>
              <a:t>: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? Ở </a:t>
            </a:r>
            <a:r>
              <a:rPr lang="en-US" b="1" dirty="0" err="1"/>
              <a:t>đâu</a:t>
            </a:r>
            <a:r>
              <a:rPr lang="en-US" b="1" dirty="0"/>
              <a:t>? </a:t>
            </a:r>
            <a:r>
              <a:rPr lang="en-US" b="1" dirty="0" err="1"/>
              <a:t>Vì</a:t>
            </a:r>
            <a:r>
              <a:rPr lang="en-US" b="1" dirty="0"/>
              <a:t> </a:t>
            </a:r>
            <a:r>
              <a:rPr lang="en-US" b="1" dirty="0" err="1"/>
              <a:t>sao</a:t>
            </a:r>
            <a:r>
              <a:rPr lang="en-US" b="1" dirty="0"/>
              <a:t>?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-3629" y="435131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</a:rPr>
              <a:t>- </a:t>
            </a:r>
            <a:r>
              <a:rPr lang="en-US" b="1" dirty="0" err="1">
                <a:solidFill>
                  <a:srgbClr val="008000"/>
                </a:solidFill>
              </a:rPr>
              <a:t>Trạng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ngữ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đứng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vị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trí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nào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trong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câu</a:t>
            </a:r>
            <a:r>
              <a:rPr lang="en-US" b="1" dirty="0">
                <a:solidFill>
                  <a:srgbClr val="008000"/>
                </a:solidFill>
              </a:rPr>
              <a:t>?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0" y="491037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* </a:t>
            </a:r>
            <a:r>
              <a:rPr lang="en-US" b="1" dirty="0" err="1"/>
              <a:t>Trạng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thể</a:t>
            </a:r>
            <a:r>
              <a:rPr lang="en-US" b="1" dirty="0"/>
              <a:t> </a:t>
            </a:r>
            <a:r>
              <a:rPr lang="en-US" b="1" dirty="0" err="1"/>
              <a:t>đứng</a:t>
            </a:r>
            <a:r>
              <a:rPr lang="en-US" b="1" dirty="0"/>
              <a:t> </a:t>
            </a:r>
            <a:r>
              <a:rPr lang="en-US" b="1" dirty="0" err="1"/>
              <a:t>đầu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, </a:t>
            </a:r>
            <a:r>
              <a:rPr lang="en-US" b="1" dirty="0" err="1"/>
              <a:t>cuối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hoặc</a:t>
            </a:r>
            <a:r>
              <a:rPr lang="en-US" b="1" dirty="0"/>
              <a:t> </a:t>
            </a:r>
            <a:r>
              <a:rPr lang="en-US" b="1" dirty="0" err="1"/>
              <a:t>chen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4" grpId="0"/>
      <p:bldP spid="13325" grpId="0"/>
      <p:bldP spid="13326" grpId="0"/>
      <p:bldP spid="13327" grpId="0"/>
      <p:bldP spid="13328" grpId="0"/>
      <p:bldP spid="133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1105</Words>
  <Application>Microsoft Office PowerPoint</Application>
  <PresentationFormat>On-screen Show (4:3)</PresentationFormat>
  <Paragraphs>97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 AN</dc:creator>
  <cp:lastModifiedBy>THANH HUONG</cp:lastModifiedBy>
  <cp:revision>115</cp:revision>
  <cp:lastPrinted>1601-01-01T00:00:00Z</cp:lastPrinted>
  <dcterms:created xsi:type="dcterms:W3CDTF">2013-04-05T13:57:22Z</dcterms:created>
  <dcterms:modified xsi:type="dcterms:W3CDTF">2022-04-24T15:30:26Z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