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64" r:id="rId9"/>
    <p:sldId id="265" r:id="rId10"/>
    <p:sldId id="277" r:id="rId11"/>
    <p:sldId id="278" r:id="rId12"/>
    <p:sldId id="280" r:id="rId13"/>
    <p:sldId id="279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-640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12C97-4934-4D50-ABEF-942BEDC36101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9F31C-84E4-4F79-8832-B2ECC1D6A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185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474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550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36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06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18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861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35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6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00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093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Relationship Id="rId22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6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xmlns="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xmlns="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xmlns="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42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55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01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10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8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2022/9/14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5BCAFE-A2CD-461F-A738-010805FB04C7}"/>
              </a:ext>
            </a:extLst>
          </p:cNvPr>
          <p:cNvSpPr txBox="1"/>
          <p:nvPr userDrawn="1"/>
        </p:nvSpPr>
        <p:spPr>
          <a:xfrm>
            <a:off x="10967999" y="-16243"/>
            <a:ext cx="154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B84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13DD10-C52F-4C96-9857-D19EEF8D0E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2991" y="-1831891"/>
            <a:ext cx="1876630" cy="3326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DB0B058-697F-4EC3-8AFD-527973ECA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40186"/>
          <a:stretch/>
        </p:blipFill>
        <p:spPr>
          <a:xfrm>
            <a:off x="2161564" y="9941169"/>
            <a:ext cx="7868872" cy="1981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C9E57AD-D5E8-47C3-A868-1E9CBD7EC7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690" y="3988616"/>
            <a:ext cx="1876630" cy="33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8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18" Type="http://schemas.openxmlformats.org/officeDocument/2006/relationships/image" Target="../media/image12.png"/><Relationship Id="rId3" Type="http://schemas.openxmlformats.org/officeDocument/2006/relationships/image" Target="../media/image18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14" Type="http://schemas.openxmlformats.org/officeDocument/2006/relationships/image" Target="../media/image15.png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23.png"/><Relationship Id="rId3" Type="http://schemas.openxmlformats.org/officeDocument/2006/relationships/image" Target="../media/image18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Relationship Id="rId14" Type="http://schemas.openxmlformats.org/officeDocument/2006/relationships/image" Target="../media/image22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19.png"/><Relationship Id="rId3" Type="http://schemas.openxmlformats.org/officeDocument/2006/relationships/image" Target="../media/image18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21.png"/><Relationship Id="rId19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18.png"/><Relationship Id="rId21" Type="http://schemas.openxmlformats.org/officeDocument/2006/relationships/image" Target="../media/image2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18.png"/><Relationship Id="rId21" Type="http://schemas.openxmlformats.org/officeDocument/2006/relationships/image" Target="../media/image2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80" y="1676896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6281CDFA-C85C-492D-8F91-B6D1102D7D4F}"/>
              </a:ext>
            </a:extLst>
          </p:cNvPr>
          <p:cNvSpPr txBox="1"/>
          <p:nvPr/>
        </p:nvSpPr>
        <p:spPr>
          <a:xfrm>
            <a:off x="3269850" y="1932695"/>
            <a:ext cx="51010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 w="38100">
                  <a:solidFill>
                    <a:srgbClr val="15195F"/>
                  </a:solidFill>
                </a:ln>
                <a:solidFill>
                  <a:srgbClr val="FF7D7D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Luyện</a:t>
            </a:r>
            <a:r>
              <a:rPr kumimoji="0" lang="en-US" altLang="zh-CN" sz="8000" b="1" i="0" u="none" strike="noStrike" kern="1200" cap="none" spc="0" normalizeH="0" noProof="0" dirty="0" smtClean="0">
                <a:ln w="38100">
                  <a:solidFill>
                    <a:srgbClr val="15195F"/>
                  </a:solidFill>
                </a:ln>
                <a:solidFill>
                  <a:srgbClr val="FF7D7D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 tập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baseline="0" dirty="0" smtClean="0">
                <a:ln w="38100">
                  <a:solidFill>
                    <a:srgbClr val="15195F"/>
                  </a:solidFill>
                </a:ln>
                <a:solidFill>
                  <a:srgbClr val="FF7D7D"/>
                </a:solidFill>
                <a:latin typeface="UTM Colossalis" panose="02040603050506020204" pitchFamily="18" charset="0"/>
                <a:ea typeface="思源黑体 CN Normal" panose="020B0400000000000000" pitchFamily="34" charset="-122"/>
              </a:rPr>
              <a:t>(Trang</a:t>
            </a:r>
            <a:r>
              <a:rPr lang="en-US" altLang="zh-CN" sz="8000" b="1" dirty="0" smtClean="0">
                <a:ln w="38100">
                  <a:solidFill>
                    <a:srgbClr val="15195F"/>
                  </a:solidFill>
                </a:ln>
                <a:solidFill>
                  <a:srgbClr val="FF7D7D"/>
                </a:solidFill>
                <a:latin typeface="UTM Colossalis" panose="02040603050506020204" pitchFamily="18" charset="0"/>
                <a:ea typeface="思源黑体 CN Normal" panose="020B0400000000000000" pitchFamily="34" charset="-122"/>
              </a:rPr>
              <a:t> 10)</a:t>
            </a:r>
            <a:endParaRPr kumimoji="0" lang="zh-CN" altLang="en-US" sz="8000" b="1" i="0" u="none" strike="noStrike" kern="1200" cap="none" spc="0" normalizeH="0" baseline="0" noProof="0" dirty="0">
              <a:ln w="38100">
                <a:solidFill>
                  <a:srgbClr val="15195F"/>
                </a:solidFill>
              </a:ln>
              <a:solidFill>
                <a:srgbClr val="FF7D7D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0" name="文本框 47">
            <a:extLst>
              <a:ext uri="{FF2B5EF4-FFF2-40B4-BE49-F238E27FC236}">
                <a16:creationId xmlns:a16="http://schemas.microsoft.com/office/drawing/2014/main" xmlns="" id="{E609E5FE-6E13-4BA0-BE63-E16C87D0F680}"/>
              </a:ext>
            </a:extLst>
          </p:cNvPr>
          <p:cNvSpPr txBox="1"/>
          <p:nvPr/>
        </p:nvSpPr>
        <p:spPr>
          <a:xfrm>
            <a:off x="5792164" y="2929424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500" b="1" i="0" u="none" strike="noStrike" kern="1200" cap="none" spc="0" normalizeH="0" baseline="0" noProof="0" dirty="0">
              <a:ln w="28575">
                <a:solidFill>
                  <a:srgbClr val="FF7373"/>
                </a:solidFill>
              </a:ln>
              <a:solidFill>
                <a:srgbClr val="231B3B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AD5EFE-0744-4EB6-A370-CE46211EA36D}"/>
              </a:ext>
            </a:extLst>
          </p:cNvPr>
          <p:cNvSpPr txBox="1"/>
          <p:nvPr/>
        </p:nvSpPr>
        <p:spPr>
          <a:xfrm>
            <a:off x="4544362" y="992614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068582A-B643-412F-9240-266B91A1725E}"/>
              </a:ext>
            </a:extLst>
          </p:cNvPr>
          <p:cNvSpPr txBox="1"/>
          <p:nvPr/>
        </p:nvSpPr>
        <p:spPr>
          <a:xfrm>
            <a:off x="10967999" y="-16243"/>
            <a:ext cx="154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B84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23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/>
      <p:bldP spid="2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06955"/>
              </p:ext>
            </p:extLst>
          </p:nvPr>
        </p:nvGraphicFramePr>
        <p:xfrm>
          <a:off x="914400" y="911765"/>
          <a:ext cx="10302240" cy="47525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39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96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15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05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09021" y="1088781"/>
            <a:ext cx="1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8272" y="1127790"/>
            <a:ext cx="1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31504" y="1050075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UTM"/>
                <a:cs typeface="Times New Roman" panose="02020603050405020304" pitchFamily="18" charset="0"/>
              </a:rPr>
              <a:t>hàng</a:t>
            </a:r>
            <a:endParaRPr lang="en-US" sz="2400" b="1" dirty="0">
              <a:solidFill>
                <a:schemeClr val="bg1"/>
              </a:solidFill>
              <a:latin typeface="UTM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91126" y="3020201"/>
            <a:ext cx="155587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 65 243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46972" y="1955784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2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vi-VN" b="1" dirty="0">
                <a:solidFill>
                  <a:srgbClr val="C00000"/>
                </a:solidFill>
                <a:latin typeface="UTM"/>
              </a:rPr>
              <a:t>453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47159" y="1901215"/>
            <a:ext cx="5207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>
                <a:latin typeface="UTM"/>
              </a:rPr>
              <a:t>H</a:t>
            </a:r>
            <a:r>
              <a:rPr lang="vi-VN" b="1" dirty="0">
                <a:latin typeface="UTM"/>
              </a:rPr>
              <a:t>ai nghìn bốn trăm năm mươi ba.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275520" y="2019381"/>
            <a:ext cx="1728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chục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863501"/>
            <a:ext cx="5196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S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áu mươi lăm nghìn hai trăm ba mươi bốn.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32957" y="3942882"/>
            <a:ext cx="159385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 762 543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57601" y="3893904"/>
            <a:ext cx="51968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B</a:t>
            </a:r>
            <a:r>
              <a:rPr lang="vi-VN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ảy trăm sáu mươi hai nghìn năm trăm bốn mươi ba.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45333" y="4904539"/>
            <a:ext cx="148147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C00000"/>
                </a:solidFill>
                <a:latin typeface="UTM"/>
              </a:rPr>
              <a:t> 53 620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7601" y="4774973"/>
            <a:ext cx="5196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N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"/>
              </a:rPr>
              <a:t>ăm mươi ba nghìn sáu trăm hai mươi.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9219966" y="3001866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nghìn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272424" y="3984351"/>
            <a:ext cx="19442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trăm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272424" y="4853443"/>
            <a:ext cx="1839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err="1">
                <a:solidFill>
                  <a:srgbClr val="C00000"/>
                </a:solidFill>
                <a:latin typeface="UTM"/>
              </a:rPr>
              <a:t>hàng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chục</a:t>
            </a:r>
            <a:r>
              <a:rPr lang="en-US" b="1" dirty="0">
                <a:solidFill>
                  <a:srgbClr val="C00000"/>
                </a:solidFill>
                <a:latin typeface="UTM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UTM"/>
              </a:rPr>
              <a:t>nghìn</a:t>
            </a:r>
            <a:endParaRPr lang="vi-VN" b="1" dirty="0">
              <a:solidFill>
                <a:srgbClr val="C00000"/>
              </a:solidFill>
              <a:latin typeface="UTM"/>
            </a:endParaRPr>
          </a:p>
        </p:txBody>
      </p:sp>
    </p:spTree>
    <p:extLst>
      <p:ext uri="{BB962C8B-B14F-4D97-AF65-F5344CB8AC3E}">
        <p14:creationId xmlns:p14="http://schemas.microsoft.com/office/powerpoint/2010/main" val="40319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6400" y="858406"/>
            <a:ext cx="54219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Viết các số sau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6124" y="2048743"/>
            <a:ext cx="1041009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/>
              <a:t>b) Hai mươi bốn nghìn ba trăm mười sáu</a:t>
            </a:r>
            <a:r>
              <a:rPr lang="en-US" b="1" dirty="0"/>
              <a:t>:</a:t>
            </a:r>
          </a:p>
          <a:p>
            <a:pPr algn="just" eaLnBrk="1" hangingPunct="1"/>
            <a:endParaRPr lang="vi-VN" b="1" dirty="0"/>
          </a:p>
          <a:p>
            <a:pPr algn="just" eaLnBrk="1" hangingPunct="1"/>
            <a:r>
              <a:rPr lang="vi-VN" b="1" dirty="0"/>
              <a:t>c) Hai mươi bốn nghìn ba trăm linh một</a:t>
            </a:r>
            <a:r>
              <a:rPr lang="en-US" b="1" dirty="0"/>
              <a:t>:</a:t>
            </a:r>
          </a:p>
          <a:p>
            <a:pPr algn="just" eaLnBrk="1" hangingPunct="1"/>
            <a:endParaRPr lang="en-US" b="1" dirty="0"/>
          </a:p>
          <a:p>
            <a:pPr algn="just" eaLnBrk="1" hangingPunct="1"/>
            <a:r>
              <a:rPr lang="vi-VN" b="1" dirty="0"/>
              <a:t>d) Một trăm tám mươi nghìn bảy trăm mười lăm</a:t>
            </a:r>
            <a:endParaRPr lang="en-US" b="1" dirty="0"/>
          </a:p>
          <a:p>
            <a:pPr algn="just" eaLnBrk="1" hangingPunct="1"/>
            <a:endParaRPr lang="vi-VN" b="1" dirty="0"/>
          </a:p>
          <a:p>
            <a:pPr algn="just" eaLnBrk="1" hangingPunct="1"/>
            <a:r>
              <a:rPr lang="vi-VN" b="1" dirty="0"/>
              <a:t>e) Ba trăm linh bảy nghìn bốn trăm hai mươi mốt</a:t>
            </a:r>
            <a:endParaRPr lang="en-US" b="1" dirty="0"/>
          </a:p>
          <a:p>
            <a:pPr algn="just" eaLnBrk="1" hangingPunct="1"/>
            <a:endParaRPr lang="vi-VN" b="1" dirty="0"/>
          </a:p>
          <a:p>
            <a:pPr algn="just" eaLnBrk="1" hangingPunct="1"/>
            <a:r>
              <a:rPr lang="vi-VN" b="1" dirty="0"/>
              <a:t>g) Chín trăm chín mươi chín nghìn chín trăm chín mươi chín</a:t>
            </a:r>
            <a:r>
              <a:rPr lang="en-US" b="1" dirty="0"/>
              <a:t>:</a:t>
            </a:r>
            <a:endParaRPr lang="vi-VN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66124" y="1509555"/>
            <a:ext cx="495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b="1" dirty="0">
                <a:solidFill>
                  <a:srgbClr val="000000"/>
                </a:solidFill>
              </a:rPr>
              <a:t>a) Bốn nghìn ba trăm</a:t>
            </a:r>
            <a:r>
              <a:rPr lang="en-US" b="1" dirty="0">
                <a:solidFill>
                  <a:srgbClr val="000000"/>
                </a:solidFill>
              </a:rPr>
              <a:t>:</a:t>
            </a:r>
            <a:endParaRPr lang="vi-VN" b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629770" y="1500272"/>
            <a:ext cx="1041400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FF0000"/>
                </a:solidFill>
              </a:rPr>
              <a:t>4 300</a:t>
            </a:r>
            <a:r>
              <a:rPr lang="en-US" b="1" dirty="0"/>
              <a:t> 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72970" y="2001922"/>
            <a:ext cx="1212850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24 316</a:t>
            </a:r>
            <a:r>
              <a:rPr lang="en-US" b="1"/>
              <a:t> 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220570" y="2759160"/>
            <a:ext cx="1127125" cy="461962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24 301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068295" y="3525922"/>
            <a:ext cx="1300163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180 715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294832" y="4267756"/>
            <a:ext cx="1214438" cy="461962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 dirty="0">
                <a:solidFill>
                  <a:srgbClr val="FF0000"/>
                </a:solidFill>
              </a:rPr>
              <a:t>307421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859982" y="5374017"/>
            <a:ext cx="1298575" cy="461963"/>
          </a:xfrm>
          <a:prstGeom prst="rect">
            <a:avLst/>
          </a:prstGeom>
          <a:solidFill>
            <a:srgbClr val="D9E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999 999</a:t>
            </a:r>
          </a:p>
        </p:txBody>
      </p:sp>
    </p:spTree>
    <p:extLst>
      <p:ext uri="{BB962C8B-B14F-4D97-AF65-F5344CB8AC3E}">
        <p14:creationId xmlns:p14="http://schemas.microsoft.com/office/powerpoint/2010/main" val="13323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23" b="70692" l="3641" r="100000">
                        <a14:foregroundMark x1="37136" y1="50910" x2="47330" y2="62864"/>
                        <a14:foregroundMark x1="56675" y1="49575" x2="68871" y2="60012"/>
                        <a14:foregroundMark x1="77306" y1="50667" x2="92658" y2="62197"/>
                        <a14:foregroundMark x1="88471" y1="52670" x2="74697" y2="52245"/>
                        <a14:foregroundMark x1="67112" y1="52427" x2="58677" y2="52427"/>
                        <a14:foregroundMark x1="48240" y1="52245" x2="35801" y2="52913"/>
                        <a14:foregroundMark x1="31311" y1="52002" x2="16019" y2="52245"/>
                        <a14:foregroundMark x1="14442" y1="63532" x2="14442" y2="63532"/>
                        <a14:foregroundMark x1="21541" y1="63107" x2="21541" y2="63107"/>
                        <a14:foregroundMark x1="12864" y1="63532" x2="27549" y2="63774"/>
                        <a14:foregroundMark x1="34223" y1="63774" x2="50000" y2="63532"/>
                        <a14:foregroundMark x1="55583" y1="64199" x2="70874" y2="63774"/>
                        <a14:foregroundMark x1="76214" y1="64017" x2="90473" y2="64199"/>
                        <a14:foregroundMark x1="82646" y1="51092" x2="89320" y2="51335"/>
                        <a14:foregroundMark x1="43993" y1="50425" x2="37318" y2="51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89" b="30000"/>
          <a:stretch/>
        </p:blipFill>
        <p:spPr>
          <a:xfrm>
            <a:off x="670560" y="2682240"/>
            <a:ext cx="6858000" cy="1859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23" b="70692" l="3641" r="100000">
                        <a14:foregroundMark x1="37136" y1="50910" x2="47330" y2="62864"/>
                        <a14:foregroundMark x1="56675" y1="49575" x2="68871" y2="60012"/>
                        <a14:foregroundMark x1="77306" y1="50667" x2="92658" y2="62197"/>
                        <a14:foregroundMark x1="88471" y1="52670" x2="74697" y2="52245"/>
                        <a14:foregroundMark x1="67112" y1="52427" x2="58677" y2="52427"/>
                        <a14:foregroundMark x1="48240" y1="52245" x2="35801" y2="52913"/>
                        <a14:foregroundMark x1="31311" y1="52002" x2="16019" y2="52245"/>
                        <a14:foregroundMark x1="14442" y1="63532" x2="14442" y2="63532"/>
                        <a14:foregroundMark x1="21541" y1="63107" x2="21541" y2="63107"/>
                        <a14:foregroundMark x1="12864" y1="63532" x2="27549" y2="63774"/>
                        <a14:foregroundMark x1="34223" y1="63774" x2="50000" y2="63532"/>
                        <a14:foregroundMark x1="55583" y1="64199" x2="70874" y2="63774"/>
                        <a14:foregroundMark x1="76214" y1="64017" x2="90473" y2="64199"/>
                        <a14:foregroundMark x1="82646" y1="51092" x2="89320" y2="51335"/>
                        <a14:foregroundMark x1="43993" y1="50425" x2="37318" y2="51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43556" r="4889" b="30000"/>
          <a:stretch/>
        </p:blipFill>
        <p:spPr>
          <a:xfrm>
            <a:off x="7040880" y="2727960"/>
            <a:ext cx="4343400" cy="18135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87040" y="3048000"/>
            <a:ext cx="1112520" cy="441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300 000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89120" y="3048000"/>
            <a:ext cx="1097280" cy="441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400 000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97440" y="3063240"/>
            <a:ext cx="1097280" cy="441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595360" y="3063240"/>
            <a:ext cx="1097280" cy="441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193280" y="3048000"/>
            <a:ext cx="1097280" cy="441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91200" y="3063240"/>
            <a:ext cx="1097280" cy="441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500 000</a:t>
            </a: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164977" y="3074988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600 000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564880" y="3069545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700 000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936480" y="3063876"/>
            <a:ext cx="1295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200" b="1" dirty="0">
                <a:solidFill>
                  <a:srgbClr val="C00000"/>
                </a:solidFill>
              </a:rPr>
              <a:t>800 000</a:t>
            </a:r>
          </a:p>
        </p:txBody>
      </p:sp>
      <p:sp>
        <p:nvSpPr>
          <p:cNvPr id="13" name="文本框 47">
            <a:extLst>
              <a:ext uri="{FF2B5EF4-FFF2-40B4-BE49-F238E27FC236}">
                <a16:creationId xmlns:a16="http://schemas.microsoft.com/office/drawing/2014/main" xmlns="" id="{6281CDFA-C85C-492D-8F91-B6D1102D7D4F}"/>
              </a:ext>
            </a:extLst>
          </p:cNvPr>
          <p:cNvSpPr txBox="1"/>
          <p:nvPr/>
        </p:nvSpPr>
        <p:spPr>
          <a:xfrm>
            <a:off x="2101139" y="1212830"/>
            <a:ext cx="84449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Pierre" panose="02040603050506020204" pitchFamily="18" charset="0"/>
                <a:ea typeface="思源黑体 CN Normal" panose="020B0400000000000000" pitchFamily="34" charset="-122"/>
              </a:rPr>
              <a:t>Đoàn tàu may mắn</a:t>
            </a:r>
            <a:endParaRPr kumimoji="0" lang="zh-CN" altLang="en-US" sz="88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86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23" b="70692" l="3641" r="100000">
                        <a14:foregroundMark x1="37136" y1="50910" x2="47330" y2="62864"/>
                        <a14:foregroundMark x1="56675" y1="49575" x2="68871" y2="60012"/>
                        <a14:foregroundMark x1="77306" y1="50667" x2="92658" y2="62197"/>
                        <a14:foregroundMark x1="88471" y1="52670" x2="74697" y2="52245"/>
                        <a14:foregroundMark x1="67112" y1="52427" x2="58677" y2="52427"/>
                        <a14:foregroundMark x1="48240" y1="52245" x2="35801" y2="52913"/>
                        <a14:foregroundMark x1="31311" y1="52002" x2="16019" y2="52245"/>
                        <a14:foregroundMark x1="14442" y1="63532" x2="14442" y2="63532"/>
                        <a14:foregroundMark x1="21541" y1="63107" x2="21541" y2="63107"/>
                        <a14:foregroundMark x1="12864" y1="63532" x2="27549" y2="63774"/>
                        <a14:foregroundMark x1="34223" y1="63774" x2="50000" y2="63532"/>
                        <a14:foregroundMark x1="55583" y1="64199" x2="70874" y2="63774"/>
                        <a14:foregroundMark x1="76214" y1="64017" x2="90473" y2="64199"/>
                        <a14:foregroundMark x1="82646" y1="51092" x2="89320" y2="51335"/>
                        <a14:foregroundMark x1="43993" y1="50425" x2="37318" y2="51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889" b="30000"/>
          <a:stretch/>
        </p:blipFill>
        <p:spPr>
          <a:xfrm>
            <a:off x="670560" y="2682240"/>
            <a:ext cx="6858000" cy="1859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323" b="70692" l="3641" r="100000">
                        <a14:foregroundMark x1="37136" y1="50910" x2="47330" y2="62864"/>
                        <a14:foregroundMark x1="56675" y1="49575" x2="68871" y2="60012"/>
                        <a14:foregroundMark x1="77306" y1="50667" x2="92658" y2="62197"/>
                        <a14:foregroundMark x1="88471" y1="52670" x2="74697" y2="52245"/>
                        <a14:foregroundMark x1="67112" y1="52427" x2="58677" y2="52427"/>
                        <a14:foregroundMark x1="48240" y1="52245" x2="35801" y2="52913"/>
                        <a14:foregroundMark x1="31311" y1="52002" x2="16019" y2="52245"/>
                        <a14:foregroundMark x1="14442" y1="63532" x2="14442" y2="63532"/>
                        <a14:foregroundMark x1="21541" y1="63107" x2="21541" y2="63107"/>
                        <a14:foregroundMark x1="12864" y1="63532" x2="27549" y2="63774"/>
                        <a14:foregroundMark x1="34223" y1="63774" x2="50000" y2="63532"/>
                        <a14:foregroundMark x1="55583" y1="64199" x2="70874" y2="63774"/>
                        <a14:foregroundMark x1="76214" y1="64017" x2="90473" y2="64199"/>
                        <a14:foregroundMark x1="82646" y1="51092" x2="89320" y2="51335"/>
                        <a14:foregroundMark x1="43993" y1="50425" x2="37318" y2="51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43556" r="4889" b="30000"/>
          <a:stretch/>
        </p:blipFill>
        <p:spPr>
          <a:xfrm>
            <a:off x="7040880" y="2727960"/>
            <a:ext cx="4343400" cy="18135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87040" y="3048000"/>
            <a:ext cx="1112520" cy="441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350 000</a:t>
            </a: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389120" y="3048000"/>
            <a:ext cx="1097280" cy="441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360 000</a:t>
            </a: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97440" y="3063240"/>
            <a:ext cx="1097280" cy="441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595360" y="3063240"/>
            <a:ext cx="1097280" cy="441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193280" y="3048000"/>
            <a:ext cx="1097280" cy="441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791200" y="3063240"/>
            <a:ext cx="1097280" cy="4419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370 000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47560" y="3048000"/>
            <a:ext cx="12954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380 000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49640" y="3063240"/>
            <a:ext cx="12954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390 000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51720" y="3063240"/>
            <a:ext cx="12954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</a:rPr>
              <a:t>400 000</a:t>
            </a:r>
          </a:p>
        </p:txBody>
      </p:sp>
      <p:sp>
        <p:nvSpPr>
          <p:cNvPr id="13" name="文本框 47">
            <a:extLst>
              <a:ext uri="{FF2B5EF4-FFF2-40B4-BE49-F238E27FC236}">
                <a16:creationId xmlns:a16="http://schemas.microsoft.com/office/drawing/2014/main" xmlns="" id="{6281CDFA-C85C-492D-8F91-B6D1102D7D4F}"/>
              </a:ext>
            </a:extLst>
          </p:cNvPr>
          <p:cNvSpPr txBox="1"/>
          <p:nvPr/>
        </p:nvSpPr>
        <p:spPr>
          <a:xfrm>
            <a:off x="2101139" y="1212830"/>
            <a:ext cx="84449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Pierre" panose="02040603050506020204" pitchFamily="18" charset="0"/>
                <a:ea typeface="思源黑体 CN Normal" panose="020B0400000000000000" pitchFamily="34" charset="-122"/>
              </a:rPr>
              <a:t>Đoàn tàu may mắn</a:t>
            </a:r>
            <a:endParaRPr kumimoji="0" lang="zh-CN" alt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39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xmlns="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29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7">
            <a:extLst>
              <a:ext uri="{FF2B5EF4-FFF2-40B4-BE49-F238E27FC236}">
                <a16:creationId xmlns:a16="http://schemas.microsoft.com/office/drawing/2014/main" xmlns="" id="{D64EF57B-927A-4CEA-922D-AEF9FE78F0A2}"/>
              </a:ext>
            </a:extLst>
          </p:cNvPr>
          <p:cNvSpPr txBox="1"/>
          <p:nvPr/>
        </p:nvSpPr>
        <p:spPr>
          <a:xfrm>
            <a:off x="3768823" y="764909"/>
            <a:ext cx="5327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38100">
                  <a:noFill/>
                </a:ln>
                <a:solidFill>
                  <a:srgbClr val="FF7D7D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YÊU CẦU CẦN ĐẠT</a:t>
            </a:r>
            <a:endParaRPr kumimoji="0" lang="zh-CN" altLang="en-US" sz="4800" b="1" i="0" u="none" strike="noStrike" kern="1200" cap="none" spc="0" normalizeH="0" baseline="0" noProof="0" dirty="0">
              <a:ln w="38100">
                <a:noFill/>
              </a:ln>
              <a:solidFill>
                <a:srgbClr val="FF7D7D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06EA05-7883-45D9-A9CF-5C2E78A51517}"/>
              </a:ext>
            </a:extLst>
          </p:cNvPr>
          <p:cNvSpPr txBox="1"/>
          <p:nvPr/>
        </p:nvSpPr>
        <p:spPr>
          <a:xfrm>
            <a:off x="1306286" y="1323808"/>
            <a:ext cx="9971313" cy="403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Kiến thức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Viết 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đọc được các số có đến sáu chữ số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Kĩ năng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 hiện </a:t>
            </a:r>
            <a:r>
              <a:rPr lang="en-US" sz="2800" dirty="0" smtClean="0">
                <a:solidFill>
                  <a:srgbClr val="15195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 và đọc các số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Phẩm chất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HS có phẩm chất học tập tích cực.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Góp phần phát triển năng lực: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Năng lực tự học, NL giải quyết vấn đề và sáng tạo, NL tư duy - lập luận logic.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" y="-70147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F1DB902B-3A1F-4F0E-86FE-4D44C5AB9D98}"/>
              </a:ext>
            </a:extLst>
          </p:cNvPr>
          <p:cNvSpPr/>
          <p:nvPr/>
        </p:nvSpPr>
        <p:spPr>
          <a:xfrm>
            <a:off x="1141501" y="2184400"/>
            <a:ext cx="9982412" cy="25171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C388B94-39CA-4E49-849E-BCA2851DC251}"/>
              </a:ext>
            </a:extLst>
          </p:cNvPr>
          <p:cNvGrpSpPr/>
          <p:nvPr/>
        </p:nvGrpSpPr>
        <p:grpSpPr>
          <a:xfrm>
            <a:off x="2318442" y="2625083"/>
            <a:ext cx="1607833" cy="1607833"/>
            <a:chOff x="2318442" y="2625083"/>
            <a:chExt cx="1607833" cy="1607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26A77D88-A198-4618-A383-D84405BBADF6}"/>
                </a:ext>
              </a:extLst>
            </p:cNvPr>
            <p:cNvGrpSpPr/>
            <p:nvPr/>
          </p:nvGrpSpPr>
          <p:grpSpPr>
            <a:xfrm>
              <a:off x="2318442" y="2625083"/>
              <a:ext cx="1607833" cy="1607833"/>
              <a:chOff x="2513461" y="2545830"/>
              <a:chExt cx="1759981" cy="1759981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9A1E9A12-5A81-41BA-BE3D-F521A895FBE7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xmlns="" id="{835411FF-83A8-43C4-ADE0-C49FC14C4E26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61155A1-2C05-4674-BCB7-CC764D9E18B9}"/>
                </a:ext>
              </a:extLst>
            </p:cNvPr>
            <p:cNvSpPr txBox="1"/>
            <p:nvPr/>
          </p:nvSpPr>
          <p:spPr>
            <a:xfrm>
              <a:off x="2328867" y="2817431"/>
              <a:ext cx="1431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KHỞI ĐỘNG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7FEC0D9-7B40-4587-9F38-22F4C4DF1322}"/>
              </a:ext>
            </a:extLst>
          </p:cNvPr>
          <p:cNvGrpSpPr/>
          <p:nvPr/>
        </p:nvGrpSpPr>
        <p:grpSpPr>
          <a:xfrm>
            <a:off x="4421907" y="2625083"/>
            <a:ext cx="1607833" cy="1607833"/>
            <a:chOff x="4421907" y="2625083"/>
            <a:chExt cx="1607833" cy="1607833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="" id="{4C14DA00-1857-4FFF-A60C-75E50F47A5B3}"/>
                </a:ext>
              </a:extLst>
            </p:cNvPr>
            <p:cNvGrpSpPr/>
            <p:nvPr/>
          </p:nvGrpSpPr>
          <p:grpSpPr>
            <a:xfrm>
              <a:off x="4421907" y="2625083"/>
              <a:ext cx="1607833" cy="1607833"/>
              <a:chOff x="2513461" y="2545830"/>
              <a:chExt cx="1759981" cy="1759981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84E8A3F0-29EF-4CBF-B436-13DED528513E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07B75DFC-9AD3-4A8E-8326-FDD7E945E12A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55753C85-BEF7-470A-B1D2-EAA01D63091B}"/>
                </a:ext>
              </a:extLst>
            </p:cNvPr>
            <p:cNvSpPr txBox="1"/>
            <p:nvPr/>
          </p:nvSpPr>
          <p:spPr>
            <a:xfrm>
              <a:off x="4474487" y="2870559"/>
              <a:ext cx="148309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KHÁM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PHÁ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E6608D44-1A75-4247-A06F-8AA4B2CD6705}"/>
              </a:ext>
            </a:extLst>
          </p:cNvPr>
          <p:cNvGrpSpPr/>
          <p:nvPr/>
        </p:nvGrpSpPr>
        <p:grpSpPr>
          <a:xfrm>
            <a:off x="6525372" y="2625083"/>
            <a:ext cx="1607833" cy="1607833"/>
            <a:chOff x="6525372" y="2625083"/>
            <a:chExt cx="1607833" cy="1607833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xmlns="" id="{45E44836-89F3-4FFD-824B-1FF28E56B2E6}"/>
                </a:ext>
              </a:extLst>
            </p:cNvPr>
            <p:cNvGrpSpPr/>
            <p:nvPr/>
          </p:nvGrpSpPr>
          <p:grpSpPr>
            <a:xfrm>
              <a:off x="6525372" y="2625083"/>
              <a:ext cx="1607833" cy="1607833"/>
              <a:chOff x="2513461" y="2545830"/>
              <a:chExt cx="1759981" cy="1759981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C298CBD3-67E2-4A61-AC0B-351B526EB5BD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xmlns="" id="{3FDB006F-CD44-4E6F-99D7-BFBDA4C5EFC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xmlns="" id="{0F884977-58BD-4F64-91AE-D9245C4DAFBE}"/>
                </a:ext>
              </a:extLst>
            </p:cNvPr>
            <p:cNvSpPr txBox="1"/>
            <p:nvPr/>
          </p:nvSpPr>
          <p:spPr>
            <a:xfrm>
              <a:off x="6567800" y="2890391"/>
              <a:ext cx="147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LUYỆN TẬP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EFCDA798-FA87-4262-BBCD-ED03FF1596AB}"/>
              </a:ext>
            </a:extLst>
          </p:cNvPr>
          <p:cNvGrpSpPr/>
          <p:nvPr/>
        </p:nvGrpSpPr>
        <p:grpSpPr>
          <a:xfrm>
            <a:off x="8628836" y="2625083"/>
            <a:ext cx="1607833" cy="1607833"/>
            <a:chOff x="8628836" y="2625083"/>
            <a:chExt cx="1607833" cy="1607833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xmlns="" id="{04A923BB-FC20-4F67-A260-9049A03AB015}"/>
                </a:ext>
              </a:extLst>
            </p:cNvPr>
            <p:cNvGrpSpPr/>
            <p:nvPr/>
          </p:nvGrpSpPr>
          <p:grpSpPr>
            <a:xfrm>
              <a:off x="8628836" y="2625083"/>
              <a:ext cx="1607833" cy="1607833"/>
              <a:chOff x="2513461" y="2545830"/>
              <a:chExt cx="1759981" cy="1759981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7AB98634-948A-4765-BB28-9C7EC3274A8D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xmlns="" id="{9113B277-D906-4F7B-ADE8-F15F5BC9D8D9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xmlns="" id="{2A978D94-4306-4305-8E3D-A321198487D4}"/>
                </a:ext>
              </a:extLst>
            </p:cNvPr>
            <p:cNvSpPr txBox="1"/>
            <p:nvPr/>
          </p:nvSpPr>
          <p:spPr>
            <a:xfrm>
              <a:off x="8652810" y="2870559"/>
              <a:ext cx="14253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10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8" name="组合 1">
            <a:extLst>
              <a:ext uri="{FF2B5EF4-FFF2-40B4-BE49-F238E27FC236}">
                <a16:creationId xmlns:a16="http://schemas.microsoft.com/office/drawing/2014/main" xmlns="" id="{627AE62B-941A-40A6-9A1B-539101BBDD8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318442" y="2625083"/>
            <a:chExt cx="1607833" cy="1607833"/>
          </a:xfrm>
        </p:grpSpPr>
        <p:grpSp>
          <p:nvGrpSpPr>
            <p:cNvPr id="30" name="组合 4">
              <a:extLst>
                <a:ext uri="{FF2B5EF4-FFF2-40B4-BE49-F238E27FC236}">
                  <a16:creationId xmlns:a16="http://schemas.microsoft.com/office/drawing/2014/main" xmlns="" id="{A6278CA1-DB59-49D0-BC34-A582E0AED123}"/>
                </a:ext>
              </a:extLst>
            </p:cNvPr>
            <p:cNvGrpSpPr/>
            <p:nvPr/>
          </p:nvGrpSpPr>
          <p:grpSpPr>
            <a:xfrm>
              <a:off x="2318442" y="2625083"/>
              <a:ext cx="1607833" cy="1607833"/>
              <a:chOff x="2513461" y="2545830"/>
              <a:chExt cx="1759981" cy="1759981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DD19EEA0-53BD-4D03-BCC2-B8AB54E4AE77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6" name="矩形 3">
                <a:extLst>
                  <a:ext uri="{FF2B5EF4-FFF2-40B4-BE49-F238E27FC236}">
                    <a16:creationId xmlns:a16="http://schemas.microsoft.com/office/drawing/2014/main" xmlns="" id="{CDC8FFFC-27C5-4C11-B3A9-5CA5C954FD14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32" name="文本框 7">
              <a:extLst>
                <a:ext uri="{FF2B5EF4-FFF2-40B4-BE49-F238E27FC236}">
                  <a16:creationId xmlns:a16="http://schemas.microsoft.com/office/drawing/2014/main" xmlns="" id="{014E9EE7-BF91-45C5-824C-F844ACC6A64B}"/>
                </a:ext>
              </a:extLst>
            </p:cNvPr>
            <p:cNvSpPr txBox="1"/>
            <p:nvPr/>
          </p:nvSpPr>
          <p:spPr>
            <a:xfrm>
              <a:off x="2328867" y="2817431"/>
              <a:ext cx="1431449" cy="107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KHỞI ĐỘNG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955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43">
            <a:extLst>
              <a:ext uri="{FF2B5EF4-FFF2-40B4-BE49-F238E27FC236}">
                <a16:creationId xmlns:a16="http://schemas.microsoft.com/office/drawing/2014/main" xmlns="" id="{9296DA9E-EBB0-4114-A7C2-38C45B373D20}"/>
              </a:ext>
            </a:extLst>
          </p:cNvPr>
          <p:cNvSpPr/>
          <p:nvPr/>
        </p:nvSpPr>
        <p:spPr>
          <a:xfrm>
            <a:off x="1823462" y="923718"/>
            <a:ext cx="8380081" cy="1079246"/>
          </a:xfrm>
          <a:prstGeom prst="rect">
            <a:avLst/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Câu 1: 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Em hãy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viết số: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“ Sáu trăm bảy mươi nghìn”</a:t>
            </a:r>
            <a:endParaRPr kumimoji="0" lang="en-US" altLang="zh-CN" sz="3200" b="1" i="0" u="none" strike="noStrike" kern="1200" cap="none" spc="0" normalizeH="0" noProof="0" dirty="0" smtClean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D9B62B-205C-4288-9EDC-457E5E2B51B4}"/>
              </a:ext>
            </a:extLst>
          </p:cNvPr>
          <p:cNvGrpSpPr/>
          <p:nvPr/>
        </p:nvGrpSpPr>
        <p:grpSpPr>
          <a:xfrm>
            <a:off x="3210188" y="2083155"/>
            <a:ext cx="5606627" cy="3522273"/>
            <a:chOff x="1823462" y="1996784"/>
            <a:chExt cx="3385941" cy="18282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0F334D9-82C3-4DAB-9059-3FD5B23ED237}"/>
                </a:ext>
              </a:extLst>
            </p:cNvPr>
            <p:cNvGrpSpPr/>
            <p:nvPr/>
          </p:nvGrpSpPr>
          <p:grpSpPr>
            <a:xfrm>
              <a:off x="1823462" y="1996784"/>
              <a:ext cx="3385941" cy="1828254"/>
              <a:chOff x="1823462" y="1996784"/>
              <a:chExt cx="3385941" cy="1828254"/>
            </a:xfrm>
          </p:grpSpPr>
          <p:grpSp>
            <p:nvGrpSpPr>
              <p:cNvPr id="22" name="组合 37">
                <a:extLst>
                  <a:ext uri="{FF2B5EF4-FFF2-40B4-BE49-F238E27FC236}">
                    <a16:creationId xmlns:a16="http://schemas.microsoft.com/office/drawing/2014/main" xmlns="" id="{06FED744-F7E6-4B5F-8173-A00D3A0277B1}"/>
                  </a:ext>
                </a:extLst>
              </p:cNvPr>
              <p:cNvGrpSpPr/>
              <p:nvPr/>
            </p:nvGrpSpPr>
            <p:grpSpPr>
              <a:xfrm>
                <a:off x="1823462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23" name="图片 38">
                  <a:extLst>
                    <a:ext uri="{FF2B5EF4-FFF2-40B4-BE49-F238E27FC236}">
                      <a16:creationId xmlns:a16="http://schemas.microsoft.com/office/drawing/2014/main" xmlns="" id="{465261BB-E774-4E96-9F11-635A6195F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24" name="矩形 40">
                  <a:extLst>
                    <a:ext uri="{FF2B5EF4-FFF2-40B4-BE49-F238E27FC236}">
                      <a16:creationId xmlns:a16="http://schemas.microsoft.com/office/drawing/2014/main" xmlns="" id="{C9A913F1-E190-4DB0-B534-DAB411B889AC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6ED8ED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41781F35-A421-4075-A61A-487883D63786}"/>
                  </a:ext>
                </a:extLst>
              </p:cNvPr>
              <p:cNvSpPr txBox="1"/>
              <p:nvPr/>
            </p:nvSpPr>
            <p:spPr>
              <a:xfrm>
                <a:off x="3075810" y="1996784"/>
                <a:ext cx="672626" cy="383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F0F2C01-6C3D-4C3D-AE98-44B0BB6C059C}"/>
                </a:ext>
              </a:extLst>
            </p:cNvPr>
            <p:cNvSpPr txBox="1"/>
            <p:nvPr/>
          </p:nvSpPr>
          <p:spPr>
            <a:xfrm>
              <a:off x="2028667" y="2736538"/>
              <a:ext cx="2766912" cy="623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670</a:t>
              </a:r>
              <a:r>
                <a:rPr kumimoji="0" lang="en-US" sz="72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000</a:t>
              </a:r>
              <a:endPara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2" name="图片 39">
            <a:extLst>
              <a:ext uri="{FF2B5EF4-FFF2-40B4-BE49-F238E27FC236}">
                <a16:creationId xmlns:a16="http://schemas.microsoft.com/office/drawing/2014/main" xmlns="" id="{55660719-9C78-4D78-9FEF-223A96724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412" y="3844292"/>
            <a:ext cx="5143411" cy="43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43">
            <a:extLst>
              <a:ext uri="{FF2B5EF4-FFF2-40B4-BE49-F238E27FC236}">
                <a16:creationId xmlns:a16="http://schemas.microsoft.com/office/drawing/2014/main" xmlns="" id="{9296DA9E-EBB0-4114-A7C2-38C45B373D20}"/>
              </a:ext>
            </a:extLst>
          </p:cNvPr>
          <p:cNvSpPr/>
          <p:nvPr/>
        </p:nvSpPr>
        <p:spPr>
          <a:xfrm>
            <a:off x="1159329" y="923718"/>
            <a:ext cx="9728251" cy="1771090"/>
          </a:xfrm>
          <a:prstGeom prst="rect">
            <a:avLst/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sng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Câu 2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 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Em hãy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đọc số sau: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baseline="0" dirty="0" smtClean="0">
                <a:solidFill>
                  <a:srgbClr val="00B05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435</a:t>
            </a:r>
            <a:r>
              <a:rPr lang="en-US" altLang="zh-CN" sz="6000" b="1" dirty="0" smtClean="0">
                <a:solidFill>
                  <a:srgbClr val="00B05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425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D9B62B-205C-4288-9EDC-457E5E2B51B4}"/>
              </a:ext>
            </a:extLst>
          </p:cNvPr>
          <p:cNvGrpSpPr/>
          <p:nvPr/>
        </p:nvGrpSpPr>
        <p:grpSpPr>
          <a:xfrm>
            <a:off x="1413560" y="2307026"/>
            <a:ext cx="9310735" cy="3828974"/>
            <a:chOff x="1823462" y="1996784"/>
            <a:chExt cx="3385941" cy="20942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0F334D9-82C3-4DAB-9059-3FD5B23ED237}"/>
                </a:ext>
              </a:extLst>
            </p:cNvPr>
            <p:cNvGrpSpPr/>
            <p:nvPr/>
          </p:nvGrpSpPr>
          <p:grpSpPr>
            <a:xfrm>
              <a:off x="1823462" y="1996784"/>
              <a:ext cx="3385941" cy="1828254"/>
              <a:chOff x="1823462" y="1996784"/>
              <a:chExt cx="3385941" cy="1828254"/>
            </a:xfrm>
          </p:grpSpPr>
          <p:grpSp>
            <p:nvGrpSpPr>
              <p:cNvPr id="22" name="组合 37">
                <a:extLst>
                  <a:ext uri="{FF2B5EF4-FFF2-40B4-BE49-F238E27FC236}">
                    <a16:creationId xmlns:a16="http://schemas.microsoft.com/office/drawing/2014/main" xmlns="" id="{06FED744-F7E6-4B5F-8173-A00D3A0277B1}"/>
                  </a:ext>
                </a:extLst>
              </p:cNvPr>
              <p:cNvGrpSpPr/>
              <p:nvPr/>
            </p:nvGrpSpPr>
            <p:grpSpPr>
              <a:xfrm>
                <a:off x="1823462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23" name="图片 38">
                  <a:extLst>
                    <a:ext uri="{FF2B5EF4-FFF2-40B4-BE49-F238E27FC236}">
                      <a16:creationId xmlns:a16="http://schemas.microsoft.com/office/drawing/2014/main" xmlns="" id="{465261BB-E774-4E96-9F11-635A6195F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24" name="矩形 40">
                  <a:extLst>
                    <a:ext uri="{FF2B5EF4-FFF2-40B4-BE49-F238E27FC236}">
                      <a16:creationId xmlns:a16="http://schemas.microsoft.com/office/drawing/2014/main" xmlns="" id="{C9A913F1-E190-4DB0-B534-DAB411B889AC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6ED8ED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41781F35-A421-4075-A61A-487883D63786}"/>
                  </a:ext>
                </a:extLst>
              </p:cNvPr>
              <p:cNvSpPr txBox="1"/>
              <p:nvPr/>
            </p:nvSpPr>
            <p:spPr>
              <a:xfrm>
                <a:off x="3075810" y="1996784"/>
                <a:ext cx="672626" cy="404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F0F2C01-6C3D-4C3D-AE98-44B0BB6C059C}"/>
                </a:ext>
              </a:extLst>
            </p:cNvPr>
            <p:cNvSpPr txBox="1"/>
            <p:nvPr/>
          </p:nvSpPr>
          <p:spPr>
            <a:xfrm>
              <a:off x="2010218" y="2693828"/>
              <a:ext cx="3012429" cy="1397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Bốn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trăm ba mươi lăm nghìn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bốn trăm hai mươi lăm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2" name="图片 39">
            <a:extLst>
              <a:ext uri="{FF2B5EF4-FFF2-40B4-BE49-F238E27FC236}">
                <a16:creationId xmlns:a16="http://schemas.microsoft.com/office/drawing/2014/main" xmlns="" id="{55660719-9C78-4D78-9FEF-223A96724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894" y="1809263"/>
            <a:ext cx="5840546" cy="43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6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7D71F81-F3B1-4B1B-987D-D8EB7A517016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3581633" y="1297432"/>
            <a:chExt cx="4459732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xmlns="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xmlns="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xmlns="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xmlns="" id="{BF45EE92-4887-4C8F-8AD8-C6DF7FB69612}"/>
                </a:ext>
              </a:extLst>
            </p:cNvPr>
            <p:cNvSpPr txBox="1"/>
            <p:nvPr/>
          </p:nvSpPr>
          <p:spPr>
            <a:xfrm>
              <a:off x="3594174" y="1892723"/>
              <a:ext cx="395947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LUYỆN TẬP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12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2345" y="-3924"/>
            <a:ext cx="6009675" cy="742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组合 1"/>
          <p:cNvGrpSpPr/>
          <p:nvPr/>
        </p:nvGrpSpPr>
        <p:grpSpPr>
          <a:xfrm>
            <a:off x="5707563" y="10537174"/>
            <a:ext cx="7158657" cy="3027903"/>
            <a:chOff x="1419369" y="824693"/>
            <a:chExt cx="9140886" cy="3208672"/>
          </a:xfrm>
        </p:grpSpPr>
        <p:pic>
          <p:nvPicPr>
            <p:cNvPr id="27" name="Picture 3" descr="F:\1-原创素材\1_mm1102\PPT\PPT_014\materaials\pageimg_g20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512" y="824693"/>
              <a:ext cx="3103743" cy="1295419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矩形 15"/>
            <p:cNvSpPr/>
            <p:nvPr/>
          </p:nvSpPr>
          <p:spPr>
            <a:xfrm>
              <a:off x="1419369" y="3739829"/>
              <a:ext cx="1844427" cy="293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zh-CN" altLang="en-US" sz="1200" dirty="0">
                <a:solidFill>
                  <a:srgbClr val="0099FF"/>
                </a:solidFill>
                <a:latin typeface="Times New Roman" panose="02020603050405020304" pitchFamily="18" charset="0"/>
                <a:ea typeface="方正卡通简体" pitchFamily="65" charset="-122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67806"/>
              </p:ext>
            </p:extLst>
          </p:nvPr>
        </p:nvGraphicFramePr>
        <p:xfrm>
          <a:off x="1008185" y="750276"/>
          <a:ext cx="10292860" cy="51581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9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3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52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93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23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72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3196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064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30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24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98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63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1" name="Content Placeholder 2"/>
          <p:cNvSpPr txBox="1"/>
          <p:nvPr/>
        </p:nvSpPr>
        <p:spPr bwMode="auto">
          <a:xfrm>
            <a:off x="1413346" y="1167160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ontent Placeholder 2"/>
          <p:cNvSpPr txBox="1"/>
          <p:nvPr/>
        </p:nvSpPr>
        <p:spPr bwMode="auto">
          <a:xfrm>
            <a:off x="2664738" y="954864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ontent Placeholder 2"/>
          <p:cNvSpPr txBox="1"/>
          <p:nvPr/>
        </p:nvSpPr>
        <p:spPr bwMode="auto">
          <a:xfrm>
            <a:off x="3453235" y="972637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ontent Placeholder 2"/>
          <p:cNvSpPr txBox="1"/>
          <p:nvPr/>
        </p:nvSpPr>
        <p:spPr bwMode="auto">
          <a:xfrm>
            <a:off x="4403785" y="1086389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2"/>
          <p:cNvSpPr txBox="1"/>
          <p:nvPr/>
        </p:nvSpPr>
        <p:spPr bwMode="auto">
          <a:xfrm>
            <a:off x="5381681" y="1073235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ontent Placeholder 2"/>
          <p:cNvSpPr txBox="1"/>
          <p:nvPr/>
        </p:nvSpPr>
        <p:spPr bwMode="auto">
          <a:xfrm>
            <a:off x="6270133" y="1067386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Content Placeholder 2"/>
          <p:cNvSpPr txBox="1"/>
          <p:nvPr/>
        </p:nvSpPr>
        <p:spPr bwMode="auto">
          <a:xfrm>
            <a:off x="7103726" y="926644"/>
            <a:ext cx="851217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Content Placeholder 2"/>
          <p:cNvSpPr txBox="1"/>
          <p:nvPr/>
        </p:nvSpPr>
        <p:spPr bwMode="auto">
          <a:xfrm>
            <a:off x="9086474" y="954864"/>
            <a:ext cx="977896" cy="58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Content Placeholder 2"/>
          <p:cNvSpPr txBox="1"/>
          <p:nvPr/>
        </p:nvSpPr>
        <p:spPr bwMode="auto">
          <a:xfrm>
            <a:off x="1310635" y="2993876"/>
            <a:ext cx="1183318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425 301</a:t>
            </a:r>
          </a:p>
        </p:txBody>
      </p:sp>
      <p:sp>
        <p:nvSpPr>
          <p:cNvPr id="47" name="Content Placeholder 2"/>
          <p:cNvSpPr txBox="1"/>
          <p:nvPr/>
        </p:nvSpPr>
        <p:spPr bwMode="auto">
          <a:xfrm>
            <a:off x="1310635" y="3867487"/>
            <a:ext cx="1183318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728 309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94299" y="4951391"/>
            <a:ext cx="125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425 736</a:t>
            </a:r>
          </a:p>
        </p:txBody>
      </p:sp>
      <p:sp>
        <p:nvSpPr>
          <p:cNvPr id="53" name="Content Placeholder 2"/>
          <p:cNvSpPr txBox="1"/>
          <p:nvPr/>
        </p:nvSpPr>
        <p:spPr bwMode="auto">
          <a:xfrm>
            <a:off x="7954943" y="4694314"/>
            <a:ext cx="3346102" cy="121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75042" y="3729672"/>
            <a:ext cx="3454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872465" y="1804444"/>
            <a:ext cx="3708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Content Placeholder 2"/>
          <p:cNvSpPr txBox="1"/>
          <p:nvPr/>
        </p:nvSpPr>
        <p:spPr bwMode="auto">
          <a:xfrm>
            <a:off x="7975042" y="2862007"/>
            <a:ext cx="3200760" cy="58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87683" y="2024319"/>
            <a:ext cx="133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653 267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994196" y="2045672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731605" y="2045672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583961" y="2045672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509514" y="2045672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424837" y="2045672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380996" y="2023040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3" name="Content Placeholder 2"/>
          <p:cNvSpPr txBox="1"/>
          <p:nvPr/>
        </p:nvSpPr>
        <p:spPr bwMode="auto">
          <a:xfrm>
            <a:off x="3105776" y="3881630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4" name="Content Placeholder 2"/>
          <p:cNvSpPr txBox="1"/>
          <p:nvPr/>
        </p:nvSpPr>
        <p:spPr bwMode="auto">
          <a:xfrm>
            <a:off x="3824537" y="3881630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5" name="Content Placeholder 2"/>
          <p:cNvSpPr txBox="1"/>
          <p:nvPr/>
        </p:nvSpPr>
        <p:spPr bwMode="auto">
          <a:xfrm>
            <a:off x="4660466" y="3860984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6" name="Content Placeholder 2"/>
          <p:cNvSpPr txBox="1"/>
          <p:nvPr/>
        </p:nvSpPr>
        <p:spPr bwMode="auto">
          <a:xfrm>
            <a:off x="5508784" y="3860984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7" name="Content Placeholder 2"/>
          <p:cNvSpPr txBox="1"/>
          <p:nvPr/>
        </p:nvSpPr>
        <p:spPr bwMode="auto">
          <a:xfrm>
            <a:off x="6387065" y="3860984"/>
            <a:ext cx="416809" cy="32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Content Placeholder 2"/>
          <p:cNvSpPr txBox="1"/>
          <p:nvPr/>
        </p:nvSpPr>
        <p:spPr bwMode="auto">
          <a:xfrm>
            <a:off x="7380996" y="3887955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9" name="Content Placeholder 2"/>
          <p:cNvSpPr txBox="1"/>
          <p:nvPr/>
        </p:nvSpPr>
        <p:spPr bwMode="auto">
          <a:xfrm>
            <a:off x="3052276" y="4956005"/>
            <a:ext cx="298156" cy="40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0" name="Content Placeholder 2"/>
          <p:cNvSpPr txBox="1"/>
          <p:nvPr/>
        </p:nvSpPr>
        <p:spPr bwMode="auto">
          <a:xfrm>
            <a:off x="3837958" y="4951391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1" name="Content Placeholder 2"/>
          <p:cNvSpPr txBox="1"/>
          <p:nvPr/>
        </p:nvSpPr>
        <p:spPr bwMode="auto">
          <a:xfrm>
            <a:off x="4707545" y="4962712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2" name="Content Placeholder 2"/>
          <p:cNvSpPr txBox="1"/>
          <p:nvPr/>
        </p:nvSpPr>
        <p:spPr bwMode="auto">
          <a:xfrm>
            <a:off x="5550715" y="4985015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3" name="Content Placeholder 2"/>
          <p:cNvSpPr txBox="1"/>
          <p:nvPr/>
        </p:nvSpPr>
        <p:spPr bwMode="auto">
          <a:xfrm>
            <a:off x="6436358" y="4962057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4" name="Content Placeholder 2"/>
          <p:cNvSpPr txBox="1"/>
          <p:nvPr/>
        </p:nvSpPr>
        <p:spPr bwMode="auto">
          <a:xfrm>
            <a:off x="7349646" y="4988823"/>
            <a:ext cx="262959" cy="32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769115" y="3138112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618303" y="3092763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503007" y="3127428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88163" y="3127428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380996" y="3154194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070339" y="3119953"/>
            <a:ext cx="49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454694" y="-133802"/>
            <a:ext cx="50789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accent6">
                    <a:lumMod val="75000"/>
                  </a:schemeClr>
                </a:solidFill>
                <a:latin typeface="UTM"/>
                <a:ea typeface="华康海报体W12(P)" pitchFamily="82" charset="-122"/>
              </a:rPr>
              <a:t>Bài 1: Viết theo mẫu</a:t>
            </a:r>
          </a:p>
        </p:txBody>
      </p:sp>
    </p:spTree>
    <p:extLst>
      <p:ext uri="{BB962C8B-B14F-4D97-AF65-F5344CB8AC3E}">
        <p14:creationId xmlns:p14="http://schemas.microsoft.com/office/powerpoint/2010/main" val="5043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/>
      <p:bldP spid="53" grpId="0"/>
      <p:bldP spid="58" grpId="0"/>
      <p:bldP spid="60" grpId="0"/>
      <p:bldP spid="62" grpId="0"/>
      <p:bldP spid="66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9"/>
          <a:stretch/>
        </p:blipFill>
        <p:spPr>
          <a:xfrm>
            <a:off x="1562398" y="702129"/>
            <a:ext cx="1409700" cy="96452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73474" y="1637022"/>
            <a:ext cx="6664240" cy="2754809"/>
          </a:xfrm>
          <a:prstGeom prst="snip2Diag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3200" b="1" dirty="0" smtClean="0">
                <a:latin typeface="UTM"/>
              </a:rPr>
              <a:t>Đọc các số sau: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UTM"/>
              </a:rPr>
              <a:t>2 </a:t>
            </a:r>
            <a:r>
              <a:rPr lang="en-US" sz="3200" b="1" dirty="0">
                <a:latin typeface="UTM"/>
              </a:rPr>
              <a:t>453; 65 243; 762 543; 53 620.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latin typeface="UTM"/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62398" y="911372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"/>
              </a:rPr>
              <a:t> 2</a:t>
            </a:r>
            <a:endParaRPr lang="en-US" sz="3200" dirty="0">
              <a:solidFill>
                <a:srgbClr val="FF0000"/>
              </a:solidFill>
              <a:latin typeface="UTM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54436" y="3494495"/>
            <a:ext cx="5466812" cy="2754809"/>
          </a:xfrm>
          <a:prstGeom prst="snip2Diag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UTM"/>
              </a:rPr>
              <a:t>b</a:t>
            </a:r>
            <a:r>
              <a:rPr lang="en-US" sz="3200" b="1" dirty="0">
                <a:latin typeface="UTM"/>
              </a:rPr>
              <a:t>) Cho biết chữ số 5 ở mỗi số trên thuộc hàng nào.</a:t>
            </a:r>
          </a:p>
        </p:txBody>
      </p:sp>
    </p:spTree>
    <p:extLst>
      <p:ext uri="{BB962C8B-B14F-4D97-AF65-F5344CB8AC3E}">
        <p14:creationId xmlns:p14="http://schemas.microsoft.com/office/powerpoint/2010/main" val="24911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459</Words>
  <Application>Microsoft Office PowerPoint</Application>
  <PresentationFormat>Custom</PresentationFormat>
  <Paragraphs>132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</dc:creator>
  <cp:lastModifiedBy>THANH HUONG</cp:lastModifiedBy>
  <cp:revision>12</cp:revision>
  <dcterms:created xsi:type="dcterms:W3CDTF">2022-05-27T03:57:37Z</dcterms:created>
  <dcterms:modified xsi:type="dcterms:W3CDTF">2022-09-14T14:02:58Z</dcterms:modified>
</cp:coreProperties>
</file>